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9"/>
  </p:notesMasterIdLst>
  <p:handoutMasterIdLst>
    <p:handoutMasterId r:id="rId110"/>
  </p:handoutMasterIdLst>
  <p:sldIdLst>
    <p:sldId id="920" r:id="rId5"/>
    <p:sldId id="459" r:id="rId6"/>
    <p:sldId id="921" r:id="rId7"/>
    <p:sldId id="1002" r:id="rId8"/>
    <p:sldId id="1089" r:id="rId9"/>
    <p:sldId id="1170" r:id="rId10"/>
    <p:sldId id="1090" r:id="rId11"/>
    <p:sldId id="1091" r:id="rId12"/>
    <p:sldId id="1171" r:id="rId13"/>
    <p:sldId id="1093" r:id="rId14"/>
    <p:sldId id="917" r:id="rId15"/>
    <p:sldId id="1094" r:id="rId16"/>
    <p:sldId id="1096" r:id="rId17"/>
    <p:sldId id="1095" r:id="rId18"/>
    <p:sldId id="1097" r:id="rId19"/>
    <p:sldId id="1173" r:id="rId20"/>
    <p:sldId id="568" r:id="rId21"/>
    <p:sldId id="1098" r:id="rId22"/>
    <p:sldId id="1100" r:id="rId23"/>
    <p:sldId id="1102" r:id="rId24"/>
    <p:sldId id="1175" r:id="rId25"/>
    <p:sldId id="1016" r:id="rId26"/>
    <p:sldId id="1104" r:id="rId27"/>
    <p:sldId id="1105" r:id="rId28"/>
    <p:sldId id="996" r:id="rId29"/>
    <p:sldId id="1109" r:id="rId30"/>
    <p:sldId id="1110" r:id="rId31"/>
    <p:sldId id="1111" r:id="rId32"/>
    <p:sldId id="1112" r:id="rId33"/>
    <p:sldId id="1113" r:id="rId34"/>
    <p:sldId id="1114" r:id="rId35"/>
    <p:sldId id="1115" r:id="rId36"/>
    <p:sldId id="1116" r:id="rId37"/>
    <p:sldId id="1117" r:id="rId38"/>
    <p:sldId id="1118" r:id="rId39"/>
    <p:sldId id="1119" r:id="rId40"/>
    <p:sldId id="1120" r:id="rId41"/>
    <p:sldId id="1121" r:id="rId42"/>
    <p:sldId id="1122" r:id="rId43"/>
    <p:sldId id="1123" r:id="rId44"/>
    <p:sldId id="1124" r:id="rId45"/>
    <p:sldId id="1180" r:id="rId46"/>
    <p:sldId id="1178" r:id="rId47"/>
    <p:sldId id="1179" r:id="rId48"/>
    <p:sldId id="1125" r:id="rId49"/>
    <p:sldId id="1126" r:id="rId50"/>
    <p:sldId id="1127" r:id="rId51"/>
    <p:sldId id="1129" r:id="rId52"/>
    <p:sldId id="1025" r:id="rId53"/>
    <p:sldId id="1137" r:id="rId54"/>
    <p:sldId id="1183" r:id="rId55"/>
    <p:sldId id="1138" r:id="rId56"/>
    <p:sldId id="1184" r:id="rId57"/>
    <p:sldId id="1139" r:id="rId58"/>
    <p:sldId id="1185" r:id="rId59"/>
    <p:sldId id="1140" r:id="rId60"/>
    <p:sldId id="1141" r:id="rId61"/>
    <p:sldId id="1142" r:id="rId62"/>
    <p:sldId id="1186" r:id="rId63"/>
    <p:sldId id="1144" r:id="rId64"/>
    <p:sldId id="1145" r:id="rId65"/>
    <p:sldId id="1146" r:id="rId66"/>
    <p:sldId id="1147" r:id="rId67"/>
    <p:sldId id="1148" r:id="rId68"/>
    <p:sldId id="1149" r:id="rId69"/>
    <p:sldId id="1143" r:id="rId70"/>
    <p:sldId id="1187" r:id="rId71"/>
    <p:sldId id="1015" r:id="rId72"/>
    <p:sldId id="1150" r:id="rId73"/>
    <p:sldId id="1181" r:id="rId74"/>
    <p:sldId id="1152" r:id="rId75"/>
    <p:sldId id="1153" r:id="rId76"/>
    <p:sldId id="1154" r:id="rId77"/>
    <p:sldId id="1155" r:id="rId78"/>
    <p:sldId id="1156" r:id="rId79"/>
    <p:sldId id="1157" r:id="rId80"/>
    <p:sldId id="1158" r:id="rId81"/>
    <p:sldId id="1159" r:id="rId82"/>
    <p:sldId id="1160" r:id="rId83"/>
    <p:sldId id="1161" r:id="rId84"/>
    <p:sldId id="1162" r:id="rId85"/>
    <p:sldId id="1163" r:id="rId86"/>
    <p:sldId id="1164" r:id="rId87"/>
    <p:sldId id="1165" r:id="rId88"/>
    <p:sldId id="1166" r:id="rId89"/>
    <p:sldId id="1167" r:id="rId90"/>
    <p:sldId id="1168" r:id="rId91"/>
    <p:sldId id="1190" r:id="rId92"/>
    <p:sldId id="816" r:id="rId93"/>
    <p:sldId id="407" r:id="rId94"/>
    <p:sldId id="406" r:id="rId95"/>
    <p:sldId id="817" r:id="rId96"/>
    <p:sldId id="818" r:id="rId97"/>
    <p:sldId id="707" r:id="rId98"/>
    <p:sldId id="408" r:id="rId99"/>
    <p:sldId id="744" r:id="rId100"/>
    <p:sldId id="708" r:id="rId101"/>
    <p:sldId id="409" r:id="rId102"/>
    <p:sldId id="410" r:id="rId103"/>
    <p:sldId id="819" r:id="rId104"/>
    <p:sldId id="668" r:id="rId105"/>
    <p:sldId id="669" r:id="rId106"/>
    <p:sldId id="367" r:id="rId107"/>
    <p:sldId id="368" r:id="rId108"/>
  </p:sldIdLst>
  <p:sldSz cx="9144000" cy="6858000" type="screen4x3"/>
  <p:notesSz cx="6794500" cy="9931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Hankin" initials="DH" lastIdx="9" clrIdx="0">
    <p:extLst>
      <p:ext uri="{19B8F6BF-5375-455C-9EA6-DF929625EA0E}">
        <p15:presenceInfo xmlns:p15="http://schemas.microsoft.com/office/powerpoint/2012/main" userId="S::david@reviseonline.com::fcc49135-1093-45dc-a822-3e6b093b76f8" providerId="AD"/>
      </p:ext>
    </p:extLst>
  </p:cmAuthor>
  <p:cmAuthor id="2" name="Tanya Duke" initials="TD" lastIdx="2" clrIdx="1">
    <p:extLst>
      <p:ext uri="{19B8F6BF-5375-455C-9EA6-DF929625EA0E}">
        <p15:presenceInfo xmlns:p15="http://schemas.microsoft.com/office/powerpoint/2012/main" userId="Tanya Duke" providerId="None"/>
      </p:ext>
    </p:extLst>
  </p:cmAuthor>
  <p:cmAuthor id="3" name="david hankin" initials="dh" lastIdx="5" clrIdx="2">
    <p:extLst>
      <p:ext uri="{19B8F6BF-5375-455C-9EA6-DF929625EA0E}">
        <p15:presenceInfo xmlns:p15="http://schemas.microsoft.com/office/powerpoint/2012/main" userId="9e340619c4ec038a" providerId="Windows Live"/>
      </p:ext>
    </p:extLst>
  </p:cmAuthor>
  <p:cmAuthor id="4" name="Kathryn Hankin (Sacred Heart College - Sorrento)" initials="KH(HC-S" lastIdx="7" clrIdx="3">
    <p:extLst>
      <p:ext uri="{19B8F6BF-5375-455C-9EA6-DF929625EA0E}">
        <p15:presenceInfo xmlns:p15="http://schemas.microsoft.com/office/powerpoint/2012/main" userId="S::kathryn.booth@cewa.edu.au::88fa54bf-1b5d-44ad-8658-25145ad1912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B40FF"/>
    <a:srgbClr val="00FF00"/>
    <a:srgbClr val="81FF75"/>
    <a:srgbClr val="B7DEE9"/>
    <a:srgbClr val="FFC24F"/>
    <a:srgbClr val="FC1239"/>
    <a:srgbClr val="CC00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90" autoAdjust="0"/>
    <p:restoredTop sz="94660"/>
  </p:normalViewPr>
  <p:slideViewPr>
    <p:cSldViewPr snapToGrid="0">
      <p:cViewPr varScale="1">
        <p:scale>
          <a:sx n="89" d="100"/>
          <a:sy n="89" d="100"/>
        </p:scale>
        <p:origin x="1458"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handoutMaster" Target="handoutMasters/handoutMaster1.xml"/><Relationship Id="rId115"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8645" y="0"/>
            <a:ext cx="2944283" cy="496570"/>
          </a:xfrm>
          <a:prstGeom prst="rect">
            <a:avLst/>
          </a:prstGeom>
        </p:spPr>
        <p:txBody>
          <a:bodyPr vert="horz" lIns="91440" tIns="45720" rIns="91440" bIns="45720" rtlCol="0"/>
          <a:lstStyle>
            <a:lvl1pPr algn="r">
              <a:defRPr sz="1200"/>
            </a:lvl1pPr>
          </a:lstStyle>
          <a:p>
            <a:fld id="{EC49C5C4-12BC-4C85-B45A-DD295949A0E7}" type="datetimeFigureOut">
              <a:rPr lang="en-US" smtClean="0"/>
              <a:pPr/>
              <a:t>9/15/2023</a:t>
            </a:fld>
            <a:endParaRPr lang="en-US"/>
          </a:p>
        </p:txBody>
      </p:sp>
      <p:sp>
        <p:nvSpPr>
          <p:cNvPr id="4" name="Footer Placeholder 3"/>
          <p:cNvSpPr>
            <a:spLocks noGrp="1"/>
          </p:cNvSpPr>
          <p:nvPr>
            <p:ph type="ftr" sz="quarter" idx="2"/>
          </p:nvPr>
        </p:nvSpPr>
        <p:spPr>
          <a:xfrm>
            <a:off x="0" y="9433106"/>
            <a:ext cx="2944283" cy="49657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8645" y="9433106"/>
            <a:ext cx="2944283" cy="496570"/>
          </a:xfrm>
          <a:prstGeom prst="rect">
            <a:avLst/>
          </a:prstGeom>
        </p:spPr>
        <p:txBody>
          <a:bodyPr vert="horz" lIns="91440" tIns="45720" rIns="91440" bIns="45720" rtlCol="0" anchor="b"/>
          <a:lstStyle>
            <a:lvl1pPr algn="r">
              <a:defRPr sz="1200"/>
            </a:lvl1pPr>
          </a:lstStyle>
          <a:p>
            <a:fld id="{A53671BB-2DFC-4622-8DDF-6963162897C7}" type="slidenum">
              <a:rPr lang="en-US" smtClean="0"/>
              <a:pPr/>
              <a:t>‹#›</a:t>
            </a:fld>
            <a:endParaRPr lang="en-US"/>
          </a:p>
        </p:txBody>
      </p:sp>
    </p:spTree>
    <p:extLst>
      <p:ext uri="{BB962C8B-B14F-4D97-AF65-F5344CB8AC3E}">
        <p14:creationId xmlns:p14="http://schemas.microsoft.com/office/powerpoint/2010/main" val="21698446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8645" y="0"/>
            <a:ext cx="2944283" cy="496570"/>
          </a:xfrm>
          <a:prstGeom prst="rect">
            <a:avLst/>
          </a:prstGeom>
        </p:spPr>
        <p:txBody>
          <a:bodyPr vert="horz" lIns="91440" tIns="45720" rIns="91440" bIns="45720" rtlCol="0"/>
          <a:lstStyle>
            <a:lvl1pPr algn="r">
              <a:defRPr sz="1200"/>
            </a:lvl1pPr>
          </a:lstStyle>
          <a:p>
            <a:fld id="{0866D87E-14DF-4814-9181-946B115F4126}" type="datetimeFigureOut">
              <a:rPr lang="en-US" smtClean="0"/>
              <a:pPr/>
              <a:t>9/15/2023</a:t>
            </a:fld>
            <a:endParaRPr lang="en-US"/>
          </a:p>
        </p:txBody>
      </p:sp>
      <p:sp>
        <p:nvSpPr>
          <p:cNvPr id="4" name="Slide Image Placeholder 3"/>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17415"/>
            <a:ext cx="5435600" cy="446913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8645" y="9433106"/>
            <a:ext cx="2944283" cy="496570"/>
          </a:xfrm>
          <a:prstGeom prst="rect">
            <a:avLst/>
          </a:prstGeom>
        </p:spPr>
        <p:txBody>
          <a:bodyPr vert="horz" lIns="91440" tIns="45720" rIns="91440" bIns="45720" rtlCol="0" anchor="b"/>
          <a:lstStyle>
            <a:lvl1pPr algn="r">
              <a:defRPr sz="1200"/>
            </a:lvl1pPr>
          </a:lstStyle>
          <a:p>
            <a:fld id="{4292EF7A-FBFE-42B7-B29D-4909FC4B8675}" type="slidenum">
              <a:rPr lang="en-US" smtClean="0"/>
              <a:pPr/>
              <a:t>‹#›</a:t>
            </a:fld>
            <a:endParaRPr lang="en-US"/>
          </a:p>
        </p:txBody>
      </p:sp>
    </p:spTree>
    <p:extLst>
      <p:ext uri="{BB962C8B-B14F-4D97-AF65-F5344CB8AC3E}">
        <p14:creationId xmlns:p14="http://schemas.microsoft.com/office/powerpoint/2010/main" val="382041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92EF7A-FBFE-42B7-B29D-4909FC4B8675}" type="slidenum">
              <a:rPr lang="en-US" smtClean="0"/>
              <a:pPr/>
              <a:t>1</a:t>
            </a:fld>
            <a:endParaRPr lang="en-US"/>
          </a:p>
        </p:txBody>
      </p:sp>
    </p:spTree>
    <p:extLst>
      <p:ext uri="{BB962C8B-B14F-4D97-AF65-F5344CB8AC3E}">
        <p14:creationId xmlns:p14="http://schemas.microsoft.com/office/powerpoint/2010/main" val="265682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065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9AFF69B-EAA2-4783-BE53-BEFF0C00A4C2}" type="slidenum">
              <a:rPr lang="en-US"/>
              <a:pPr fontAlgn="base">
                <a:spcBef>
                  <a:spcPct val="0"/>
                </a:spcBef>
                <a:spcAft>
                  <a:spcPct val="0"/>
                </a:spcAft>
              </a:pPr>
              <a:t>14</a:t>
            </a:fld>
            <a:endParaRPr lang="en-US"/>
          </a:p>
        </p:txBody>
      </p:sp>
    </p:spTree>
    <p:extLst>
      <p:ext uri="{BB962C8B-B14F-4D97-AF65-F5344CB8AC3E}">
        <p14:creationId xmlns:p14="http://schemas.microsoft.com/office/powerpoint/2010/main" val="2064179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085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02923DF-D95F-4B87-9F2D-31EF341B229B}" type="slidenum">
              <a:rPr lang="en-US"/>
              <a:pPr fontAlgn="base">
                <a:spcBef>
                  <a:spcPct val="0"/>
                </a:spcBef>
                <a:spcAft>
                  <a:spcPct val="0"/>
                </a:spcAft>
              </a:pPr>
              <a:t>15</a:t>
            </a:fld>
            <a:endParaRPr lang="en-US"/>
          </a:p>
        </p:txBody>
      </p:sp>
    </p:spTree>
    <p:extLst>
      <p:ext uri="{BB962C8B-B14F-4D97-AF65-F5344CB8AC3E}">
        <p14:creationId xmlns:p14="http://schemas.microsoft.com/office/powerpoint/2010/main" val="3937564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085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02923DF-D95F-4B87-9F2D-31EF341B229B}" type="slidenum">
              <a:rPr lang="en-US"/>
              <a:pPr fontAlgn="base">
                <a:spcBef>
                  <a:spcPct val="0"/>
                </a:spcBef>
                <a:spcAft>
                  <a:spcPct val="0"/>
                </a:spcAft>
              </a:pPr>
              <a:t>16</a:t>
            </a:fld>
            <a:endParaRPr lang="en-US"/>
          </a:p>
        </p:txBody>
      </p:sp>
    </p:spTree>
    <p:extLst>
      <p:ext uri="{BB962C8B-B14F-4D97-AF65-F5344CB8AC3E}">
        <p14:creationId xmlns:p14="http://schemas.microsoft.com/office/powerpoint/2010/main" val="298707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095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CE33958-85C5-4B86-AC4C-326C2B6C9B4C}" type="slidenum">
              <a:rPr lang="en-US"/>
              <a:pPr fontAlgn="base">
                <a:spcBef>
                  <a:spcPct val="0"/>
                </a:spcBef>
                <a:spcAft>
                  <a:spcPct val="0"/>
                </a:spcAft>
              </a:pPr>
              <a:t>17</a:t>
            </a:fld>
            <a:endParaRPr lang="en-US"/>
          </a:p>
        </p:txBody>
      </p:sp>
    </p:spTree>
    <p:extLst>
      <p:ext uri="{BB962C8B-B14F-4D97-AF65-F5344CB8AC3E}">
        <p14:creationId xmlns:p14="http://schemas.microsoft.com/office/powerpoint/2010/main" val="2947898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p:spPr>
      </p:sp>
      <p:sp>
        <p:nvSpPr>
          <p:cNvPr id="1105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105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7FD7D06-C2C2-4F44-914D-D92225CF9DB8}" type="slidenum">
              <a:rPr lang="en-US"/>
              <a:pPr fontAlgn="base">
                <a:spcBef>
                  <a:spcPct val="0"/>
                </a:spcBef>
                <a:spcAft>
                  <a:spcPct val="0"/>
                </a:spcAft>
              </a:pPr>
              <a:t>18</a:t>
            </a:fld>
            <a:endParaRPr lang="en-US"/>
          </a:p>
        </p:txBody>
      </p:sp>
    </p:spTree>
    <p:extLst>
      <p:ext uri="{BB962C8B-B14F-4D97-AF65-F5344CB8AC3E}">
        <p14:creationId xmlns:p14="http://schemas.microsoft.com/office/powerpoint/2010/main" val="2551552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116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0DC41B9-4608-4755-8ED1-B8133DEFF704}" type="slidenum">
              <a:rPr lang="en-US"/>
              <a:pPr fontAlgn="base">
                <a:spcBef>
                  <a:spcPct val="0"/>
                </a:spcBef>
                <a:spcAft>
                  <a:spcPct val="0"/>
                </a:spcAft>
              </a:pPr>
              <a:t>19</a:t>
            </a:fld>
            <a:endParaRPr lang="en-US"/>
          </a:p>
        </p:txBody>
      </p:sp>
    </p:spTree>
    <p:extLst>
      <p:ext uri="{BB962C8B-B14F-4D97-AF65-F5344CB8AC3E}">
        <p14:creationId xmlns:p14="http://schemas.microsoft.com/office/powerpoint/2010/main" val="2358617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126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A453B27-F3E4-4DCF-B31E-FECD536FA529}" type="slidenum">
              <a:rPr lang="en-US"/>
              <a:pPr fontAlgn="base">
                <a:spcBef>
                  <a:spcPct val="0"/>
                </a:spcBef>
                <a:spcAft>
                  <a:spcPct val="0"/>
                </a:spcAft>
              </a:pPr>
              <a:t>20</a:t>
            </a:fld>
            <a:endParaRPr lang="en-US"/>
          </a:p>
        </p:txBody>
      </p:sp>
    </p:spTree>
    <p:extLst>
      <p:ext uri="{BB962C8B-B14F-4D97-AF65-F5344CB8AC3E}">
        <p14:creationId xmlns:p14="http://schemas.microsoft.com/office/powerpoint/2010/main" val="2115598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126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A453B27-F3E4-4DCF-B31E-FECD536FA529}" type="slidenum">
              <a:rPr lang="en-US"/>
              <a:pPr fontAlgn="base">
                <a:spcBef>
                  <a:spcPct val="0"/>
                </a:spcBef>
                <a:spcAft>
                  <a:spcPct val="0"/>
                </a:spcAft>
              </a:pPr>
              <a:t>21</a:t>
            </a:fld>
            <a:endParaRPr lang="en-US"/>
          </a:p>
        </p:txBody>
      </p:sp>
    </p:spTree>
    <p:extLst>
      <p:ext uri="{BB962C8B-B14F-4D97-AF65-F5344CB8AC3E}">
        <p14:creationId xmlns:p14="http://schemas.microsoft.com/office/powerpoint/2010/main" val="3469005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BB002AF-E204-4821-9826-5171BFB694AB}" type="slidenum">
              <a:rPr lang="en-US" smtClean="0"/>
              <a:pPr/>
              <a:t>23</a:t>
            </a:fld>
            <a:endParaRPr lang="en-US"/>
          </a:p>
        </p:txBody>
      </p:sp>
    </p:spTree>
    <p:extLst>
      <p:ext uri="{BB962C8B-B14F-4D97-AF65-F5344CB8AC3E}">
        <p14:creationId xmlns:p14="http://schemas.microsoft.com/office/powerpoint/2010/main" val="3758403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890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056C9FE-228C-43F9-8E51-AA42B05B9F3F}" type="slidenum">
              <a:rPr lang="en-US"/>
              <a:pPr fontAlgn="base">
                <a:spcBef>
                  <a:spcPct val="0"/>
                </a:spcBef>
                <a:spcAft>
                  <a:spcPct val="0"/>
                </a:spcAft>
              </a:pPr>
              <a:t>24</a:t>
            </a:fld>
            <a:endParaRPr lang="en-US"/>
          </a:p>
        </p:txBody>
      </p:sp>
    </p:spTree>
    <p:extLst>
      <p:ext uri="{BB962C8B-B14F-4D97-AF65-F5344CB8AC3E}">
        <p14:creationId xmlns:p14="http://schemas.microsoft.com/office/powerpoint/2010/main" val="183104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870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8AF6B90-CBA8-4E49-82D0-AFD5737597CA}" type="slidenum">
              <a:rPr lang="en-US"/>
              <a:pPr fontAlgn="base">
                <a:spcBef>
                  <a:spcPct val="0"/>
                </a:spcBef>
                <a:spcAft>
                  <a:spcPct val="0"/>
                </a:spcAft>
              </a:pPr>
              <a:t>2</a:t>
            </a:fld>
            <a:endParaRPr lang="en-US"/>
          </a:p>
        </p:txBody>
      </p:sp>
    </p:spTree>
    <p:extLst>
      <p:ext uri="{BB962C8B-B14F-4D97-AF65-F5344CB8AC3E}">
        <p14:creationId xmlns:p14="http://schemas.microsoft.com/office/powerpoint/2010/main" val="3803079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921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7E6BCE5-18CB-4311-893F-A84A638C3868}" type="slidenum">
              <a:rPr lang="en-US"/>
              <a:pPr fontAlgn="base">
                <a:spcBef>
                  <a:spcPct val="0"/>
                </a:spcBef>
                <a:spcAft>
                  <a:spcPct val="0"/>
                </a:spcAft>
              </a:pPr>
              <a:t>27</a:t>
            </a:fld>
            <a:endParaRPr lang="en-US"/>
          </a:p>
        </p:txBody>
      </p:sp>
    </p:spTree>
    <p:extLst>
      <p:ext uri="{BB962C8B-B14F-4D97-AF65-F5344CB8AC3E}">
        <p14:creationId xmlns:p14="http://schemas.microsoft.com/office/powerpoint/2010/main" val="3483148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BB002AF-E204-4821-9826-5171BFB694AB}" type="slidenum">
              <a:rPr lang="en-US" smtClean="0"/>
              <a:pPr/>
              <a:t>28</a:t>
            </a:fld>
            <a:endParaRPr lang="en-US"/>
          </a:p>
        </p:txBody>
      </p:sp>
    </p:spTree>
    <p:extLst>
      <p:ext uri="{BB962C8B-B14F-4D97-AF65-F5344CB8AC3E}">
        <p14:creationId xmlns:p14="http://schemas.microsoft.com/office/powerpoint/2010/main" val="1885174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BB002AF-E204-4821-9826-5171BFB694AB}" type="slidenum">
              <a:rPr lang="en-US" smtClean="0"/>
              <a:pPr/>
              <a:t>29</a:t>
            </a:fld>
            <a:endParaRPr lang="en-US"/>
          </a:p>
        </p:txBody>
      </p:sp>
    </p:spTree>
    <p:extLst>
      <p:ext uri="{BB962C8B-B14F-4D97-AF65-F5344CB8AC3E}">
        <p14:creationId xmlns:p14="http://schemas.microsoft.com/office/powerpoint/2010/main" val="3742502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92EF7A-FBFE-42B7-B29D-4909FC4B8675}" type="slidenum">
              <a:rPr lang="en-US" smtClean="0"/>
              <a:pPr/>
              <a:t>32</a:t>
            </a:fld>
            <a:endParaRPr lang="en-US"/>
          </a:p>
        </p:txBody>
      </p:sp>
    </p:spTree>
    <p:extLst>
      <p:ext uri="{BB962C8B-B14F-4D97-AF65-F5344CB8AC3E}">
        <p14:creationId xmlns:p14="http://schemas.microsoft.com/office/powerpoint/2010/main" val="2901977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A2103DA-D715-4ED8-A997-003FD701ECA2}" type="slidenum">
              <a:rPr lang="en-US" smtClean="0"/>
              <a:pPr/>
              <a:t>33</a:t>
            </a:fld>
            <a:endParaRPr lang="en-US"/>
          </a:p>
        </p:txBody>
      </p:sp>
    </p:spTree>
    <p:extLst>
      <p:ext uri="{BB962C8B-B14F-4D97-AF65-F5344CB8AC3E}">
        <p14:creationId xmlns:p14="http://schemas.microsoft.com/office/powerpoint/2010/main" val="1582396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A2103DA-D715-4ED8-A997-003FD701ECA2}" type="slidenum">
              <a:rPr lang="en-US" smtClean="0"/>
              <a:pPr/>
              <a:t>35</a:t>
            </a:fld>
            <a:endParaRPr lang="en-US"/>
          </a:p>
        </p:txBody>
      </p:sp>
    </p:spTree>
    <p:extLst>
      <p:ext uri="{BB962C8B-B14F-4D97-AF65-F5344CB8AC3E}">
        <p14:creationId xmlns:p14="http://schemas.microsoft.com/office/powerpoint/2010/main" val="2111069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92EF7A-FBFE-42B7-B29D-4909FC4B8675}" type="slidenum">
              <a:rPr lang="en-US" smtClean="0"/>
              <a:pPr/>
              <a:t>36</a:t>
            </a:fld>
            <a:endParaRPr lang="en-US"/>
          </a:p>
        </p:txBody>
      </p:sp>
    </p:spTree>
    <p:extLst>
      <p:ext uri="{BB962C8B-B14F-4D97-AF65-F5344CB8AC3E}">
        <p14:creationId xmlns:p14="http://schemas.microsoft.com/office/powerpoint/2010/main" val="3214802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92EF7A-FBFE-42B7-B29D-4909FC4B8675}" type="slidenum">
              <a:rPr lang="en-US" smtClean="0"/>
              <a:pPr/>
              <a:t>37</a:t>
            </a:fld>
            <a:endParaRPr lang="en-US"/>
          </a:p>
        </p:txBody>
      </p:sp>
    </p:spTree>
    <p:extLst>
      <p:ext uri="{BB962C8B-B14F-4D97-AF65-F5344CB8AC3E}">
        <p14:creationId xmlns:p14="http://schemas.microsoft.com/office/powerpoint/2010/main" val="744655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92EF7A-FBFE-42B7-B29D-4909FC4B8675}" type="slidenum">
              <a:rPr lang="en-US" smtClean="0"/>
              <a:pPr/>
              <a:t>38</a:t>
            </a:fld>
            <a:endParaRPr lang="en-US"/>
          </a:p>
        </p:txBody>
      </p:sp>
    </p:spTree>
    <p:extLst>
      <p:ext uri="{BB962C8B-B14F-4D97-AF65-F5344CB8AC3E}">
        <p14:creationId xmlns:p14="http://schemas.microsoft.com/office/powerpoint/2010/main" val="3838316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BB002AF-E204-4821-9826-5171BFB694AB}" type="slidenum">
              <a:rPr lang="en-US" smtClean="0"/>
              <a:pPr/>
              <a:t>41</a:t>
            </a:fld>
            <a:endParaRPr lang="en-US"/>
          </a:p>
        </p:txBody>
      </p:sp>
    </p:spTree>
    <p:extLst>
      <p:ext uri="{BB962C8B-B14F-4D97-AF65-F5344CB8AC3E}">
        <p14:creationId xmlns:p14="http://schemas.microsoft.com/office/powerpoint/2010/main" val="3542914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92EF7A-FBFE-42B7-B29D-4909FC4B8675}" type="slidenum">
              <a:rPr lang="en-US" smtClean="0"/>
              <a:pPr/>
              <a:t>3</a:t>
            </a:fld>
            <a:endParaRPr lang="en-US"/>
          </a:p>
        </p:txBody>
      </p:sp>
    </p:spTree>
    <p:extLst>
      <p:ext uri="{BB962C8B-B14F-4D97-AF65-F5344CB8AC3E}">
        <p14:creationId xmlns:p14="http://schemas.microsoft.com/office/powerpoint/2010/main" val="3502937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BB002AF-E204-4821-9826-5171BFB694AB}" type="slidenum">
              <a:rPr lang="en-US" smtClean="0"/>
              <a:pPr/>
              <a:t>43</a:t>
            </a:fld>
            <a:endParaRPr lang="en-US"/>
          </a:p>
        </p:txBody>
      </p:sp>
    </p:spTree>
    <p:extLst>
      <p:ext uri="{BB962C8B-B14F-4D97-AF65-F5344CB8AC3E}">
        <p14:creationId xmlns:p14="http://schemas.microsoft.com/office/powerpoint/2010/main" val="366138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BB002AF-E204-4821-9826-5171BFB694AB}" type="slidenum">
              <a:rPr lang="en-US" smtClean="0"/>
              <a:pPr/>
              <a:t>44</a:t>
            </a:fld>
            <a:endParaRPr lang="en-US"/>
          </a:p>
        </p:txBody>
      </p:sp>
    </p:spTree>
    <p:extLst>
      <p:ext uri="{BB962C8B-B14F-4D97-AF65-F5344CB8AC3E}">
        <p14:creationId xmlns:p14="http://schemas.microsoft.com/office/powerpoint/2010/main" val="22093941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BB002AF-E204-4821-9826-5171BFB694AB}" type="slidenum">
              <a:rPr lang="en-US" smtClean="0"/>
              <a:pPr/>
              <a:t>45</a:t>
            </a:fld>
            <a:endParaRPr lang="en-US"/>
          </a:p>
        </p:txBody>
      </p:sp>
    </p:spTree>
    <p:extLst>
      <p:ext uri="{BB962C8B-B14F-4D97-AF65-F5344CB8AC3E}">
        <p14:creationId xmlns:p14="http://schemas.microsoft.com/office/powerpoint/2010/main" val="2670967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BB002AF-E204-4821-9826-5171BFB694AB}" type="slidenum">
              <a:rPr lang="en-US" smtClean="0"/>
              <a:pPr/>
              <a:t>46</a:t>
            </a:fld>
            <a:endParaRPr lang="en-US"/>
          </a:p>
        </p:txBody>
      </p:sp>
    </p:spTree>
    <p:extLst>
      <p:ext uri="{BB962C8B-B14F-4D97-AF65-F5344CB8AC3E}">
        <p14:creationId xmlns:p14="http://schemas.microsoft.com/office/powerpoint/2010/main" val="19986289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146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24A0570-28DD-480B-800F-9A723297C55A}" type="slidenum">
              <a:rPr lang="en-US"/>
              <a:pPr fontAlgn="base">
                <a:spcBef>
                  <a:spcPct val="0"/>
                </a:spcBef>
                <a:spcAft>
                  <a:spcPct val="0"/>
                </a:spcAft>
              </a:pPr>
              <a:t>50</a:t>
            </a:fld>
            <a:endParaRPr lang="en-US"/>
          </a:p>
        </p:txBody>
      </p:sp>
    </p:spTree>
    <p:extLst>
      <p:ext uri="{BB962C8B-B14F-4D97-AF65-F5344CB8AC3E}">
        <p14:creationId xmlns:p14="http://schemas.microsoft.com/office/powerpoint/2010/main" val="34599626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146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24A0570-28DD-480B-800F-9A723297C55A}" type="slidenum">
              <a:rPr lang="en-US"/>
              <a:pPr fontAlgn="base">
                <a:spcBef>
                  <a:spcPct val="0"/>
                </a:spcBef>
                <a:spcAft>
                  <a:spcPct val="0"/>
                </a:spcAft>
              </a:pPr>
              <a:t>51</a:t>
            </a:fld>
            <a:endParaRPr lang="en-US"/>
          </a:p>
        </p:txBody>
      </p:sp>
    </p:spTree>
    <p:extLst>
      <p:ext uri="{BB962C8B-B14F-4D97-AF65-F5344CB8AC3E}">
        <p14:creationId xmlns:p14="http://schemas.microsoft.com/office/powerpoint/2010/main" val="3849887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146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24A0570-28DD-480B-800F-9A723297C55A}" type="slidenum">
              <a:rPr lang="en-US"/>
              <a:pPr fontAlgn="base">
                <a:spcBef>
                  <a:spcPct val="0"/>
                </a:spcBef>
                <a:spcAft>
                  <a:spcPct val="0"/>
                </a:spcAft>
              </a:pPr>
              <a:t>53</a:t>
            </a:fld>
            <a:endParaRPr lang="en-US"/>
          </a:p>
        </p:txBody>
      </p:sp>
    </p:spTree>
    <p:extLst>
      <p:ext uri="{BB962C8B-B14F-4D97-AF65-F5344CB8AC3E}">
        <p14:creationId xmlns:p14="http://schemas.microsoft.com/office/powerpoint/2010/main" val="38955806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157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6236D98-AD8B-4943-93A8-7F645AFCE531}" type="slidenum">
              <a:rPr lang="en-US"/>
              <a:pPr fontAlgn="base">
                <a:spcBef>
                  <a:spcPct val="0"/>
                </a:spcBef>
                <a:spcAft>
                  <a:spcPct val="0"/>
                </a:spcAft>
              </a:pPr>
              <a:t>54</a:t>
            </a:fld>
            <a:endParaRPr lang="en-US"/>
          </a:p>
        </p:txBody>
      </p:sp>
    </p:spTree>
    <p:extLst>
      <p:ext uri="{BB962C8B-B14F-4D97-AF65-F5344CB8AC3E}">
        <p14:creationId xmlns:p14="http://schemas.microsoft.com/office/powerpoint/2010/main" val="8674404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157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6236D98-AD8B-4943-93A8-7F645AFCE531}" type="slidenum">
              <a:rPr lang="en-US"/>
              <a:pPr fontAlgn="base">
                <a:spcBef>
                  <a:spcPct val="0"/>
                </a:spcBef>
                <a:spcAft>
                  <a:spcPct val="0"/>
                </a:spcAft>
              </a:pPr>
              <a:t>55</a:t>
            </a:fld>
            <a:endParaRPr lang="en-US"/>
          </a:p>
        </p:txBody>
      </p:sp>
    </p:spTree>
    <p:extLst>
      <p:ext uri="{BB962C8B-B14F-4D97-AF65-F5344CB8AC3E}">
        <p14:creationId xmlns:p14="http://schemas.microsoft.com/office/powerpoint/2010/main" val="1164410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024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3B6C152-BFD0-480C-827B-E752B4B9B951}" type="slidenum">
              <a:rPr lang="en-US"/>
              <a:pPr fontAlgn="base">
                <a:spcBef>
                  <a:spcPct val="0"/>
                </a:spcBef>
                <a:spcAft>
                  <a:spcPct val="0"/>
                </a:spcAft>
              </a:pPr>
              <a:t>5</a:t>
            </a:fld>
            <a:endParaRPr lang="en-US"/>
          </a:p>
        </p:txBody>
      </p:sp>
    </p:spTree>
    <p:extLst>
      <p:ext uri="{BB962C8B-B14F-4D97-AF65-F5344CB8AC3E}">
        <p14:creationId xmlns:p14="http://schemas.microsoft.com/office/powerpoint/2010/main" val="27839141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167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35DD244-C72D-4BE9-B5B0-2B90B7A15F2C}" type="slidenum">
              <a:rPr lang="en-US"/>
              <a:pPr fontAlgn="base">
                <a:spcBef>
                  <a:spcPct val="0"/>
                </a:spcBef>
                <a:spcAft>
                  <a:spcPct val="0"/>
                </a:spcAft>
              </a:pPr>
              <a:t>56</a:t>
            </a:fld>
            <a:endParaRPr lang="en-US"/>
          </a:p>
        </p:txBody>
      </p:sp>
    </p:spTree>
    <p:extLst>
      <p:ext uri="{BB962C8B-B14F-4D97-AF65-F5344CB8AC3E}">
        <p14:creationId xmlns:p14="http://schemas.microsoft.com/office/powerpoint/2010/main" val="3002375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177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A3A2520-26F3-4489-9F0B-150C60139D95}" type="slidenum">
              <a:rPr lang="en-US"/>
              <a:pPr fontAlgn="base">
                <a:spcBef>
                  <a:spcPct val="0"/>
                </a:spcBef>
                <a:spcAft>
                  <a:spcPct val="0"/>
                </a:spcAft>
              </a:pPr>
              <a:t>59</a:t>
            </a:fld>
            <a:endParaRPr lang="en-US"/>
          </a:p>
        </p:txBody>
      </p:sp>
    </p:spTree>
    <p:extLst>
      <p:ext uri="{BB962C8B-B14F-4D97-AF65-F5344CB8AC3E}">
        <p14:creationId xmlns:p14="http://schemas.microsoft.com/office/powerpoint/2010/main" val="2673917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187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FC4913D-D8C3-4EC0-8715-24D596EAC5E6}" type="slidenum">
              <a:rPr lang="en-US"/>
              <a:pPr fontAlgn="base">
                <a:spcBef>
                  <a:spcPct val="0"/>
                </a:spcBef>
                <a:spcAft>
                  <a:spcPct val="0"/>
                </a:spcAft>
              </a:pPr>
              <a:t>63</a:t>
            </a:fld>
            <a:endParaRPr lang="en-US"/>
          </a:p>
        </p:txBody>
      </p:sp>
    </p:spTree>
    <p:extLst>
      <p:ext uri="{BB962C8B-B14F-4D97-AF65-F5344CB8AC3E}">
        <p14:creationId xmlns:p14="http://schemas.microsoft.com/office/powerpoint/2010/main" val="615048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198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F5D867D-B824-409A-AB63-DB5705618E9F}" type="slidenum">
              <a:rPr lang="en-US"/>
              <a:pPr fontAlgn="base">
                <a:spcBef>
                  <a:spcPct val="0"/>
                </a:spcBef>
                <a:spcAft>
                  <a:spcPct val="0"/>
                </a:spcAft>
              </a:pPr>
              <a:t>65</a:t>
            </a:fld>
            <a:endParaRPr lang="en-US"/>
          </a:p>
        </p:txBody>
      </p:sp>
    </p:spTree>
    <p:extLst>
      <p:ext uri="{BB962C8B-B14F-4D97-AF65-F5344CB8AC3E}">
        <p14:creationId xmlns:p14="http://schemas.microsoft.com/office/powerpoint/2010/main" val="293181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177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A3A2520-26F3-4489-9F0B-150C60139D95}" type="slidenum">
              <a:rPr lang="en-US"/>
              <a:pPr fontAlgn="base">
                <a:spcBef>
                  <a:spcPct val="0"/>
                </a:spcBef>
                <a:spcAft>
                  <a:spcPct val="0"/>
                </a:spcAft>
              </a:pPr>
              <a:t>66</a:t>
            </a:fld>
            <a:endParaRPr lang="en-US"/>
          </a:p>
        </p:txBody>
      </p:sp>
    </p:spTree>
    <p:extLst>
      <p:ext uri="{BB962C8B-B14F-4D97-AF65-F5344CB8AC3E}">
        <p14:creationId xmlns:p14="http://schemas.microsoft.com/office/powerpoint/2010/main" val="882272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92EF7A-FBFE-42B7-B29D-4909FC4B8675}" type="slidenum">
              <a:rPr lang="en-US" smtClean="0"/>
              <a:pPr/>
              <a:t>69</a:t>
            </a:fld>
            <a:endParaRPr lang="en-US"/>
          </a:p>
        </p:txBody>
      </p:sp>
    </p:spTree>
    <p:extLst>
      <p:ext uri="{BB962C8B-B14F-4D97-AF65-F5344CB8AC3E}">
        <p14:creationId xmlns:p14="http://schemas.microsoft.com/office/powerpoint/2010/main" val="41946366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92EF7A-FBFE-42B7-B29D-4909FC4B8675}" type="slidenum">
              <a:rPr lang="en-US" smtClean="0"/>
              <a:pPr/>
              <a:t>71</a:t>
            </a:fld>
            <a:endParaRPr lang="en-US"/>
          </a:p>
        </p:txBody>
      </p:sp>
    </p:spTree>
    <p:extLst>
      <p:ext uri="{BB962C8B-B14F-4D97-AF65-F5344CB8AC3E}">
        <p14:creationId xmlns:p14="http://schemas.microsoft.com/office/powerpoint/2010/main" val="14326178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92EF7A-FBFE-42B7-B29D-4909FC4B8675}" type="slidenum">
              <a:rPr lang="en-US" smtClean="0"/>
              <a:pPr/>
              <a:t>74</a:t>
            </a:fld>
            <a:endParaRPr lang="en-US"/>
          </a:p>
        </p:txBody>
      </p:sp>
    </p:spTree>
    <p:extLst>
      <p:ext uri="{BB962C8B-B14F-4D97-AF65-F5344CB8AC3E}">
        <p14:creationId xmlns:p14="http://schemas.microsoft.com/office/powerpoint/2010/main" val="1456453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92EF7A-FBFE-42B7-B29D-4909FC4B8675}" type="slidenum">
              <a:rPr lang="en-US" smtClean="0"/>
              <a:pPr/>
              <a:t>75</a:t>
            </a:fld>
            <a:endParaRPr lang="en-US"/>
          </a:p>
        </p:txBody>
      </p:sp>
    </p:spTree>
    <p:extLst>
      <p:ext uri="{BB962C8B-B14F-4D97-AF65-F5344CB8AC3E}">
        <p14:creationId xmlns:p14="http://schemas.microsoft.com/office/powerpoint/2010/main" val="88065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024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3B6C152-BFD0-480C-827B-E752B4B9B951}" type="slidenum">
              <a:rPr lang="en-US"/>
              <a:pPr fontAlgn="base">
                <a:spcBef>
                  <a:spcPct val="0"/>
                </a:spcBef>
                <a:spcAft>
                  <a:spcPct val="0"/>
                </a:spcAft>
              </a:pPr>
              <a:t>6</a:t>
            </a:fld>
            <a:endParaRPr lang="en-US"/>
          </a:p>
        </p:txBody>
      </p:sp>
    </p:spTree>
    <p:extLst>
      <p:ext uri="{BB962C8B-B14F-4D97-AF65-F5344CB8AC3E}">
        <p14:creationId xmlns:p14="http://schemas.microsoft.com/office/powerpoint/2010/main" val="8442823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92EF7A-FBFE-42B7-B29D-4909FC4B8675}" type="slidenum">
              <a:rPr lang="en-US" smtClean="0"/>
              <a:pPr/>
              <a:t>76</a:t>
            </a:fld>
            <a:endParaRPr lang="en-US"/>
          </a:p>
        </p:txBody>
      </p:sp>
    </p:spTree>
    <p:extLst>
      <p:ext uri="{BB962C8B-B14F-4D97-AF65-F5344CB8AC3E}">
        <p14:creationId xmlns:p14="http://schemas.microsoft.com/office/powerpoint/2010/main" val="3830637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92EF7A-FBFE-42B7-B29D-4909FC4B8675}" type="slidenum">
              <a:rPr lang="en-US" smtClean="0"/>
              <a:pPr/>
              <a:t>77</a:t>
            </a:fld>
            <a:endParaRPr lang="en-US"/>
          </a:p>
        </p:txBody>
      </p:sp>
    </p:spTree>
    <p:extLst>
      <p:ext uri="{BB962C8B-B14F-4D97-AF65-F5344CB8AC3E}">
        <p14:creationId xmlns:p14="http://schemas.microsoft.com/office/powerpoint/2010/main" val="38099722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92EF7A-FBFE-42B7-B29D-4909FC4B8675}" type="slidenum">
              <a:rPr lang="en-US" smtClean="0"/>
              <a:pPr/>
              <a:t>79</a:t>
            </a:fld>
            <a:endParaRPr lang="en-US"/>
          </a:p>
        </p:txBody>
      </p:sp>
    </p:spTree>
    <p:extLst>
      <p:ext uri="{BB962C8B-B14F-4D97-AF65-F5344CB8AC3E}">
        <p14:creationId xmlns:p14="http://schemas.microsoft.com/office/powerpoint/2010/main" val="3448557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92EF7A-FBFE-42B7-B29D-4909FC4B8675}" type="slidenum">
              <a:rPr lang="en-US" smtClean="0"/>
              <a:pPr/>
              <a:t>80</a:t>
            </a:fld>
            <a:endParaRPr lang="en-US"/>
          </a:p>
        </p:txBody>
      </p:sp>
    </p:spTree>
    <p:extLst>
      <p:ext uri="{BB962C8B-B14F-4D97-AF65-F5344CB8AC3E}">
        <p14:creationId xmlns:p14="http://schemas.microsoft.com/office/powerpoint/2010/main" val="38921781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92EF7A-FBFE-42B7-B29D-4909FC4B8675}" type="slidenum">
              <a:rPr lang="en-US" smtClean="0"/>
              <a:pPr/>
              <a:t>81</a:t>
            </a:fld>
            <a:endParaRPr lang="en-US"/>
          </a:p>
        </p:txBody>
      </p:sp>
    </p:spTree>
    <p:extLst>
      <p:ext uri="{BB962C8B-B14F-4D97-AF65-F5344CB8AC3E}">
        <p14:creationId xmlns:p14="http://schemas.microsoft.com/office/powerpoint/2010/main" val="33499488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92EF7A-FBFE-42B7-B29D-4909FC4B8675}" type="slidenum">
              <a:rPr lang="en-US" smtClean="0"/>
              <a:pPr/>
              <a:t>82</a:t>
            </a:fld>
            <a:endParaRPr lang="en-US"/>
          </a:p>
        </p:txBody>
      </p:sp>
    </p:spTree>
    <p:extLst>
      <p:ext uri="{BB962C8B-B14F-4D97-AF65-F5344CB8AC3E}">
        <p14:creationId xmlns:p14="http://schemas.microsoft.com/office/powerpoint/2010/main" val="1947183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92EF7A-FBFE-42B7-B29D-4909FC4B8675}" type="slidenum">
              <a:rPr lang="en-US" smtClean="0"/>
              <a:pPr/>
              <a:t>83</a:t>
            </a:fld>
            <a:endParaRPr lang="en-US"/>
          </a:p>
        </p:txBody>
      </p:sp>
    </p:spTree>
    <p:extLst>
      <p:ext uri="{BB962C8B-B14F-4D97-AF65-F5344CB8AC3E}">
        <p14:creationId xmlns:p14="http://schemas.microsoft.com/office/powerpoint/2010/main" val="7751185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92EF7A-FBFE-42B7-B29D-4909FC4B8675}" type="slidenum">
              <a:rPr lang="en-US" smtClean="0"/>
              <a:pPr/>
              <a:t>84</a:t>
            </a:fld>
            <a:endParaRPr lang="en-US"/>
          </a:p>
        </p:txBody>
      </p:sp>
    </p:spTree>
    <p:extLst>
      <p:ext uri="{BB962C8B-B14F-4D97-AF65-F5344CB8AC3E}">
        <p14:creationId xmlns:p14="http://schemas.microsoft.com/office/powerpoint/2010/main" val="14358525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92EF7A-FBFE-42B7-B29D-4909FC4B8675}" type="slidenum">
              <a:rPr lang="en-US" smtClean="0"/>
              <a:pPr/>
              <a:t>85</a:t>
            </a:fld>
            <a:endParaRPr lang="en-US"/>
          </a:p>
        </p:txBody>
      </p:sp>
    </p:spTree>
    <p:extLst>
      <p:ext uri="{BB962C8B-B14F-4D97-AF65-F5344CB8AC3E}">
        <p14:creationId xmlns:p14="http://schemas.microsoft.com/office/powerpoint/2010/main" val="31405030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92EF7A-FBFE-42B7-B29D-4909FC4B8675}" type="slidenum">
              <a:rPr lang="en-US" smtClean="0"/>
              <a:pPr/>
              <a:t>88</a:t>
            </a:fld>
            <a:endParaRPr lang="en-US"/>
          </a:p>
        </p:txBody>
      </p:sp>
    </p:spTree>
    <p:extLst>
      <p:ext uri="{BB962C8B-B14F-4D97-AF65-F5344CB8AC3E}">
        <p14:creationId xmlns:p14="http://schemas.microsoft.com/office/powerpoint/2010/main" val="3897990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024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3B6C152-BFD0-480C-827B-E752B4B9B951}" type="slidenum">
              <a:rPr lang="en-US"/>
              <a:pPr fontAlgn="base">
                <a:spcBef>
                  <a:spcPct val="0"/>
                </a:spcBef>
                <a:spcAft>
                  <a:spcPct val="0"/>
                </a:spcAft>
              </a:pPr>
              <a:t>7</a:t>
            </a:fld>
            <a:endParaRPr lang="en-US"/>
          </a:p>
        </p:txBody>
      </p:sp>
    </p:spTree>
    <p:extLst>
      <p:ext uri="{BB962C8B-B14F-4D97-AF65-F5344CB8AC3E}">
        <p14:creationId xmlns:p14="http://schemas.microsoft.com/office/powerpoint/2010/main" val="16262023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387670E6-4F31-4EA7-B8F6-2C5AF2078435}" type="slidenum">
              <a:rPr lang="en-AU" smtClean="0">
                <a:latin typeface="Arial" pitchFamily="34" charset="0"/>
              </a:rPr>
              <a:pPr/>
              <a:t>90</a:t>
            </a:fld>
            <a:endParaRPr lang="en-AU">
              <a:latin typeface="Arial" pitchFamily="34"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xfrm>
            <a:off x="905934" y="4717415"/>
            <a:ext cx="4982633" cy="4469130"/>
          </a:xfrm>
          <a:noFill/>
          <a:ln/>
        </p:spPr>
        <p:txBody>
          <a:bodyPr lIns="91435" tIns="45718" rIns="91435" bIns="45718"/>
          <a:lstStyle/>
          <a:p>
            <a:pPr eaLnBrk="1" hangingPunct="1"/>
            <a:endParaRPr lang="en-US" dirty="0">
              <a:latin typeface="Arial" pitchFamily="34" charset="0"/>
            </a:endParaRPr>
          </a:p>
        </p:txBody>
      </p:sp>
    </p:spTree>
    <p:extLst>
      <p:ext uri="{BB962C8B-B14F-4D97-AF65-F5344CB8AC3E}">
        <p14:creationId xmlns:p14="http://schemas.microsoft.com/office/powerpoint/2010/main" val="22984131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92EF7A-FBFE-42B7-B29D-4909FC4B8675}" type="slidenum">
              <a:rPr lang="en-US" smtClean="0"/>
              <a:pPr/>
              <a:t>91</a:t>
            </a:fld>
            <a:endParaRPr lang="en-US"/>
          </a:p>
        </p:txBody>
      </p:sp>
    </p:spTree>
    <p:extLst>
      <p:ext uri="{BB962C8B-B14F-4D97-AF65-F5344CB8AC3E}">
        <p14:creationId xmlns:p14="http://schemas.microsoft.com/office/powerpoint/2010/main" val="476664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034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AAE03CD-0EF2-4546-9B02-987DFF55788D}" type="slidenum">
              <a:rPr lang="en-US"/>
              <a:pPr fontAlgn="base">
                <a:spcBef>
                  <a:spcPct val="0"/>
                </a:spcBef>
                <a:spcAft>
                  <a:spcPct val="0"/>
                </a:spcAft>
              </a:pPr>
              <a:t>8</a:t>
            </a:fld>
            <a:endParaRPr lang="en-US"/>
          </a:p>
        </p:txBody>
      </p:sp>
    </p:spTree>
    <p:extLst>
      <p:ext uri="{BB962C8B-B14F-4D97-AF65-F5344CB8AC3E}">
        <p14:creationId xmlns:p14="http://schemas.microsoft.com/office/powerpoint/2010/main" val="1349427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p:spPr>
      </p:sp>
      <p:sp>
        <p:nvSpPr>
          <p:cNvPr id="10547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054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23BE6DE-720C-41AC-9EC3-21DB6FBB45CD}" type="slidenum">
              <a:rPr lang="en-US"/>
              <a:pPr fontAlgn="base">
                <a:spcBef>
                  <a:spcPct val="0"/>
                </a:spcBef>
                <a:spcAft>
                  <a:spcPct val="0"/>
                </a:spcAft>
              </a:pPr>
              <a:t>10</a:t>
            </a:fld>
            <a:endParaRPr lang="en-US"/>
          </a:p>
        </p:txBody>
      </p:sp>
    </p:spTree>
    <p:extLst>
      <p:ext uri="{BB962C8B-B14F-4D97-AF65-F5344CB8AC3E}">
        <p14:creationId xmlns:p14="http://schemas.microsoft.com/office/powerpoint/2010/main" val="999396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075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B3C58BE-04CA-414C-AE4C-F32890B16FC9}" type="slidenum">
              <a:rPr lang="en-US"/>
              <a:pPr fontAlgn="base">
                <a:spcBef>
                  <a:spcPct val="0"/>
                </a:spcBef>
                <a:spcAft>
                  <a:spcPct val="0"/>
                </a:spcAft>
              </a:pPr>
              <a:t>13</a:t>
            </a:fld>
            <a:endParaRPr lang="en-US"/>
          </a:p>
        </p:txBody>
      </p:sp>
    </p:spTree>
    <p:extLst>
      <p:ext uri="{BB962C8B-B14F-4D97-AF65-F5344CB8AC3E}">
        <p14:creationId xmlns:p14="http://schemas.microsoft.com/office/powerpoint/2010/main" val="417340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674285-95A9-4F00-BB62-02A9495D5810}" type="datetime1">
              <a:rPr lang="en-US" smtClean="0"/>
              <a:t>9/15/2023</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9B5CFCF4-B172-4E71-8694-052B86E59B9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EA85A4-BAA8-413B-92D4-7E1877F7C634}" type="datetime1">
              <a:rPr lang="en-US" smtClean="0"/>
              <a:t>9/15/2023</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9B5CFCF4-B172-4E71-8694-052B86E59B9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5D1427-8C4C-4CD8-94AF-93A86B14D2EF}" type="datetime1">
              <a:rPr lang="en-US" smtClean="0"/>
              <a:t>9/15/2023</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9B5CFCF4-B172-4E71-8694-052B86E59B9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0759BD-678C-48AD-8144-6BF6E87709C1}" type="datetime1">
              <a:rPr lang="en-US" smtClean="0"/>
              <a:t>9/15/2023</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9B5CFCF4-B172-4E71-8694-052B86E59B9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4BD77C-A8F5-4649-B2A4-6220D988E54F}" type="datetime1">
              <a:rPr lang="en-US" smtClean="0"/>
              <a:t>9/15/2023</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9B5CFCF4-B172-4E71-8694-052B86E59B9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3F41D9-BEFA-4799-AAB1-D214330B2A80}" type="datetime1">
              <a:rPr lang="en-US" smtClean="0"/>
              <a:t>9/15/2023</a:t>
            </a:fld>
            <a:endParaRPr lang="en-US"/>
          </a:p>
        </p:txBody>
      </p:sp>
      <p:sp>
        <p:nvSpPr>
          <p:cNvPr id="6" name="Footer Placeholder 5"/>
          <p:cNvSpPr>
            <a:spLocks noGrp="1"/>
          </p:cNvSpPr>
          <p:nvPr>
            <p:ph type="ftr" sz="quarter" idx="11"/>
          </p:nvPr>
        </p:nvSpPr>
        <p:spPr/>
        <p:txBody>
          <a:bodyPr/>
          <a:lstStyle/>
          <a:p>
            <a:r>
              <a:rPr lang="en-US"/>
              <a:t>©PE STUDIES RESOURCES</a:t>
            </a:r>
          </a:p>
        </p:txBody>
      </p:sp>
      <p:sp>
        <p:nvSpPr>
          <p:cNvPr id="7" name="Slide Number Placeholder 6"/>
          <p:cNvSpPr>
            <a:spLocks noGrp="1"/>
          </p:cNvSpPr>
          <p:nvPr>
            <p:ph type="sldNum" sz="quarter" idx="12"/>
          </p:nvPr>
        </p:nvSpPr>
        <p:spPr/>
        <p:txBody>
          <a:bodyPr/>
          <a:lstStyle/>
          <a:p>
            <a:fld id="{9B5CFCF4-B172-4E71-8694-052B86E59B9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362D059-AD3D-4D20-A6F5-322F54828214}" type="datetime1">
              <a:rPr lang="en-US" smtClean="0"/>
              <a:t>9/15/2023</a:t>
            </a:fld>
            <a:endParaRPr lang="en-US"/>
          </a:p>
        </p:txBody>
      </p:sp>
      <p:sp>
        <p:nvSpPr>
          <p:cNvPr id="8" name="Footer Placeholder 7"/>
          <p:cNvSpPr>
            <a:spLocks noGrp="1"/>
          </p:cNvSpPr>
          <p:nvPr>
            <p:ph type="ftr" sz="quarter" idx="11"/>
          </p:nvPr>
        </p:nvSpPr>
        <p:spPr/>
        <p:txBody>
          <a:bodyPr/>
          <a:lstStyle/>
          <a:p>
            <a:r>
              <a:rPr lang="en-US"/>
              <a:t>©PE STUDIES RESOURCES</a:t>
            </a:r>
          </a:p>
        </p:txBody>
      </p:sp>
      <p:sp>
        <p:nvSpPr>
          <p:cNvPr id="9" name="Slide Number Placeholder 8"/>
          <p:cNvSpPr>
            <a:spLocks noGrp="1"/>
          </p:cNvSpPr>
          <p:nvPr>
            <p:ph type="sldNum" sz="quarter" idx="12"/>
          </p:nvPr>
        </p:nvSpPr>
        <p:spPr/>
        <p:txBody>
          <a:bodyPr/>
          <a:lstStyle/>
          <a:p>
            <a:fld id="{9B5CFCF4-B172-4E71-8694-052B86E59B9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035CD6-13C9-495D-B5A3-106505068E48}" type="datetime1">
              <a:rPr lang="en-US" smtClean="0"/>
              <a:t>9/15/2023</a:t>
            </a:fld>
            <a:endParaRPr lang="en-US"/>
          </a:p>
        </p:txBody>
      </p:sp>
      <p:sp>
        <p:nvSpPr>
          <p:cNvPr id="4" name="Footer Placeholder 3"/>
          <p:cNvSpPr>
            <a:spLocks noGrp="1"/>
          </p:cNvSpPr>
          <p:nvPr>
            <p:ph type="ftr" sz="quarter" idx="11"/>
          </p:nvPr>
        </p:nvSpPr>
        <p:spPr/>
        <p:txBody>
          <a:bodyPr/>
          <a:lstStyle/>
          <a:p>
            <a:r>
              <a:rPr lang="en-US"/>
              <a:t>©PE STUDIES RESOURCES</a:t>
            </a:r>
          </a:p>
        </p:txBody>
      </p:sp>
      <p:sp>
        <p:nvSpPr>
          <p:cNvPr id="5" name="Slide Number Placeholder 4"/>
          <p:cNvSpPr>
            <a:spLocks noGrp="1"/>
          </p:cNvSpPr>
          <p:nvPr>
            <p:ph type="sldNum" sz="quarter" idx="12"/>
          </p:nvPr>
        </p:nvSpPr>
        <p:spPr/>
        <p:txBody>
          <a:bodyPr/>
          <a:lstStyle/>
          <a:p>
            <a:fld id="{9B5CFCF4-B172-4E71-8694-052B86E59B9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485CB7-4FC4-4547-8C70-1FAE19D49415}" type="datetime1">
              <a:rPr lang="en-US" smtClean="0"/>
              <a:t>9/15/2023</a:t>
            </a:fld>
            <a:endParaRPr lang="en-US"/>
          </a:p>
        </p:txBody>
      </p:sp>
      <p:sp>
        <p:nvSpPr>
          <p:cNvPr id="3" name="Footer Placeholder 2"/>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9B5CFCF4-B172-4E71-8694-052B86E59B9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A87A92-ED57-4D32-9DFA-37E2F04E9A24}" type="datetime1">
              <a:rPr lang="en-US" smtClean="0"/>
              <a:t>9/15/2023</a:t>
            </a:fld>
            <a:endParaRPr lang="en-US"/>
          </a:p>
        </p:txBody>
      </p:sp>
      <p:sp>
        <p:nvSpPr>
          <p:cNvPr id="6" name="Footer Placeholder 5"/>
          <p:cNvSpPr>
            <a:spLocks noGrp="1"/>
          </p:cNvSpPr>
          <p:nvPr>
            <p:ph type="ftr" sz="quarter" idx="11"/>
          </p:nvPr>
        </p:nvSpPr>
        <p:spPr/>
        <p:txBody>
          <a:bodyPr/>
          <a:lstStyle/>
          <a:p>
            <a:r>
              <a:rPr lang="en-US"/>
              <a:t>©PE STUDIES RESOURCES</a:t>
            </a:r>
          </a:p>
        </p:txBody>
      </p:sp>
      <p:sp>
        <p:nvSpPr>
          <p:cNvPr id="7" name="Slide Number Placeholder 6"/>
          <p:cNvSpPr>
            <a:spLocks noGrp="1"/>
          </p:cNvSpPr>
          <p:nvPr>
            <p:ph type="sldNum" sz="quarter" idx="12"/>
          </p:nvPr>
        </p:nvSpPr>
        <p:spPr/>
        <p:txBody>
          <a:bodyPr/>
          <a:lstStyle/>
          <a:p>
            <a:fld id="{9B5CFCF4-B172-4E71-8694-052B86E59B9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B62243-00AF-458C-BF32-EE807B95707D}" type="datetime1">
              <a:rPr lang="en-US" smtClean="0"/>
              <a:t>9/15/2023</a:t>
            </a:fld>
            <a:endParaRPr lang="en-US"/>
          </a:p>
        </p:txBody>
      </p:sp>
      <p:sp>
        <p:nvSpPr>
          <p:cNvPr id="6" name="Footer Placeholder 5"/>
          <p:cNvSpPr>
            <a:spLocks noGrp="1"/>
          </p:cNvSpPr>
          <p:nvPr>
            <p:ph type="ftr" sz="quarter" idx="11"/>
          </p:nvPr>
        </p:nvSpPr>
        <p:spPr/>
        <p:txBody>
          <a:bodyPr/>
          <a:lstStyle/>
          <a:p>
            <a:r>
              <a:rPr lang="en-US"/>
              <a:t>©PE STUDIES RESOURCES</a:t>
            </a:r>
          </a:p>
        </p:txBody>
      </p:sp>
      <p:sp>
        <p:nvSpPr>
          <p:cNvPr id="7" name="Slide Number Placeholder 6"/>
          <p:cNvSpPr>
            <a:spLocks noGrp="1"/>
          </p:cNvSpPr>
          <p:nvPr>
            <p:ph type="sldNum" sz="quarter" idx="12"/>
          </p:nvPr>
        </p:nvSpPr>
        <p:spPr/>
        <p:txBody>
          <a:bodyPr/>
          <a:lstStyle/>
          <a:p>
            <a:fld id="{9B5CFCF4-B172-4E71-8694-052B86E59B9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7DE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89D2E9-4B62-4F3C-BC01-7C3AE88F1167}" type="datetime1">
              <a:rPr lang="en-US" smtClean="0"/>
              <a:t>9/15/2023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©PE STUDIES RESOURCES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5CFCF4-B172-4E71-8694-052B86E59B9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1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10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10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10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hyperlink" Target="http://upload.wikimedia.org/wikipedia/commons/f/f2/Palanca-ejemplo.jpg" TargetMode="External"/><Relationship Id="rId1" Type="http://schemas.openxmlformats.org/officeDocument/2006/relationships/slideLayout" Target="../slideLayouts/slideLayout7.xml"/><Relationship Id="rId6" Type="http://schemas.openxmlformats.org/officeDocument/2006/relationships/image" Target="../media/image1.wmf"/><Relationship Id="rId5" Type="http://schemas.openxmlformats.org/officeDocument/2006/relationships/slide" Target="slide1.xml"/><Relationship Id="rId4" Type="http://schemas.microsoft.com/office/2007/relationships/hdphoto" Target="../media/hdphoto5.wdp"/></Relationships>
</file>

<file path=ppt/slides/_rels/slide10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wmf"/></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1.xml"/><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wmf"/><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wmf"/></Relationships>
</file>

<file path=ppt/slides/_rels/slide1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wmf"/></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wmf"/></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wmf"/></Relationships>
</file>

<file path=ppt/slides/_rels/slide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wmf"/></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1.wmf"/></Relationships>
</file>

<file path=ppt/slides/_rels/slide2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wmf"/></Relationships>
</file>

<file path=ppt/slides/_rels/slide2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wmf"/></Relationships>
</file>

<file path=ppt/slides/_rels/slide2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wmf"/><Relationship Id="rId2" Type="http://schemas.openxmlformats.org/officeDocument/2006/relationships/hyperlink" Target="http://images.google.com.au/imgres?imgurl=http://www.markbrowngolf.com/includes/files_cms/image/golf%20ball%20on%20tee.jpg&amp;imgrefurl=http://www.markbrowngolf.com/the_player/contact&amp;usg=__PB-lkqE2hcPmjQMZi6bk_xJwNmM=&amp;h=236&amp;w=356&amp;sz=17&amp;hl=en&amp;start=19&amp;tbnid=bapkoGZMtNDalM:&amp;tbnh=80&amp;tbnw=121&amp;prev=/images?q=golf+ball+on+tee&amp;gbv=2&amp;hl=en&amp;sa=G" TargetMode="External"/><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6.jpeg"/><Relationship Id="rId4" Type="http://schemas.openxmlformats.org/officeDocument/2006/relationships/hyperlink" Target="http://images.google.com.au/imgres?imgurl=http://www.massillonparks.com/parks/tinymce/imagemanager/images/golf_teaser_image.jpg&amp;imgrefurl=http://www.massillonparks.com/parks/welcome.html&amp;usg=__n0CTgLr5W6zwZmQSXrVJRudIgqg=&amp;h=276&amp;w=434&amp;sz=190&amp;hl=en&amp;start=9&amp;tbnid=lywrFOJ_7_mwvM:&amp;tbnh=80&amp;tbnw=126&amp;prev=/images?q=golf+ball+on+tee&amp;gbv=2&amp;hl=en&amp;sa=G"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1.wmf"/><Relationship Id="rId3" Type="http://schemas.openxmlformats.org/officeDocument/2006/relationships/image" Target="../media/image7.png"/><Relationship Id="rId7" Type="http://schemas.openxmlformats.org/officeDocument/2006/relationships/slide" Target="slide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wmf"/></Relationships>
</file>

<file path=ppt/slides/_rels/slide29.xml.rels><?xml version="1.0" encoding="UTF-8" standalone="yes"?>
<Relationships xmlns="http://schemas.openxmlformats.org/package/2006/relationships"><Relationship Id="rId8" Type="http://schemas.openxmlformats.org/officeDocument/2006/relationships/image" Target="../media/image1.wmf"/><Relationship Id="rId3" Type="http://schemas.openxmlformats.org/officeDocument/2006/relationships/hyperlink" Target="http://images.google.com.au/imgres?imgurl=http://exerciseball-fitnessballs.com/db5/00439/exerciseball-fitnessballs.com/_uimages/medicineball.jpg&amp;imgrefurl=http://exerciseball-fitnessballs.com/_wsn/page3.html&amp;usg=__W-AOdfQZp3ND0sS1YeF9JAjYte4=&amp;h=500&amp;w=500&amp;sz=122&amp;hl=en&amp;start=7&amp;tbnid=7qvlnqehDRCghM:&amp;tbnh=130&amp;tbnw=130&amp;prev=/images?q=medicine+ball&amp;gbv=2&amp;hl=en&amp;sa=G" TargetMode="External"/><Relationship Id="rId7" Type="http://schemas.openxmlformats.org/officeDocument/2006/relationships/slide" Target="slide1.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hyperlink" Target="http://images.google.com.au/imgres?imgurl=http://www.getfitsource.com/images/4-Pound-Medicine-Ball.jpg&amp;imgrefurl=http://www.getfitsource.com/p157/Stability-Ball-75-cm/product_info.html&amp;usg=__gkhiyp4lgfHGudZdPbJVFPBH3pY=&amp;h=305&amp;w=305&amp;sz=40&amp;hl=en&amp;start=18&amp;tbnid=BHI9lW9XN3ZgxM:&amp;tbnh=116&amp;tbnw=116&amp;prev=/images?q=medicine+ball&amp;gbv=2&amp;hl=en&amp;sa=G" TargetMode="Externa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30.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hyperlink" Target="http://upload.wikimedia.org/wikipedia/commons/5/57/Mens_100m_finals_British_Champs_and_Olympic_Trials.jp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hyperlink" Target="http://upload.wikimedia.org/wikipedia/commons/5/57/Mens_100m_finals_British_Champs_and_Olympic_Trials.jpg" TargetMode="External"/></Relationships>
</file>

<file path=ppt/slides/_rels/slide3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3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3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wmf"/></Relationships>
</file>

<file path=ppt/slides/_rels/slide3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37.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slide" Target="slide1.xml"/></Relationships>
</file>

<file path=ppt/slides/_rels/slide38.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3.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wmf"/></Relationships>
</file>

<file path=ppt/slides/_rels/slide3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slide" Target="slide1.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hyperlink" Target="http://upload.wikimedia.org/wikipedia/commons/e/e7/Daluis_benji_pt_mari%C3%A9e_02.jp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wmf"/></Relationships>
</file>

<file path=ppt/slides/_rels/slide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wmf"/><Relationship Id="rId4" Type="http://schemas.openxmlformats.org/officeDocument/2006/relationships/slide" Target="slide1.xml"/></Relationships>
</file>

<file path=ppt/slides/_rels/slide4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wmf"/></Relationships>
</file>

<file path=ppt/slides/_rels/slide4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wmf"/></Relationships>
</file>

<file path=ppt/slides/_rels/slide4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1.wmf"/></Relationships>
</file>

<file path=ppt/slides/_rels/slide4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1.wmf"/></Relationships>
</file>

<file path=ppt/slides/_rels/slide47.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4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4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50.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5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5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wmf"/><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5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6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1.wmf"/></Relationships>
</file>

<file path=ppt/slides/_rels/slide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70.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1.wmf"/></Relationships>
</file>

<file path=ppt/slides/_rels/slide71.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1.wmf"/></Relationships>
</file>

<file path=ppt/slides/_rels/slide7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slide" Target="slide69.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7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slide" Target="slide6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1.wmf"/></Relationships>
</file>

<file path=ppt/slides/_rels/slide75.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1.wmf"/></Relationships>
</file>

<file path=ppt/slides/_rels/slide7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7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slide" Target="slide69.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slide" Target="slide69.xml"/></Relationships>
</file>

<file path=ppt/slides/_rels/slide7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wmf"/><Relationship Id="rId5" Type="http://schemas.openxmlformats.org/officeDocument/2006/relationships/slide" Target="slide69.xml"/><Relationship Id="rId4" Type="http://schemas.openxmlformats.org/officeDocument/2006/relationships/image" Target="../media/image52.jpeg"/></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80.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1.wmf"/></Relationships>
</file>

<file path=ppt/slides/_rels/slide81.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wmf"/></Relationships>
</file>

<file path=ppt/slides/_rels/slide82.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1.wmf"/></Relationships>
</file>

<file path=ppt/slides/_rels/slide83.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1.wmf"/></Relationships>
</file>

<file path=ppt/slides/_rels/slide8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slide" Target="slide69.xml"/></Relationships>
</file>

<file path=ppt/slides/_rels/slide85.xml.rels><?xml version="1.0" encoding="UTF-8" standalone="yes"?>
<Relationships xmlns="http://schemas.openxmlformats.org/package/2006/relationships"><Relationship Id="rId3" Type="http://schemas.openxmlformats.org/officeDocument/2006/relationships/hyperlink" Target="http://www.flickr.com/photos/stuseeger/2419626533/" TargetMode="External"/><Relationship Id="rId7" Type="http://schemas.openxmlformats.org/officeDocument/2006/relationships/image" Target="../media/image1.wmf"/><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slide" Target="slide69.xml"/><Relationship Id="rId5" Type="http://schemas.openxmlformats.org/officeDocument/2006/relationships/image" Target="../media/image58.jpeg"/><Relationship Id="rId4" Type="http://schemas.openxmlformats.org/officeDocument/2006/relationships/image" Target="../media/image57.jpeg"/></Relationships>
</file>

<file path=ppt/slides/_rels/slide86.xml.rels><?xml version="1.0" encoding="UTF-8" standalone="yes"?>
<Relationships xmlns="http://schemas.openxmlformats.org/package/2006/relationships"><Relationship Id="rId8" Type="http://schemas.openxmlformats.org/officeDocument/2006/relationships/image" Target="../media/image1.wmf"/><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 Id="rId9" Type="http://schemas.openxmlformats.org/officeDocument/2006/relationships/image" Target="../media/image64.jpeg"/></Relationships>
</file>

<file path=ppt/slides/_rels/slide87.xml.rels><?xml version="1.0" encoding="UTF-8" standalone="yes"?>
<Relationships xmlns="http://schemas.openxmlformats.org/package/2006/relationships"><Relationship Id="rId3" Type="http://schemas.openxmlformats.org/officeDocument/2006/relationships/image" Target="../media/image1.wmf"/><Relationship Id="rId7" Type="http://schemas.openxmlformats.org/officeDocument/2006/relationships/image" Target="../media/image68.jpeg"/><Relationship Id="rId2"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8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8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1.wmf"/></Relationships>
</file>

<file path=ppt/slides/_rels/slide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9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1.wmf"/></Relationships>
</file>

<file path=ppt/slides/_rels/slide9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71.jpeg"/><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9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wmf"/><Relationship Id="rId1" Type="http://schemas.openxmlformats.org/officeDocument/2006/relationships/slideLayout" Target="../slideLayouts/slideLayout2.xml"/><Relationship Id="rId4" Type="http://schemas.microsoft.com/office/2007/relationships/hdphoto" Target="../media/hdphoto4.wdp"/></Relationships>
</file>

<file path=ppt/slides/_rels/slide9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hyperlink" Target="http://upload.wikimedia.org/wikipedia/commons/f/f2/Palanca-ejemplo.jpg" TargetMode="External"/><Relationship Id="rId1" Type="http://schemas.openxmlformats.org/officeDocument/2006/relationships/slideLayout" Target="../slideLayouts/slideLayout2.xml"/><Relationship Id="rId6" Type="http://schemas.openxmlformats.org/officeDocument/2006/relationships/image" Target="../media/image1.wmf"/><Relationship Id="rId5" Type="http://schemas.openxmlformats.org/officeDocument/2006/relationships/slide" Target="slide1.xml"/><Relationship Id="rId4" Type="http://schemas.microsoft.com/office/2007/relationships/hdphoto" Target="../media/hdphoto5.wdp"/></Relationships>
</file>

<file path=ppt/slides/_rels/slide9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76.jpeg"/><Relationship Id="rId1" Type="http://schemas.openxmlformats.org/officeDocument/2006/relationships/slideLayout" Target="../slideLayouts/slideLayout2.xml"/><Relationship Id="rId5" Type="http://schemas.openxmlformats.org/officeDocument/2006/relationships/image" Target="../media/image77.jpeg"/><Relationship Id="rId4" Type="http://schemas.openxmlformats.org/officeDocument/2006/relationships/image" Target="../media/image1.wmf"/></Relationships>
</file>

<file path=ppt/slides/_rels/slide9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901" y="773522"/>
            <a:ext cx="7943122" cy="1647732"/>
          </a:xfrm>
          <a:ln w="12700">
            <a:solidFill>
              <a:srgbClr val="FF0000"/>
            </a:solidFill>
          </a:ln>
        </p:spPr>
        <p:style>
          <a:lnRef idx="2">
            <a:schemeClr val="accent1"/>
          </a:lnRef>
          <a:fillRef idx="1">
            <a:schemeClr val="lt1"/>
          </a:fillRef>
          <a:effectRef idx="0">
            <a:schemeClr val="accent1"/>
          </a:effectRef>
          <a:fontRef idx="minor">
            <a:schemeClr val="dk1"/>
          </a:fontRef>
        </p:style>
        <p:txBody>
          <a:bodyPr>
            <a:noAutofit/>
          </a:bodyPr>
          <a:lstStyle/>
          <a:p>
            <a:pPr marL="0" indent="0">
              <a:buNone/>
            </a:pPr>
            <a:r>
              <a:rPr lang="en-US" sz="1800" b="1"/>
              <a:t>What is Biomechanics?</a:t>
            </a:r>
          </a:p>
          <a:p>
            <a:r>
              <a:rPr lang="en-US" sz="1800"/>
              <a:t>The study of motion and the effects of forces relative to the body</a:t>
            </a:r>
          </a:p>
          <a:p>
            <a:r>
              <a:rPr lang="en-AU" sz="1800"/>
              <a:t>Applies the laws of mechanics and physics to human performance</a:t>
            </a:r>
          </a:p>
          <a:p>
            <a:pPr lvl="1"/>
            <a:r>
              <a:rPr lang="en-AU" sz="1800"/>
              <a:t>Contributes to the improvement in mechanical aspects of sports performance</a:t>
            </a:r>
            <a:endParaRPr lang="en-US" sz="1800"/>
          </a:p>
        </p:txBody>
      </p:sp>
      <p:sp>
        <p:nvSpPr>
          <p:cNvPr id="8" name="Footer Placeholder 7"/>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9B5CFCF4-B172-4E71-8694-052B86E59B98}" type="slidenum">
              <a:rPr lang="en-US" smtClean="0"/>
              <a:pPr/>
              <a:t>1</a:t>
            </a:fld>
            <a:endParaRPr lang="en-US"/>
          </a:p>
        </p:txBody>
      </p:sp>
      <p:pic>
        <p:nvPicPr>
          <p:cNvPr id="15" name="Picture 2" descr="C:\Program Files\Microsoft Office\MEDIA\CAGCAT10\j0185604.wmf">
            <a:hlinkClick r:id="rId3" action="ppaction://hlinksldjump"/>
            <a:extLst>
              <a:ext uri="{FF2B5EF4-FFF2-40B4-BE49-F238E27FC236}">
                <a16:creationId xmlns:a16="http://schemas.microsoft.com/office/drawing/2014/main" id="{0B076DE1-3822-4D6C-8B4E-8A997BA341C0}"/>
              </a:ext>
            </a:extLst>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16" name="TextBox 15">
            <a:hlinkClick r:id="rId3" action="ppaction://hlinksldjump"/>
            <a:extLst>
              <a:ext uri="{FF2B5EF4-FFF2-40B4-BE49-F238E27FC236}">
                <a16:creationId xmlns:a16="http://schemas.microsoft.com/office/drawing/2014/main" id="{35626A66-431E-4AB1-BC4E-DD5017C3B85E}"/>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18" name="Rectangle 17">
            <a:extLst>
              <a:ext uri="{FF2B5EF4-FFF2-40B4-BE49-F238E27FC236}">
                <a16:creationId xmlns:a16="http://schemas.microsoft.com/office/drawing/2014/main" id="{B2380AF3-02B4-4531-9C61-98FE9F0FF3C7}"/>
              </a:ext>
            </a:extLst>
          </p:cNvPr>
          <p:cNvSpPr/>
          <p:nvPr/>
        </p:nvSpPr>
        <p:spPr>
          <a:xfrm>
            <a:off x="6806702" y="6189387"/>
            <a:ext cx="1149674" cy="184666"/>
          </a:xfrm>
          <a:prstGeom prst="rect">
            <a:avLst/>
          </a:prstGeom>
        </p:spPr>
        <p:txBody>
          <a:bodyPr wrap="none">
            <a:spAutoFit/>
          </a:bodyPr>
          <a:lstStyle/>
          <a:p>
            <a:r>
              <a:rPr lang="en-AU" sz="600"/>
              <a:t>https://</a:t>
            </a:r>
            <a:r>
              <a:rPr lang="en-AU" sz="600" err="1"/>
              <a:t>vimeo.com</a:t>
            </a:r>
            <a:r>
              <a:rPr lang="en-AU" sz="600"/>
              <a:t>/153596056</a:t>
            </a:r>
          </a:p>
        </p:txBody>
      </p:sp>
      <p:sp>
        <p:nvSpPr>
          <p:cNvPr id="13" name="Title 1">
            <a:extLst>
              <a:ext uri="{FF2B5EF4-FFF2-40B4-BE49-F238E27FC236}">
                <a16:creationId xmlns:a16="http://schemas.microsoft.com/office/drawing/2014/main" id="{BC42DA21-9488-5347-8CD2-1C29AE66B0AB}"/>
              </a:ext>
            </a:extLst>
          </p:cNvPr>
          <p:cNvSpPr txBox="1">
            <a:spLocks/>
          </p:cNvSpPr>
          <p:nvPr/>
        </p:nvSpPr>
        <p:spPr>
          <a:xfrm>
            <a:off x="0" y="1"/>
            <a:ext cx="9144000" cy="548680"/>
          </a:xfrm>
          <a:prstGeom prst="rect">
            <a:avLst/>
          </a:prstGeom>
          <a:solidFill>
            <a:srgbClr val="C00000"/>
          </a:solidFill>
          <a:ln>
            <a:solidFill>
              <a:schemeClr val="bg1"/>
            </a:solid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cap="all">
                <a:solidFill>
                  <a:schemeClr val="bg1"/>
                </a:solidFill>
              </a:rPr>
              <a:t>INTRODUCTION TO BIOMECHANICS</a:t>
            </a:r>
            <a:endParaRPr lang="en-US" sz="2400" b="1" cap="all">
              <a:solidFill>
                <a:schemeClr val="bg1"/>
              </a:solidFill>
            </a:endParaRPr>
          </a:p>
        </p:txBody>
      </p:sp>
    </p:spTree>
    <p:extLst>
      <p:ext uri="{BB962C8B-B14F-4D97-AF65-F5344CB8AC3E}">
        <p14:creationId xmlns:p14="http://schemas.microsoft.com/office/powerpoint/2010/main" val="1723767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9" name="Rectangle 3"/>
          <p:cNvSpPr>
            <a:spLocks noGrp="1" noChangeArrowheads="1"/>
          </p:cNvSpPr>
          <p:nvPr>
            <p:ph type="body" idx="1"/>
          </p:nvPr>
        </p:nvSpPr>
        <p:spPr>
          <a:xfrm>
            <a:off x="285720" y="1307132"/>
            <a:ext cx="8750776" cy="1914789"/>
          </a:xfrm>
          <a:solidFill>
            <a:schemeClr val="bg1"/>
          </a:solidFill>
          <a:ln>
            <a:solidFill>
              <a:schemeClr val="accent2">
                <a:lumMod val="60000"/>
                <a:lumOff val="40000"/>
              </a:schemeClr>
            </a:solidFill>
          </a:ln>
        </p:spPr>
        <p:txBody>
          <a:bodyPr>
            <a:normAutofit/>
          </a:bodyPr>
          <a:lstStyle/>
          <a:p>
            <a:r>
              <a:rPr lang="en-US" sz="1800"/>
              <a:t>Combination of linear and angular motion</a:t>
            </a:r>
          </a:p>
          <a:p>
            <a:r>
              <a:rPr lang="en-US" sz="1800"/>
              <a:t>Human movement usually consists of general motion rather than pure linear motion or angular motion. This is a result of the angular rotation of a number of body segments combining to produce linear motion of the body</a:t>
            </a:r>
          </a:p>
          <a:p>
            <a:r>
              <a:rPr lang="en-US" sz="1800"/>
              <a:t>E.g. a cyclist may move in a straight line as a result of the rotation of the legs about the hip joint</a:t>
            </a:r>
          </a:p>
        </p:txBody>
      </p:sp>
      <p:sp>
        <p:nvSpPr>
          <p:cNvPr id="8" name="Slide Number Placeholder 7"/>
          <p:cNvSpPr>
            <a:spLocks noGrp="1"/>
          </p:cNvSpPr>
          <p:nvPr>
            <p:ph type="sldNum" sz="quarter" idx="12"/>
          </p:nvPr>
        </p:nvSpPr>
        <p:spPr>
          <a:xfrm>
            <a:off x="7010400" y="6357958"/>
            <a:ext cx="2133600" cy="365125"/>
          </a:xfrm>
        </p:spPr>
        <p:txBody>
          <a:bodyPr/>
          <a:lstStyle/>
          <a:p>
            <a:pPr>
              <a:defRPr/>
            </a:pPr>
            <a:fld id="{989D97D2-95B3-4677-9D7B-2A2FC247BB09}" type="slidenum">
              <a:rPr lang="en-US" smtClean="0"/>
              <a:pPr>
                <a:defRPr/>
              </a:pPr>
              <a:t>10</a:t>
            </a:fld>
            <a:endParaRPr lang="en-US"/>
          </a:p>
        </p:txBody>
      </p:sp>
      <p:sp>
        <p:nvSpPr>
          <p:cNvPr id="9" name="Footer Placeholder 8"/>
          <p:cNvSpPr>
            <a:spLocks noGrp="1"/>
          </p:cNvSpPr>
          <p:nvPr>
            <p:ph type="ftr" sz="quarter" idx="11"/>
          </p:nvPr>
        </p:nvSpPr>
        <p:spPr>
          <a:xfrm>
            <a:off x="3124200" y="6564337"/>
            <a:ext cx="2895600" cy="365125"/>
          </a:xfrm>
        </p:spPr>
        <p:txBody>
          <a:bodyPr/>
          <a:lstStyle/>
          <a:p>
            <a:pPr>
              <a:defRPr/>
            </a:pPr>
            <a:r>
              <a:rPr lang="en-US"/>
              <a:t>©PE STUDIES RESOURCES</a:t>
            </a:r>
          </a:p>
        </p:txBody>
      </p:sp>
      <p:pic>
        <p:nvPicPr>
          <p:cNvPr id="10"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332263"/>
            <a:ext cx="457501" cy="457955"/>
          </a:xfrm>
          <a:prstGeom prst="rect">
            <a:avLst/>
          </a:prstGeom>
          <a:noFill/>
        </p:spPr>
      </p:pic>
      <p:sp>
        <p:nvSpPr>
          <p:cNvPr id="11" name="TextBox 10">
            <a:hlinkClick r:id="rId3" action="ppaction://hlinksldjump"/>
          </p:cNvPr>
          <p:cNvSpPr txBox="1"/>
          <p:nvPr/>
        </p:nvSpPr>
        <p:spPr>
          <a:xfrm>
            <a:off x="0" y="6714018"/>
            <a:ext cx="838200" cy="215444"/>
          </a:xfrm>
          <a:prstGeom prst="rect">
            <a:avLst/>
          </a:prstGeom>
          <a:noFill/>
        </p:spPr>
        <p:txBody>
          <a:bodyPr wrap="square" rtlCol="0">
            <a:spAutoFit/>
          </a:bodyPr>
          <a:lstStyle/>
          <a:p>
            <a:pPr algn="ctr"/>
            <a:r>
              <a:rPr lang="en-AU" sz="800"/>
              <a:t>Home</a:t>
            </a:r>
            <a:endParaRPr lang="en-US" sz="800"/>
          </a:p>
        </p:txBody>
      </p:sp>
      <p:sp>
        <p:nvSpPr>
          <p:cNvPr id="14" name="Rectangle 8">
            <a:extLst>
              <a:ext uri="{FF2B5EF4-FFF2-40B4-BE49-F238E27FC236}">
                <a16:creationId xmlns:a16="http://schemas.microsoft.com/office/drawing/2014/main" id="{616727E7-FE3A-C747-A966-1D557FE95A04}"/>
              </a:ext>
            </a:extLst>
          </p:cNvPr>
          <p:cNvSpPr>
            <a:spLocks noChangeArrowheads="1"/>
          </p:cNvSpPr>
          <p:nvPr/>
        </p:nvSpPr>
        <p:spPr bwMode="auto">
          <a:xfrm>
            <a:off x="6131810" y="6207004"/>
            <a:ext cx="2928937" cy="184666"/>
          </a:xfrm>
          <a:prstGeom prst="rect">
            <a:avLst/>
          </a:prstGeom>
          <a:noFill/>
          <a:ln w="9525">
            <a:noFill/>
            <a:miter lim="800000"/>
            <a:headEnd/>
            <a:tailEnd/>
          </a:ln>
        </p:spPr>
        <p:txBody>
          <a:bodyPr>
            <a:spAutoFit/>
          </a:bodyPr>
          <a:lstStyle/>
          <a:p>
            <a:pPr algn="r"/>
            <a:r>
              <a:rPr lang="en-US" sz="600" err="1">
                <a:latin typeface="Calibri" pitchFamily="34" charset="0"/>
              </a:rPr>
              <a:t>www.flickr.com</a:t>
            </a:r>
            <a:r>
              <a:rPr lang="en-US" sz="600">
                <a:latin typeface="Calibri" pitchFamily="34" charset="0"/>
              </a:rPr>
              <a:t>/photos/</a:t>
            </a:r>
            <a:r>
              <a:rPr lang="en-US" sz="600" err="1">
                <a:latin typeface="Calibri" pitchFamily="34" charset="0"/>
              </a:rPr>
              <a:t>puliarfanita</a:t>
            </a:r>
            <a:r>
              <a:rPr lang="en-US" sz="600">
                <a:latin typeface="Calibri" pitchFamily="34" charset="0"/>
              </a:rPr>
              <a:t>/3296070443/</a:t>
            </a:r>
          </a:p>
        </p:txBody>
      </p:sp>
      <p:sp>
        <p:nvSpPr>
          <p:cNvPr id="15" name="Rectangle 2">
            <a:extLst>
              <a:ext uri="{FF2B5EF4-FFF2-40B4-BE49-F238E27FC236}">
                <a16:creationId xmlns:a16="http://schemas.microsoft.com/office/drawing/2014/main" id="{5D57165B-F93A-6245-8272-F3A9890FD93E}"/>
              </a:ext>
            </a:extLst>
          </p:cNvPr>
          <p:cNvSpPr>
            <a:spLocks noGrp="1" noChangeArrowheads="1"/>
          </p:cNvSpPr>
          <p:nvPr>
            <p:ph type="title"/>
          </p:nvPr>
        </p:nvSpPr>
        <p:spPr>
          <a:xfrm>
            <a:off x="0" y="1"/>
            <a:ext cx="9144000" cy="457955"/>
          </a:xfrm>
          <a:solidFill>
            <a:srgbClr val="FFC00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2400" b="1">
                <a:solidFill>
                  <a:schemeClr val="bg1"/>
                </a:solidFill>
              </a:rPr>
              <a:t>TYPES OF MOTION ⎯ GENERAL MOTION</a:t>
            </a:r>
          </a:p>
        </p:txBody>
      </p:sp>
      <p:sp>
        <p:nvSpPr>
          <p:cNvPr id="12" name="TextBox 11">
            <a:extLst>
              <a:ext uri="{FF2B5EF4-FFF2-40B4-BE49-F238E27FC236}">
                <a16:creationId xmlns:a16="http://schemas.microsoft.com/office/drawing/2014/main" id="{D1008F26-F32D-624F-A1EB-1E2A6289E86B}"/>
              </a:ext>
            </a:extLst>
          </p:cNvPr>
          <p:cNvSpPr txBox="1"/>
          <p:nvPr/>
        </p:nvSpPr>
        <p:spPr>
          <a:xfrm rot="20901709">
            <a:off x="162025" y="759147"/>
            <a:ext cx="1895617" cy="400110"/>
          </a:xfrm>
          <a:prstGeom prst="rect">
            <a:avLst/>
          </a:prstGeom>
          <a:solidFill>
            <a:srgbClr val="FF0000"/>
          </a:solidFill>
          <a:ln>
            <a:solidFill>
              <a:schemeClr val="bg1"/>
            </a:solidFill>
          </a:ln>
        </p:spPr>
        <p:txBody>
          <a:bodyPr wrap="square" rtlCol="0">
            <a:spAutoFit/>
          </a:bodyPr>
          <a:lstStyle/>
          <a:p>
            <a:r>
              <a:rPr lang="en-US" sz="2000" b="1">
                <a:solidFill>
                  <a:schemeClr val="bg1"/>
                </a:solidFill>
              </a:rPr>
              <a:t>General motion</a:t>
            </a:r>
          </a:p>
        </p:txBody>
      </p:sp>
      <p:sp>
        <p:nvSpPr>
          <p:cNvPr id="2" name="Rectangle 1">
            <a:extLst>
              <a:ext uri="{FF2B5EF4-FFF2-40B4-BE49-F238E27FC236}">
                <a16:creationId xmlns:a16="http://schemas.microsoft.com/office/drawing/2014/main" id="{91CEC080-251E-6A4C-BE5F-5CD91B7DB2AC}"/>
              </a:ext>
            </a:extLst>
          </p:cNvPr>
          <p:cNvSpPr/>
          <p:nvPr/>
        </p:nvSpPr>
        <p:spPr>
          <a:xfrm>
            <a:off x="1984015" y="6181298"/>
            <a:ext cx="2773680" cy="169277"/>
          </a:xfrm>
          <a:prstGeom prst="rect">
            <a:avLst/>
          </a:prstGeom>
        </p:spPr>
        <p:txBody>
          <a:bodyPr wrap="square">
            <a:spAutoFit/>
          </a:bodyPr>
          <a:lstStyle/>
          <a:p>
            <a:r>
              <a:rPr lang="en-US" sz="500"/>
              <a:t>https://</a:t>
            </a:r>
            <a:r>
              <a:rPr lang="en-US" sz="500" err="1"/>
              <a:t>commons.wikimedia.org</a:t>
            </a:r>
            <a:r>
              <a:rPr lang="en-US" sz="500"/>
              <a:t>/wiki/File:33_ACPS_Atlanta_1996_Swimming_Jeff_Hardy.jpg</a:t>
            </a:r>
          </a:p>
        </p:txBody>
      </p:sp>
    </p:spTree>
    <p:extLst>
      <p:ext uri="{BB962C8B-B14F-4D97-AF65-F5344CB8AC3E}">
        <p14:creationId xmlns:p14="http://schemas.microsoft.com/office/powerpoint/2010/main" val="27896281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69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699">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uiExpand="1" build="p" animBg="1"/>
      <p:bldP spid="1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753469"/>
            <a:ext cx="8960296" cy="3251595"/>
          </a:xfrm>
        </p:spPr>
        <p:style>
          <a:lnRef idx="2">
            <a:schemeClr val="accent2"/>
          </a:lnRef>
          <a:fillRef idx="1">
            <a:schemeClr val="lt1"/>
          </a:fillRef>
          <a:effectRef idx="0">
            <a:schemeClr val="accent2"/>
          </a:effectRef>
          <a:fontRef idx="minor">
            <a:schemeClr val="dk1"/>
          </a:fontRef>
        </p:style>
        <p:txBody>
          <a:bodyPr>
            <a:noAutofit/>
          </a:bodyPr>
          <a:lstStyle/>
          <a:p>
            <a:r>
              <a:rPr lang="en-US" sz="1800" dirty="0"/>
              <a:t>3</a:t>
            </a:r>
            <a:r>
              <a:rPr lang="en-US" sz="1800" baseline="30000" dirty="0"/>
              <a:t>rd</a:t>
            </a:r>
            <a:r>
              <a:rPr lang="en-US" sz="1800" dirty="0"/>
              <a:t> class levers are very effective when using striking implements (golf club, baseball bat, tennis racquet etc.) </a:t>
            </a:r>
          </a:p>
          <a:p>
            <a:pPr lvl="1"/>
            <a:r>
              <a:rPr lang="en-US" sz="1800" dirty="0"/>
              <a:t>By increasing the length of the resistance arm, it is possible to generate greater velocity / angular momentum  of the bat, club </a:t>
            </a:r>
            <a:r>
              <a:rPr lang="en-US" sz="1800" dirty="0" err="1"/>
              <a:t>etc</a:t>
            </a:r>
            <a:r>
              <a:rPr lang="en-US" sz="1800" dirty="0"/>
              <a:t>  resulting in greater momentum being transferred onto the ball. </a:t>
            </a:r>
          </a:p>
          <a:p>
            <a:pPr lvl="1"/>
            <a:r>
              <a:rPr lang="en-US" sz="1800" dirty="0"/>
              <a:t>However in striking sports, an increase in the length of the lever may result in an increased weight which may negatively affect control and / or angular velocity generated. </a:t>
            </a:r>
          </a:p>
          <a:p>
            <a:r>
              <a:rPr lang="en-US" sz="1800" dirty="0"/>
              <a:t>In teaching any athlete how to kick, throw or strike a ball for distance, the same concept should be applied – maximise lever length at the point of impact by extending at the joint to maximise the speed of the impact or release point</a:t>
            </a:r>
          </a:p>
          <a:p>
            <a:endParaRPr lang="en-AU" sz="1800" dirty="0"/>
          </a:p>
        </p:txBody>
      </p:sp>
      <p:sp>
        <p:nvSpPr>
          <p:cNvPr id="5" name="Slide Number Placeholder 4"/>
          <p:cNvSpPr>
            <a:spLocks noGrp="1"/>
          </p:cNvSpPr>
          <p:nvPr>
            <p:ph type="sldNum" sz="quarter" idx="12"/>
          </p:nvPr>
        </p:nvSpPr>
        <p:spPr>
          <a:xfrm>
            <a:off x="6948264" y="6309320"/>
            <a:ext cx="2133600" cy="365125"/>
          </a:xfrm>
        </p:spPr>
        <p:txBody>
          <a:bodyPr/>
          <a:lstStyle/>
          <a:p>
            <a:fld id="{9B5CFCF4-B172-4E71-8694-052B86E59B98}" type="slidenum">
              <a:rPr lang="en-US" smtClean="0"/>
              <a:pPr/>
              <a:t>100</a:t>
            </a:fld>
            <a:endParaRPr lang="en-US"/>
          </a:p>
        </p:txBody>
      </p:sp>
      <p:sp>
        <p:nvSpPr>
          <p:cNvPr id="9" name="TextBox 8"/>
          <p:cNvSpPr txBox="1"/>
          <p:nvPr/>
        </p:nvSpPr>
        <p:spPr>
          <a:xfrm>
            <a:off x="5724128" y="4422203"/>
            <a:ext cx="2160240" cy="1754326"/>
          </a:xfrm>
          <a:prstGeom prst="rect">
            <a:avLst/>
          </a:prstGeom>
          <a:solidFill>
            <a:srgbClr val="FF0000"/>
          </a:solidFill>
          <a:ln>
            <a:solidFill>
              <a:schemeClr val="bg1"/>
            </a:solidFill>
          </a:ln>
        </p:spPr>
        <p:txBody>
          <a:bodyPr wrap="square" rtlCol="0">
            <a:spAutoFit/>
          </a:bodyPr>
          <a:lstStyle/>
          <a:p>
            <a:pPr algn="ctr"/>
            <a:r>
              <a:rPr lang="en-AU" dirty="0">
                <a:solidFill>
                  <a:schemeClr val="bg1"/>
                </a:solidFill>
              </a:rPr>
              <a:t>Maximising lever length at the point of impact ensures maximum speed at the impact or release point</a:t>
            </a:r>
          </a:p>
        </p:txBody>
      </p:sp>
      <p:sp>
        <p:nvSpPr>
          <p:cNvPr id="10" name="Rectangle 2"/>
          <p:cNvSpPr>
            <a:spLocks noGrp="1" noChangeArrowheads="1"/>
          </p:cNvSpPr>
          <p:nvPr>
            <p:ph type="title"/>
          </p:nvPr>
        </p:nvSpPr>
        <p:spPr>
          <a:xfrm>
            <a:off x="0" y="0"/>
            <a:ext cx="9144000" cy="620688"/>
          </a:xfrm>
          <a:solidFill>
            <a:srgbClr val="FFFF00"/>
          </a:solidFill>
        </p:spPr>
        <p:style>
          <a:lnRef idx="3">
            <a:schemeClr val="lt1"/>
          </a:lnRef>
          <a:fillRef idx="1">
            <a:schemeClr val="accent5"/>
          </a:fillRef>
          <a:effectRef idx="1">
            <a:schemeClr val="accent5"/>
          </a:effectRef>
          <a:fontRef idx="minor">
            <a:schemeClr val="lt1"/>
          </a:fontRef>
        </p:style>
        <p:txBody>
          <a:bodyPr>
            <a:normAutofit/>
          </a:bodyPr>
          <a:lstStyle/>
          <a:p>
            <a:pPr fontAlgn="auto">
              <a:spcAft>
                <a:spcPts val="0"/>
              </a:spcAft>
              <a:defRPr/>
            </a:pPr>
            <a:r>
              <a:rPr lang="en-AU" sz="3200" b="1" dirty="0">
                <a:solidFill>
                  <a:schemeClr val="tx1"/>
                </a:solidFill>
              </a:rPr>
              <a:t>THIRD CLASS LEVER</a:t>
            </a:r>
          </a:p>
        </p:txBody>
      </p:sp>
      <p:pic>
        <p:nvPicPr>
          <p:cNvPr id="11" name="Picture 4" descr="http://farm5.static.flickr.com/4123/4870698797_b3868c5c9e_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4045714"/>
            <a:ext cx="3888432" cy="260039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259632" y="6628710"/>
            <a:ext cx="3096344" cy="184666"/>
          </a:xfrm>
          <a:prstGeom prst="rect">
            <a:avLst/>
          </a:prstGeom>
        </p:spPr>
        <p:txBody>
          <a:bodyPr wrap="square">
            <a:spAutoFit/>
          </a:bodyPr>
          <a:lstStyle/>
          <a:p>
            <a:r>
              <a:rPr lang="en-AU" sz="600" dirty="0"/>
              <a:t>http://www.flickr.com/photos/tanya_little/4870698797/sizes/z/in/photostream/</a:t>
            </a:r>
          </a:p>
        </p:txBody>
      </p:sp>
      <p:sp>
        <p:nvSpPr>
          <p:cNvPr id="14" name="Footer Placeholder 15"/>
          <p:cNvSpPr>
            <a:spLocks noGrp="1"/>
          </p:cNvSpPr>
          <p:nvPr>
            <p:ph type="ftr" sz="quarter" idx="11"/>
          </p:nvPr>
        </p:nvSpPr>
        <p:spPr>
          <a:xfrm>
            <a:off x="4916760" y="6592267"/>
            <a:ext cx="2895600" cy="365125"/>
          </a:xfrm>
        </p:spPr>
        <p:txBody>
          <a:bodyPr/>
          <a:lstStyle/>
          <a:p>
            <a:r>
              <a:rPr lang="en-US"/>
              <a:t>© PE STUDIES RESOURCES</a:t>
            </a:r>
            <a:endParaRPr lang="en-US" dirty="0"/>
          </a:p>
        </p:txBody>
      </p:sp>
      <p:pic>
        <p:nvPicPr>
          <p:cNvPr id="15"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43880" y="6333403"/>
            <a:ext cx="457501" cy="457955"/>
          </a:xfrm>
          <a:prstGeom prst="rect">
            <a:avLst/>
          </a:prstGeom>
          <a:noFill/>
        </p:spPr>
      </p:pic>
      <p:sp>
        <p:nvSpPr>
          <p:cNvPr id="16" name="TextBox 15">
            <a:hlinkClick r:id="rId3" action="ppaction://hlinksldjump"/>
          </p:cNvPr>
          <p:cNvSpPr txBox="1"/>
          <p:nvPr/>
        </p:nvSpPr>
        <p:spPr>
          <a:xfrm>
            <a:off x="-108520" y="6715158"/>
            <a:ext cx="838200" cy="215444"/>
          </a:xfrm>
          <a:prstGeom prst="rect">
            <a:avLst/>
          </a:prstGeom>
          <a:noFill/>
        </p:spPr>
        <p:txBody>
          <a:bodyPr wrap="square" rtlCol="0">
            <a:spAutoFit/>
          </a:bodyPr>
          <a:lstStyle/>
          <a:p>
            <a:pPr algn="ctr"/>
            <a:r>
              <a:rPr lang="en-AU" sz="800" dirty="0"/>
              <a:t>Home</a:t>
            </a:r>
            <a:endParaRPr lang="en-US" sz="800" dirty="0"/>
          </a:p>
        </p:txBody>
      </p:sp>
    </p:spTree>
    <p:extLst>
      <p:ext uri="{BB962C8B-B14F-4D97-AF65-F5344CB8AC3E}">
        <p14:creationId xmlns:p14="http://schemas.microsoft.com/office/powerpoint/2010/main" val="25701626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22477"/>
            <a:ext cx="8229600" cy="30718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200" b="1" dirty="0">
                <a:solidFill>
                  <a:srgbClr val="FF0000"/>
                </a:solidFill>
              </a:rPr>
              <a:t>FACTORS AFFECTING THE USE OF LEVERS</a:t>
            </a:r>
          </a:p>
          <a:p>
            <a:pPr marL="857250" lvl="1" indent="-457200">
              <a:buFont typeface="+mj-lt"/>
              <a:buAutoNum type="arabicPeriod"/>
            </a:pPr>
            <a:r>
              <a:rPr lang="en-US" sz="2000" b="1" u="sng" dirty="0">
                <a:solidFill>
                  <a:srgbClr val="00B0F0"/>
                </a:solidFill>
              </a:rPr>
              <a:t>Length of the lever</a:t>
            </a:r>
          </a:p>
          <a:p>
            <a:pPr lvl="2"/>
            <a:r>
              <a:rPr lang="en-AU" sz="1800" dirty="0"/>
              <a:t>Velocity is greatest at the distal end of a lever</a:t>
            </a:r>
          </a:p>
          <a:p>
            <a:pPr lvl="3"/>
            <a:r>
              <a:rPr lang="en-AU" sz="1600" dirty="0"/>
              <a:t>Longer the lever, greater the velocity at impact</a:t>
            </a:r>
          </a:p>
          <a:p>
            <a:pPr lvl="3"/>
            <a:r>
              <a:rPr lang="en-AU" sz="1600" dirty="0"/>
              <a:t>E.g. Golf driver vs. 9 iron </a:t>
            </a:r>
          </a:p>
          <a:p>
            <a:pPr lvl="4"/>
            <a:r>
              <a:rPr lang="en-AU" sz="1600" dirty="0"/>
              <a:t>↑ club length creates ↑ velocity and momentum at impact provided the athlete can control the longer lever – longer generally means↑ mass!</a:t>
            </a:r>
          </a:p>
          <a:p>
            <a:pPr lvl="4"/>
            <a:r>
              <a:rPr lang="en-AU" sz="1600" dirty="0"/>
              <a:t>Children often have difficulty with this and subsequently use shorter levers to gain better control – shorter cricket bat, tennis racquet etc</a:t>
            </a:r>
            <a:endParaRPr lang="en-US" sz="1600" dirty="0"/>
          </a:p>
          <a:p>
            <a:pPr marL="2171700" lvl="4" indent="-457200"/>
            <a:endParaRPr lang="en-AU" sz="1600" dirty="0"/>
          </a:p>
        </p:txBody>
      </p:sp>
      <p:sp>
        <p:nvSpPr>
          <p:cNvPr id="4" name="Footer Placeholder 3"/>
          <p:cNvSpPr>
            <a:spLocks noGrp="1"/>
          </p:cNvSpPr>
          <p:nvPr>
            <p:ph type="ftr" sz="quarter" idx="11"/>
          </p:nvPr>
        </p:nvSpPr>
        <p:spPr>
          <a:xfrm>
            <a:off x="2786050" y="6564337"/>
            <a:ext cx="2895600" cy="365125"/>
          </a:xfrm>
        </p:spPr>
        <p:txBody>
          <a:bodyPr/>
          <a:lstStyle/>
          <a:p>
            <a:r>
              <a:rPr lang="en-US"/>
              <a:t>© PE STUDIES RESOURCES</a:t>
            </a:r>
            <a:endParaRPr lang="en-US" dirty="0"/>
          </a:p>
        </p:txBody>
      </p:sp>
      <p:sp>
        <p:nvSpPr>
          <p:cNvPr id="6" name="Text Box 2"/>
          <p:cNvSpPr txBox="1">
            <a:spLocks noChangeArrowheads="1"/>
          </p:cNvSpPr>
          <p:nvPr/>
        </p:nvSpPr>
        <p:spPr bwMode="auto">
          <a:xfrm>
            <a:off x="0" y="0"/>
            <a:ext cx="9144000" cy="584775"/>
          </a:xfrm>
          <a:prstGeom prst="rect">
            <a:avLst/>
          </a:prstGeom>
          <a:solidFill>
            <a:srgbClr val="FFFF00"/>
          </a:solidFill>
          <a:ln>
            <a:headEnd/>
            <a:tailEnd/>
          </a:ln>
        </p:spPr>
        <p:style>
          <a:lnRef idx="3">
            <a:schemeClr val="lt1"/>
          </a:lnRef>
          <a:fillRef idx="1">
            <a:schemeClr val="accent5"/>
          </a:fillRef>
          <a:effectRef idx="1">
            <a:schemeClr val="accent5"/>
          </a:effectRef>
          <a:fontRef idx="minor">
            <a:schemeClr val="lt1"/>
          </a:fontRef>
        </p:style>
        <p:txBody>
          <a:bodyPr wrap="square">
            <a:spAutoFit/>
          </a:bodyPr>
          <a:lstStyle/>
          <a:p>
            <a:pPr algn="ctr">
              <a:spcBef>
                <a:spcPct val="50000"/>
              </a:spcBef>
            </a:pPr>
            <a:r>
              <a:rPr lang="en-US" sz="3200" b="1" dirty="0">
                <a:solidFill>
                  <a:schemeClr val="tx1"/>
                </a:solidFill>
              </a:rPr>
              <a:t>LEVERS - PRINCIPLES</a:t>
            </a:r>
          </a:p>
        </p:txBody>
      </p:sp>
      <p:pic>
        <p:nvPicPr>
          <p:cNvPr id="11"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2232" y="6216177"/>
            <a:ext cx="457501" cy="457955"/>
          </a:xfrm>
          <a:prstGeom prst="rect">
            <a:avLst/>
          </a:prstGeom>
          <a:noFill/>
        </p:spPr>
      </p:pic>
      <p:sp>
        <p:nvSpPr>
          <p:cNvPr id="12" name="TextBox 11">
            <a:hlinkClick r:id="rId2" action="ppaction://hlinksldjump"/>
          </p:cNvPr>
          <p:cNvSpPr txBox="1"/>
          <p:nvPr/>
        </p:nvSpPr>
        <p:spPr>
          <a:xfrm>
            <a:off x="-154632" y="6597932"/>
            <a:ext cx="838200" cy="215444"/>
          </a:xfrm>
          <a:prstGeom prst="rect">
            <a:avLst/>
          </a:prstGeom>
          <a:noFill/>
        </p:spPr>
        <p:txBody>
          <a:bodyPr wrap="square" rtlCol="0">
            <a:spAutoFit/>
          </a:bodyPr>
          <a:lstStyle/>
          <a:p>
            <a:pPr algn="ctr"/>
            <a:r>
              <a:rPr lang="en-AU" sz="800" dirty="0"/>
              <a:t>Home</a:t>
            </a:r>
            <a:endParaRPr lang="en-US" sz="800" dirty="0"/>
          </a:p>
        </p:txBody>
      </p:sp>
      <p:sp>
        <p:nvSpPr>
          <p:cNvPr id="13" name="Slide Number Placeholder 12"/>
          <p:cNvSpPr>
            <a:spLocks noGrp="1"/>
          </p:cNvSpPr>
          <p:nvPr>
            <p:ph type="sldNum" sz="quarter" idx="12"/>
          </p:nvPr>
        </p:nvSpPr>
        <p:spPr/>
        <p:txBody>
          <a:bodyPr/>
          <a:lstStyle/>
          <a:p>
            <a:fld id="{9B5CFCF4-B172-4E71-8694-052B86E59B98}" type="slidenum">
              <a:rPr lang="en-US" smtClean="0"/>
              <a:pPr/>
              <a:t>101</a:t>
            </a:fld>
            <a:endParaRPr lang="en-US"/>
          </a:p>
        </p:txBody>
      </p:sp>
      <p:pic>
        <p:nvPicPr>
          <p:cNvPr id="5122" name="Picture 2" descr="Image result for long golf cl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5469" y="3941879"/>
            <a:ext cx="4476771" cy="25199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483768" y="6425837"/>
            <a:ext cx="4572000" cy="276999"/>
          </a:xfrm>
          <a:prstGeom prst="rect">
            <a:avLst/>
          </a:prstGeom>
        </p:spPr>
        <p:txBody>
          <a:bodyPr>
            <a:spAutoFit/>
          </a:bodyPr>
          <a:lstStyle/>
          <a:p>
            <a:r>
              <a:rPr lang="en-AU" sz="600" dirty="0"/>
              <a:t>http://www.dailymail.co.uk/news/article-2820992/Now-s-caddie-hack-Golfer-sets-world-record-longest-usable-golf-club-20-foot-16-inch-driver.html</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28671"/>
            <a:ext cx="8229600" cy="4156514"/>
          </a:xfrm>
        </p:spPr>
        <p:style>
          <a:lnRef idx="2">
            <a:schemeClr val="accent2"/>
          </a:lnRef>
          <a:fillRef idx="1">
            <a:schemeClr val="lt1"/>
          </a:fillRef>
          <a:effectRef idx="0">
            <a:schemeClr val="accent2"/>
          </a:effectRef>
          <a:fontRef idx="minor">
            <a:schemeClr val="dk1"/>
          </a:fontRef>
        </p:style>
        <p:txBody>
          <a:bodyPr>
            <a:normAutofit/>
          </a:bodyPr>
          <a:lstStyle/>
          <a:p>
            <a:pPr marL="914400" lvl="1" indent="-514350">
              <a:buFont typeface="+mj-lt"/>
              <a:buAutoNum type="arabicPeriod" startAt="2"/>
            </a:pPr>
            <a:r>
              <a:rPr lang="en-US" sz="2000" b="1" u="sng" dirty="0">
                <a:solidFill>
                  <a:srgbClr val="00B0F0"/>
                </a:solidFill>
              </a:rPr>
              <a:t>The inertia of the lever</a:t>
            </a:r>
          </a:p>
          <a:p>
            <a:pPr marL="1314450" lvl="2" indent="-514350"/>
            <a:r>
              <a:rPr lang="en-US" sz="1800" dirty="0"/>
              <a:t>The longer the lever, the heavier it usually is and therefore the more difficult it is to rotate</a:t>
            </a:r>
          </a:p>
          <a:p>
            <a:pPr marL="1314450" lvl="2" indent="-514350"/>
            <a:r>
              <a:rPr lang="en-US" sz="1800" dirty="0"/>
              <a:t>By choking down the club in striking sports, athletes can reduce the rotational inertia of the implement therefore making it easier to swing</a:t>
            </a:r>
          </a:p>
          <a:p>
            <a:pPr marL="1771650" lvl="3" indent="-514350">
              <a:buNone/>
            </a:pPr>
            <a:endParaRPr lang="en-US" sz="1600" dirty="0"/>
          </a:p>
          <a:p>
            <a:pPr marL="914400" lvl="1" indent="-514350">
              <a:buFont typeface="+mj-lt"/>
              <a:buAutoNum type="arabicPeriod" startAt="3"/>
            </a:pPr>
            <a:r>
              <a:rPr lang="en-US" sz="2000" b="1" u="sng" dirty="0">
                <a:solidFill>
                  <a:srgbClr val="00B0F0"/>
                </a:solidFill>
              </a:rPr>
              <a:t>The amount of force</a:t>
            </a:r>
          </a:p>
          <a:p>
            <a:pPr marL="1314450" lvl="2" indent="-514350"/>
            <a:r>
              <a:rPr lang="en-US" sz="1800" dirty="0"/>
              <a:t>The amount of force an athlete is able to generate via their muscles determines the length of the lever the athlete should use</a:t>
            </a:r>
          </a:p>
          <a:p>
            <a:pPr marL="1771650" lvl="3" indent="-514350"/>
            <a:r>
              <a:rPr lang="en-US" sz="1600" dirty="0"/>
              <a:t>Longer levers are usually heavier therefore  more force is required to move them</a:t>
            </a:r>
          </a:p>
          <a:p>
            <a:pPr marL="1771650" lvl="3" indent="-514350"/>
            <a:r>
              <a:rPr lang="en-US" sz="1600" dirty="0"/>
              <a:t>As a result, its crucial athletes do not try to use longer, heavier equipment if they are not physically strong enough, as this will sacrifice control!</a:t>
            </a:r>
            <a:endParaRPr lang="en-AU" sz="1600" dirty="0"/>
          </a:p>
        </p:txBody>
      </p:sp>
      <p:sp>
        <p:nvSpPr>
          <p:cNvPr id="4" name="Footer Placeholder 3"/>
          <p:cNvSpPr>
            <a:spLocks noGrp="1"/>
          </p:cNvSpPr>
          <p:nvPr>
            <p:ph type="ftr" sz="quarter" idx="11"/>
          </p:nvPr>
        </p:nvSpPr>
        <p:spPr/>
        <p:txBody>
          <a:bodyPr/>
          <a:lstStyle/>
          <a:p>
            <a:r>
              <a:rPr lang="en-US"/>
              <a:t>© PE STUDIES RESOURCES</a:t>
            </a:r>
          </a:p>
        </p:txBody>
      </p:sp>
      <p:sp>
        <p:nvSpPr>
          <p:cNvPr id="6" name="Text Box 2"/>
          <p:cNvSpPr txBox="1">
            <a:spLocks noChangeArrowheads="1"/>
          </p:cNvSpPr>
          <p:nvPr/>
        </p:nvSpPr>
        <p:spPr bwMode="auto">
          <a:xfrm>
            <a:off x="0" y="0"/>
            <a:ext cx="9144000" cy="584775"/>
          </a:xfrm>
          <a:prstGeom prst="rect">
            <a:avLst/>
          </a:prstGeom>
          <a:solidFill>
            <a:srgbClr val="FFFF00"/>
          </a:solidFill>
          <a:ln>
            <a:headEnd/>
            <a:tailEnd/>
          </a:ln>
        </p:spPr>
        <p:style>
          <a:lnRef idx="3">
            <a:schemeClr val="lt1"/>
          </a:lnRef>
          <a:fillRef idx="1">
            <a:schemeClr val="accent5"/>
          </a:fillRef>
          <a:effectRef idx="1">
            <a:schemeClr val="accent5"/>
          </a:effectRef>
          <a:fontRef idx="minor">
            <a:schemeClr val="lt1"/>
          </a:fontRef>
        </p:style>
        <p:txBody>
          <a:bodyPr wrap="square">
            <a:spAutoFit/>
          </a:bodyPr>
          <a:lstStyle/>
          <a:p>
            <a:pPr algn="ctr">
              <a:spcBef>
                <a:spcPct val="50000"/>
              </a:spcBef>
            </a:pPr>
            <a:r>
              <a:rPr lang="en-US" sz="3200" b="1" dirty="0">
                <a:solidFill>
                  <a:schemeClr val="tx1"/>
                </a:solidFill>
              </a:rPr>
              <a:t>LEVERS - PRINCIPLES</a:t>
            </a:r>
          </a:p>
        </p:txBody>
      </p:sp>
      <p:pic>
        <p:nvPicPr>
          <p:cNvPr id="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8" name="TextBox 7">
            <a:hlinkClick r:id="rId2" action="ppaction://hlinksldjump"/>
          </p:cNvPr>
          <p:cNvSpPr txBox="1"/>
          <p:nvPr/>
        </p:nvSpPr>
        <p:spPr>
          <a:xfrm>
            <a:off x="0" y="6571142"/>
            <a:ext cx="838200" cy="215444"/>
          </a:xfrm>
          <a:prstGeom prst="rect">
            <a:avLst/>
          </a:prstGeom>
          <a:noFill/>
        </p:spPr>
        <p:txBody>
          <a:bodyPr wrap="square" rtlCol="0">
            <a:spAutoFit/>
          </a:bodyPr>
          <a:lstStyle/>
          <a:p>
            <a:pPr algn="ctr"/>
            <a:r>
              <a:rPr lang="en-AU" sz="800" dirty="0"/>
              <a:t>Home</a:t>
            </a:r>
            <a:endParaRPr lang="en-US" sz="800" dirty="0"/>
          </a:p>
        </p:txBody>
      </p:sp>
      <p:sp>
        <p:nvSpPr>
          <p:cNvPr id="2" name="Slide Number Placeholder 1"/>
          <p:cNvSpPr>
            <a:spLocks noGrp="1"/>
          </p:cNvSpPr>
          <p:nvPr>
            <p:ph type="sldNum" sz="quarter" idx="12"/>
          </p:nvPr>
        </p:nvSpPr>
        <p:spPr/>
        <p:txBody>
          <a:bodyPr/>
          <a:lstStyle/>
          <a:p>
            <a:fld id="{9B5CFCF4-B172-4E71-8694-052B86E59B98}" type="slidenum">
              <a:rPr lang="en-US" smtClean="0"/>
              <a:pPr/>
              <a:t>102</a:t>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File:Palanca-ejemplo.jpg">
            <a:hlinkClick r:id="rId2"/>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171741" y="867210"/>
            <a:ext cx="8668072" cy="3600401"/>
          </a:xfrm>
          <a:prstGeom prst="rect">
            <a:avLst/>
          </a:prstGeom>
          <a:noFill/>
          <a:extLst>
            <a:ext uri="{909E8E84-426E-40DD-AFC4-6F175D3DCCD1}">
              <a14:hiddenFill xmlns:a14="http://schemas.microsoft.com/office/drawing/2010/main">
                <a:solidFill>
                  <a:srgbClr val="FFFFFF"/>
                </a:solidFill>
              </a14:hiddenFill>
            </a:ext>
          </a:extLst>
        </p:spPr>
      </p:pic>
      <p:sp>
        <p:nvSpPr>
          <p:cNvPr id="10242" name="Text Box 2"/>
          <p:cNvSpPr txBox="1">
            <a:spLocks noChangeArrowheads="1"/>
          </p:cNvSpPr>
          <p:nvPr/>
        </p:nvSpPr>
        <p:spPr bwMode="auto">
          <a:xfrm>
            <a:off x="0" y="0"/>
            <a:ext cx="9144000" cy="584775"/>
          </a:xfrm>
          <a:prstGeom prst="rect">
            <a:avLst/>
          </a:prstGeom>
          <a:solidFill>
            <a:srgbClr val="FFFF00"/>
          </a:solidFill>
          <a:ln>
            <a:headEnd/>
            <a:tailEnd/>
          </a:ln>
        </p:spPr>
        <p:style>
          <a:lnRef idx="3">
            <a:schemeClr val="lt1"/>
          </a:lnRef>
          <a:fillRef idx="1">
            <a:schemeClr val="accent5"/>
          </a:fillRef>
          <a:effectRef idx="1">
            <a:schemeClr val="accent5"/>
          </a:effectRef>
          <a:fontRef idx="minor">
            <a:schemeClr val="lt1"/>
          </a:fontRef>
        </p:style>
        <p:txBody>
          <a:bodyPr wrap="square">
            <a:spAutoFit/>
          </a:bodyPr>
          <a:lstStyle/>
          <a:p>
            <a:pPr algn="ctr">
              <a:spcBef>
                <a:spcPct val="50000"/>
              </a:spcBef>
            </a:pPr>
            <a:r>
              <a:rPr lang="en-US" sz="3200" b="1" dirty="0">
                <a:solidFill>
                  <a:schemeClr val="tx1"/>
                </a:solidFill>
              </a:rPr>
              <a:t>LEVERS - PRINCIPLES</a:t>
            </a:r>
          </a:p>
        </p:txBody>
      </p:sp>
      <p:sp>
        <p:nvSpPr>
          <p:cNvPr id="10243" name="Text Box 3"/>
          <p:cNvSpPr txBox="1">
            <a:spLocks noChangeArrowheads="1"/>
          </p:cNvSpPr>
          <p:nvPr/>
        </p:nvSpPr>
        <p:spPr bwMode="auto">
          <a:xfrm>
            <a:off x="438150" y="4743450"/>
            <a:ext cx="8248650" cy="75713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ctr">
              <a:lnSpc>
                <a:spcPct val="90000"/>
              </a:lnSpc>
            </a:pPr>
            <a:r>
              <a:rPr lang="en-US" sz="2400" dirty="0"/>
              <a:t>A smaller force can balance a larger resistance when the </a:t>
            </a:r>
            <a:r>
              <a:rPr lang="en-US" sz="2400" dirty="0">
                <a:solidFill>
                  <a:srgbClr val="FF0000"/>
                </a:solidFill>
              </a:rPr>
              <a:t>force arm</a:t>
            </a:r>
            <a:r>
              <a:rPr lang="en-US" sz="2400" dirty="0">
                <a:solidFill>
                  <a:srgbClr val="00B0F0"/>
                </a:solidFill>
              </a:rPr>
              <a:t> </a:t>
            </a:r>
            <a:r>
              <a:rPr lang="en-US" sz="2400" dirty="0"/>
              <a:t>is longer than the </a:t>
            </a:r>
            <a:r>
              <a:rPr lang="en-US" sz="2400" dirty="0">
                <a:solidFill>
                  <a:srgbClr val="00B0F0"/>
                </a:solidFill>
              </a:rPr>
              <a:t>resistance arm</a:t>
            </a:r>
            <a:r>
              <a:rPr lang="en-US" sz="2400" dirty="0"/>
              <a:t>.</a:t>
            </a:r>
          </a:p>
        </p:txBody>
      </p:sp>
      <p:grpSp>
        <p:nvGrpSpPr>
          <p:cNvPr id="2" name="Group 18"/>
          <p:cNvGrpSpPr>
            <a:grpSpLocks/>
          </p:cNvGrpSpPr>
          <p:nvPr/>
        </p:nvGrpSpPr>
        <p:grpSpPr bwMode="auto">
          <a:xfrm>
            <a:off x="719121" y="3705246"/>
            <a:ext cx="4138613" cy="657942"/>
            <a:chOff x="498" y="2154"/>
            <a:chExt cx="2607" cy="331"/>
          </a:xfrm>
        </p:grpSpPr>
        <p:sp>
          <p:nvSpPr>
            <p:cNvPr id="10256" name="Text Box 16"/>
            <p:cNvSpPr txBox="1">
              <a:spLocks noChangeArrowheads="1"/>
            </p:cNvSpPr>
            <p:nvPr/>
          </p:nvSpPr>
          <p:spPr bwMode="auto">
            <a:xfrm rot="328015">
              <a:off x="2480" y="2299"/>
              <a:ext cx="625" cy="186"/>
            </a:xfrm>
            <a:prstGeom prst="rect">
              <a:avLst/>
            </a:prstGeom>
            <a:solidFill>
              <a:srgbClr val="FF0000"/>
            </a:solidFill>
            <a:ln w="9525">
              <a:noFill/>
              <a:miter lim="800000"/>
              <a:headEnd/>
              <a:tailEnd/>
            </a:ln>
            <a:effectLst/>
          </p:spPr>
          <p:txBody>
            <a:bodyPr wrap="square">
              <a:spAutoFit/>
            </a:bodyPr>
            <a:lstStyle/>
            <a:p>
              <a:pPr>
                <a:spcBef>
                  <a:spcPct val="50000"/>
                </a:spcBef>
              </a:pPr>
              <a:r>
                <a:rPr lang="en-US" dirty="0"/>
                <a:t>20 units</a:t>
              </a:r>
            </a:p>
          </p:txBody>
        </p:sp>
        <p:sp>
          <p:nvSpPr>
            <p:cNvPr id="10257" name="Text Box 17"/>
            <p:cNvSpPr txBox="1">
              <a:spLocks noChangeArrowheads="1"/>
            </p:cNvSpPr>
            <p:nvPr/>
          </p:nvSpPr>
          <p:spPr bwMode="auto">
            <a:xfrm rot="241786">
              <a:off x="498" y="2154"/>
              <a:ext cx="477" cy="186"/>
            </a:xfrm>
            <a:prstGeom prst="rect">
              <a:avLst/>
            </a:prstGeom>
            <a:solidFill>
              <a:srgbClr val="00B0F0"/>
            </a:solidFill>
            <a:ln w="9525">
              <a:noFill/>
              <a:miter lim="800000"/>
              <a:headEnd/>
              <a:tailEnd/>
            </a:ln>
            <a:effectLst/>
          </p:spPr>
          <p:txBody>
            <a:bodyPr wrap="square">
              <a:spAutoFit/>
            </a:bodyPr>
            <a:lstStyle/>
            <a:p>
              <a:pPr>
                <a:spcBef>
                  <a:spcPct val="50000"/>
                </a:spcBef>
              </a:pPr>
              <a:r>
                <a:rPr lang="en-US" sz="1800" dirty="0"/>
                <a:t>1unit</a:t>
              </a:r>
              <a:endParaRPr lang="en-US" dirty="0"/>
            </a:p>
          </p:txBody>
        </p:sp>
      </p:grpSp>
      <p:cxnSp>
        <p:nvCxnSpPr>
          <p:cNvPr id="21" name="Straight Arrow Connector 20"/>
          <p:cNvCxnSpPr/>
          <p:nvPr/>
        </p:nvCxnSpPr>
        <p:spPr>
          <a:xfrm>
            <a:off x="1475656" y="3687939"/>
            <a:ext cx="6552728" cy="476465"/>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38200" y="3608430"/>
            <a:ext cx="460979" cy="39754"/>
          </a:xfrm>
          <a:prstGeom prst="straightConnector1">
            <a:avLst/>
          </a:prstGeom>
          <a:ln w="38100">
            <a:solidFill>
              <a:srgbClr val="00B0F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 name="Footer Placeholder 15"/>
          <p:cNvSpPr>
            <a:spLocks noGrp="1"/>
          </p:cNvSpPr>
          <p:nvPr>
            <p:ph type="ftr" sz="quarter" idx="11"/>
          </p:nvPr>
        </p:nvSpPr>
        <p:spPr/>
        <p:txBody>
          <a:bodyPr/>
          <a:lstStyle/>
          <a:p>
            <a:r>
              <a:rPr lang="en-US"/>
              <a:t>© PE STUDIES RESOURCES</a:t>
            </a:r>
          </a:p>
        </p:txBody>
      </p:sp>
      <p:pic>
        <p:nvPicPr>
          <p:cNvPr id="17" name="Picture 2" descr="C:\Program Files\Microsoft Office\MEDIA\CAGCAT10\j0185604.wmf">
            <a:hlinkClick r:id="rId5" action="ppaction://hlinksldjump"/>
          </p:cNvPr>
          <p:cNvPicPr>
            <a:picLocks noChangeAspect="1" noChangeArrowheads="1"/>
          </p:cNvPicPr>
          <p:nvPr/>
        </p:nvPicPr>
        <p:blipFill>
          <a:blip r:embed="rId6" cstate="print"/>
          <a:srcRect/>
          <a:stretch>
            <a:fillRect/>
          </a:stretch>
        </p:blipFill>
        <p:spPr bwMode="auto">
          <a:xfrm>
            <a:off x="152400" y="6189387"/>
            <a:ext cx="457501" cy="457955"/>
          </a:xfrm>
          <a:prstGeom prst="rect">
            <a:avLst/>
          </a:prstGeom>
          <a:noFill/>
        </p:spPr>
      </p:pic>
      <p:sp>
        <p:nvSpPr>
          <p:cNvPr id="18" name="TextBox 17">
            <a:hlinkClick r:id="rId5" action="ppaction://hlinksldjump"/>
          </p:cNvPr>
          <p:cNvSpPr txBox="1"/>
          <p:nvPr/>
        </p:nvSpPr>
        <p:spPr>
          <a:xfrm>
            <a:off x="0" y="6571142"/>
            <a:ext cx="838200" cy="215444"/>
          </a:xfrm>
          <a:prstGeom prst="rect">
            <a:avLst/>
          </a:prstGeom>
          <a:noFill/>
        </p:spPr>
        <p:txBody>
          <a:bodyPr wrap="square" rtlCol="0">
            <a:spAutoFit/>
          </a:bodyPr>
          <a:lstStyle/>
          <a:p>
            <a:pPr algn="ctr"/>
            <a:r>
              <a:rPr lang="en-AU" sz="800" dirty="0"/>
              <a:t>Home</a:t>
            </a:r>
            <a:endParaRPr lang="en-US" sz="800" dirty="0"/>
          </a:p>
        </p:txBody>
      </p:sp>
      <p:sp>
        <p:nvSpPr>
          <p:cNvPr id="14" name="Rectangle 13"/>
          <p:cNvSpPr/>
          <p:nvPr/>
        </p:nvSpPr>
        <p:spPr>
          <a:xfrm>
            <a:off x="3312368" y="4409611"/>
            <a:ext cx="4572000" cy="215444"/>
          </a:xfrm>
          <a:prstGeom prst="rect">
            <a:avLst/>
          </a:prstGeom>
        </p:spPr>
        <p:txBody>
          <a:bodyPr>
            <a:spAutoFit/>
          </a:bodyPr>
          <a:lstStyle/>
          <a:p>
            <a:r>
              <a:rPr lang="en-AU" sz="800" dirty="0"/>
              <a:t>http://en.wikipedia.org/wiki/File:Palanca-ejemplo.jpg</a:t>
            </a:r>
          </a:p>
        </p:txBody>
      </p:sp>
      <p:sp>
        <p:nvSpPr>
          <p:cNvPr id="3" name="Slide Number Placeholder 2"/>
          <p:cNvSpPr>
            <a:spLocks noGrp="1"/>
          </p:cNvSpPr>
          <p:nvPr>
            <p:ph type="sldNum" sz="quarter" idx="12"/>
          </p:nvPr>
        </p:nvSpPr>
        <p:spPr/>
        <p:txBody>
          <a:bodyPr/>
          <a:lstStyle/>
          <a:p>
            <a:fld id="{9B5CFCF4-B172-4E71-8694-052B86E59B98}" type="slidenum">
              <a:rPr lang="en-US" smtClean="0"/>
              <a:pPr/>
              <a:t>103</a:t>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0" y="0"/>
            <a:ext cx="9144000" cy="584775"/>
          </a:xfrm>
          <a:prstGeom prst="rect">
            <a:avLst/>
          </a:prstGeom>
          <a:solidFill>
            <a:srgbClr val="FFFF00"/>
          </a:solidFill>
          <a:ln>
            <a:headEnd/>
            <a:tailEnd/>
          </a:ln>
        </p:spPr>
        <p:style>
          <a:lnRef idx="3">
            <a:schemeClr val="lt1"/>
          </a:lnRef>
          <a:fillRef idx="1">
            <a:schemeClr val="accent5"/>
          </a:fillRef>
          <a:effectRef idx="1">
            <a:schemeClr val="accent5"/>
          </a:effectRef>
          <a:fontRef idx="minor">
            <a:schemeClr val="lt1"/>
          </a:fontRef>
        </p:style>
        <p:txBody>
          <a:bodyPr wrap="square">
            <a:spAutoFit/>
          </a:bodyPr>
          <a:lstStyle/>
          <a:p>
            <a:pPr algn="ctr">
              <a:spcBef>
                <a:spcPct val="50000"/>
              </a:spcBef>
            </a:pPr>
            <a:r>
              <a:rPr lang="en-US" sz="3200" b="1" dirty="0">
                <a:solidFill>
                  <a:schemeClr val="tx1"/>
                </a:solidFill>
              </a:rPr>
              <a:t>LEVERS - PRINCIPLES</a:t>
            </a:r>
          </a:p>
        </p:txBody>
      </p:sp>
      <p:sp>
        <p:nvSpPr>
          <p:cNvPr id="11275" name="Text Box 11"/>
          <p:cNvSpPr txBox="1">
            <a:spLocks noChangeArrowheads="1"/>
          </p:cNvSpPr>
          <p:nvPr/>
        </p:nvSpPr>
        <p:spPr bwMode="auto">
          <a:xfrm>
            <a:off x="280988" y="4891088"/>
            <a:ext cx="8395468" cy="75713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90000"/>
              </a:lnSpc>
            </a:pPr>
            <a:r>
              <a:rPr lang="en-US" sz="2400" dirty="0"/>
              <a:t>A force can move a resistance through a greater range of motion when the </a:t>
            </a:r>
            <a:r>
              <a:rPr lang="en-US" sz="2400" dirty="0">
                <a:solidFill>
                  <a:srgbClr val="FF0000"/>
                </a:solidFill>
              </a:rPr>
              <a:t>force arm </a:t>
            </a:r>
            <a:r>
              <a:rPr lang="en-US" sz="2400" dirty="0"/>
              <a:t>is shorter than the </a:t>
            </a:r>
            <a:r>
              <a:rPr lang="en-US" sz="2400" dirty="0">
                <a:solidFill>
                  <a:srgbClr val="FF0000"/>
                </a:solidFill>
              </a:rPr>
              <a:t>resistance arm</a:t>
            </a:r>
            <a:r>
              <a:rPr lang="en-US" sz="2400" dirty="0">
                <a:solidFill>
                  <a:schemeClr val="tx1"/>
                </a:solidFill>
              </a:rPr>
              <a:t>.</a:t>
            </a:r>
            <a:r>
              <a:rPr lang="en-US" sz="2400" dirty="0">
                <a:solidFill>
                  <a:srgbClr val="FF0000"/>
                </a:solidFill>
              </a:rPr>
              <a:t> </a:t>
            </a:r>
          </a:p>
        </p:txBody>
      </p:sp>
      <p:grpSp>
        <p:nvGrpSpPr>
          <p:cNvPr id="2" name="Group 22"/>
          <p:cNvGrpSpPr>
            <a:grpSpLocks/>
          </p:cNvGrpSpPr>
          <p:nvPr/>
        </p:nvGrpSpPr>
        <p:grpSpPr bwMode="auto">
          <a:xfrm>
            <a:off x="1928794" y="2928934"/>
            <a:ext cx="5761038" cy="1528763"/>
            <a:chOff x="1215" y="1845"/>
            <a:chExt cx="3629" cy="963"/>
          </a:xfrm>
        </p:grpSpPr>
        <p:sp>
          <p:nvSpPr>
            <p:cNvPr id="11268" name="Rectangle 4"/>
            <p:cNvSpPr>
              <a:spLocks noChangeArrowheads="1"/>
            </p:cNvSpPr>
            <p:nvPr/>
          </p:nvSpPr>
          <p:spPr bwMode="auto">
            <a:xfrm>
              <a:off x="1573" y="2395"/>
              <a:ext cx="2833" cy="75"/>
            </a:xfrm>
            <a:prstGeom prst="rect">
              <a:avLst/>
            </a:prstGeom>
            <a:solidFill>
              <a:srgbClr val="FFFF00"/>
            </a:solidFill>
            <a:ln w="9525">
              <a:solidFill>
                <a:srgbClr val="FFFF00"/>
              </a:solidFill>
              <a:miter lim="800000"/>
              <a:headEnd/>
              <a:tailEnd/>
            </a:ln>
            <a:effectLst/>
          </p:spPr>
          <p:txBody>
            <a:bodyPr wrap="none" anchor="ctr"/>
            <a:lstStyle/>
            <a:p>
              <a:endParaRPr lang="en-US"/>
            </a:p>
          </p:txBody>
        </p:sp>
        <p:sp>
          <p:nvSpPr>
            <p:cNvPr id="11269" name="AutoShape 5"/>
            <p:cNvSpPr>
              <a:spLocks noChangeArrowheads="1"/>
            </p:cNvSpPr>
            <p:nvPr/>
          </p:nvSpPr>
          <p:spPr bwMode="auto">
            <a:xfrm>
              <a:off x="1960" y="2491"/>
              <a:ext cx="275" cy="317"/>
            </a:xfrm>
            <a:prstGeom prst="triangle">
              <a:avLst>
                <a:gd name="adj" fmla="val 50000"/>
              </a:avLst>
            </a:prstGeom>
            <a:solidFill>
              <a:srgbClr val="C00000"/>
            </a:solidFill>
            <a:ln w="9525">
              <a:solidFill>
                <a:srgbClr val="C00000"/>
              </a:solidFill>
              <a:miter lim="800000"/>
              <a:headEnd/>
              <a:tailEnd/>
            </a:ln>
            <a:effectLst/>
          </p:spPr>
          <p:txBody>
            <a:bodyPr wrap="none" anchor="ctr"/>
            <a:lstStyle/>
            <a:p>
              <a:endParaRPr lang="en-US"/>
            </a:p>
          </p:txBody>
        </p:sp>
        <p:sp>
          <p:nvSpPr>
            <p:cNvPr id="11270" name="Line 6"/>
            <p:cNvSpPr>
              <a:spLocks noChangeShapeType="1"/>
            </p:cNvSpPr>
            <p:nvPr/>
          </p:nvSpPr>
          <p:spPr bwMode="auto">
            <a:xfrm>
              <a:off x="1705" y="1896"/>
              <a:ext cx="0" cy="499"/>
            </a:xfrm>
            <a:prstGeom prst="line">
              <a:avLst/>
            </a:prstGeom>
            <a:noFill/>
            <a:ln w="38100">
              <a:solidFill>
                <a:srgbClr val="00B0F0"/>
              </a:solidFill>
              <a:round/>
              <a:headEnd/>
              <a:tailEnd type="triangle" w="med" len="med"/>
            </a:ln>
            <a:effectLst/>
          </p:spPr>
          <p:txBody>
            <a:bodyPr wrap="none" anchor="ctr"/>
            <a:lstStyle/>
            <a:p>
              <a:endParaRPr lang="en-US"/>
            </a:p>
          </p:txBody>
        </p:sp>
        <p:sp>
          <p:nvSpPr>
            <p:cNvPr id="11271" name="Line 7"/>
            <p:cNvSpPr>
              <a:spLocks noChangeShapeType="1"/>
            </p:cNvSpPr>
            <p:nvPr/>
          </p:nvSpPr>
          <p:spPr bwMode="auto">
            <a:xfrm flipV="1">
              <a:off x="4275" y="1896"/>
              <a:ext cx="15" cy="450"/>
            </a:xfrm>
            <a:prstGeom prst="line">
              <a:avLst/>
            </a:prstGeom>
            <a:noFill/>
            <a:ln w="38100">
              <a:solidFill>
                <a:srgbClr val="00B050"/>
              </a:solidFill>
              <a:round/>
              <a:headEnd/>
              <a:tailEnd type="triangle" w="med" len="med"/>
            </a:ln>
            <a:effectLst/>
          </p:spPr>
          <p:txBody>
            <a:bodyPr wrap="none" anchor="ctr"/>
            <a:lstStyle/>
            <a:p>
              <a:endParaRPr lang="en-US"/>
            </a:p>
          </p:txBody>
        </p:sp>
        <p:sp>
          <p:nvSpPr>
            <p:cNvPr id="11272" name="Text Box 8"/>
            <p:cNvSpPr txBox="1">
              <a:spLocks noChangeArrowheads="1"/>
            </p:cNvSpPr>
            <p:nvPr/>
          </p:nvSpPr>
          <p:spPr bwMode="auto">
            <a:xfrm>
              <a:off x="1215" y="1845"/>
              <a:ext cx="430" cy="327"/>
            </a:xfrm>
            <a:prstGeom prst="rect">
              <a:avLst/>
            </a:prstGeom>
            <a:solidFill>
              <a:srgbClr val="00B0F0"/>
            </a:solidFill>
            <a:ln w="9525">
              <a:noFill/>
              <a:miter lim="800000"/>
              <a:headEnd/>
              <a:tailEnd/>
            </a:ln>
            <a:effectLst/>
          </p:spPr>
          <p:txBody>
            <a:bodyPr wrap="square">
              <a:spAutoFit/>
            </a:bodyPr>
            <a:lstStyle/>
            <a:p>
              <a:pPr algn="ctr">
                <a:spcBef>
                  <a:spcPct val="50000"/>
                </a:spcBef>
              </a:pPr>
              <a:r>
                <a:rPr lang="en-US" sz="2800" dirty="0"/>
                <a:t>F</a:t>
              </a:r>
            </a:p>
          </p:txBody>
        </p:sp>
        <p:sp>
          <p:nvSpPr>
            <p:cNvPr id="11273" name="Text Box 9"/>
            <p:cNvSpPr txBox="1">
              <a:spLocks noChangeArrowheads="1"/>
            </p:cNvSpPr>
            <p:nvPr/>
          </p:nvSpPr>
          <p:spPr bwMode="auto">
            <a:xfrm>
              <a:off x="4365" y="1890"/>
              <a:ext cx="479" cy="327"/>
            </a:xfrm>
            <a:prstGeom prst="rect">
              <a:avLst/>
            </a:prstGeom>
            <a:solidFill>
              <a:srgbClr val="00B050"/>
            </a:solidFill>
            <a:ln w="9525">
              <a:noFill/>
              <a:miter lim="800000"/>
              <a:headEnd/>
              <a:tailEnd/>
            </a:ln>
            <a:effectLst/>
          </p:spPr>
          <p:txBody>
            <a:bodyPr>
              <a:spAutoFit/>
            </a:bodyPr>
            <a:lstStyle/>
            <a:p>
              <a:pPr algn="ctr">
                <a:spcBef>
                  <a:spcPct val="50000"/>
                </a:spcBef>
              </a:pPr>
              <a:r>
                <a:rPr lang="en-US" sz="2800" dirty="0"/>
                <a:t>R</a:t>
              </a:r>
            </a:p>
          </p:txBody>
        </p:sp>
        <p:sp>
          <p:nvSpPr>
            <p:cNvPr id="11274" name="Rectangle 10"/>
            <p:cNvSpPr>
              <a:spLocks noChangeArrowheads="1"/>
            </p:cNvSpPr>
            <p:nvPr/>
          </p:nvSpPr>
          <p:spPr bwMode="auto">
            <a:xfrm rot="20598682">
              <a:off x="1503" y="2163"/>
              <a:ext cx="2859" cy="83"/>
            </a:xfrm>
            <a:prstGeom prst="rect">
              <a:avLst/>
            </a:prstGeom>
            <a:solidFill>
              <a:srgbClr val="FFFF00"/>
            </a:solidFill>
            <a:ln w="9525">
              <a:solidFill>
                <a:srgbClr val="FFFF00"/>
              </a:solidFill>
              <a:prstDash val="solid"/>
              <a:miter lim="800000"/>
              <a:headEnd/>
              <a:tailEnd/>
            </a:ln>
            <a:effectLst/>
          </p:spPr>
          <p:txBody>
            <a:bodyPr wrap="none" anchor="ctr"/>
            <a:lstStyle/>
            <a:p>
              <a:endParaRPr lang="en-US"/>
            </a:p>
          </p:txBody>
        </p:sp>
      </p:grpSp>
      <p:cxnSp>
        <p:nvCxnSpPr>
          <p:cNvPr id="21" name="Straight Arrow Connector 20"/>
          <p:cNvCxnSpPr/>
          <p:nvPr/>
        </p:nvCxnSpPr>
        <p:spPr>
          <a:xfrm>
            <a:off x="2786050" y="3571876"/>
            <a:ext cx="642942" cy="1588"/>
          </a:xfrm>
          <a:prstGeom prst="straightConnector1">
            <a:avLst/>
          </a:prstGeom>
          <a:ln w="38100">
            <a:solidFill>
              <a:srgbClr val="00206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643306" y="4071942"/>
            <a:ext cx="3214710" cy="71438"/>
          </a:xfrm>
          <a:prstGeom prst="straightConnector1">
            <a:avLst/>
          </a:prstGeom>
          <a:ln w="41275">
            <a:headEnd type="arrow"/>
            <a:tailEnd type="arrow"/>
          </a:ln>
        </p:spPr>
        <p:style>
          <a:lnRef idx="1">
            <a:schemeClr val="accent1"/>
          </a:lnRef>
          <a:fillRef idx="0">
            <a:schemeClr val="accent1"/>
          </a:fillRef>
          <a:effectRef idx="0">
            <a:schemeClr val="accent1"/>
          </a:effectRef>
          <a:fontRef idx="minor">
            <a:schemeClr val="tx1"/>
          </a:fontRef>
        </p:style>
      </p:cxnSp>
      <p:sp>
        <p:nvSpPr>
          <p:cNvPr id="17" name="Footer Placeholder 16"/>
          <p:cNvSpPr>
            <a:spLocks noGrp="1"/>
          </p:cNvSpPr>
          <p:nvPr>
            <p:ph type="ftr" sz="quarter" idx="11"/>
          </p:nvPr>
        </p:nvSpPr>
        <p:spPr/>
        <p:txBody>
          <a:bodyPr/>
          <a:lstStyle/>
          <a:p>
            <a:r>
              <a:rPr lang="en-US"/>
              <a:t>© PE STUDIES RESOURCES</a:t>
            </a:r>
          </a:p>
        </p:txBody>
      </p:sp>
      <p:pic>
        <p:nvPicPr>
          <p:cNvPr id="18"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9" name="TextBox 18">
            <a:hlinkClick r:id="rId2" action="ppaction://hlinksldjump"/>
          </p:cNvPr>
          <p:cNvSpPr txBox="1"/>
          <p:nvPr/>
        </p:nvSpPr>
        <p:spPr>
          <a:xfrm>
            <a:off x="0" y="6571142"/>
            <a:ext cx="838200" cy="215444"/>
          </a:xfrm>
          <a:prstGeom prst="rect">
            <a:avLst/>
          </a:prstGeom>
          <a:noFill/>
        </p:spPr>
        <p:txBody>
          <a:bodyPr wrap="square" rtlCol="0">
            <a:spAutoFit/>
          </a:bodyPr>
          <a:lstStyle/>
          <a:p>
            <a:pPr algn="ctr"/>
            <a:r>
              <a:rPr lang="en-AU" sz="800" dirty="0"/>
              <a:t>Home</a:t>
            </a:r>
            <a:endParaRPr lang="en-US" sz="800" dirty="0"/>
          </a:p>
        </p:txBody>
      </p:sp>
      <p:sp>
        <p:nvSpPr>
          <p:cNvPr id="3" name="Slide Number Placeholder 2"/>
          <p:cNvSpPr>
            <a:spLocks noGrp="1"/>
          </p:cNvSpPr>
          <p:nvPr>
            <p:ph type="sldNum" sz="quarter" idx="12"/>
          </p:nvPr>
        </p:nvSpPr>
        <p:spPr/>
        <p:txBody>
          <a:bodyPr/>
          <a:lstStyle/>
          <a:p>
            <a:fld id="{9B5CFCF4-B172-4E71-8694-052B86E59B98}" type="slidenum">
              <a:rPr lang="en-US" smtClean="0"/>
              <a:pPr/>
              <a:t>104</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337447" y="6464779"/>
            <a:ext cx="2895600" cy="365125"/>
          </a:xfrm>
        </p:spPr>
        <p:txBody>
          <a:bodyPr/>
          <a:lstStyle/>
          <a:p>
            <a:r>
              <a:rPr lang="en-US"/>
              <a:t>©PE STUDIES RESOURCES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pic>
        <p:nvPicPr>
          <p:cNvPr id="7" name="Picture 2" descr="C:\Program Files\Microsoft Office\MEDIA\CAGCAT10\j0185604.wmf">
            <a:hlinkClick r:id="rId2" action="ppaction://hlinksldjump"/>
            <a:extLst>
              <a:ext uri="{FF2B5EF4-FFF2-40B4-BE49-F238E27FC236}">
                <a16:creationId xmlns:a16="http://schemas.microsoft.com/office/drawing/2014/main" id="{85D0384B-779B-4582-BF70-5EE35B4D66AF}"/>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9" name="TextBox 8">
            <a:hlinkClick r:id="rId2" action="ppaction://hlinksldjump"/>
            <a:extLst>
              <a:ext uri="{FF2B5EF4-FFF2-40B4-BE49-F238E27FC236}">
                <a16:creationId xmlns:a16="http://schemas.microsoft.com/office/drawing/2014/main" id="{06DC9C72-CD2C-45F9-A1D0-C4EBACAA38A3}"/>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13" name="TextBox 12">
            <a:extLst>
              <a:ext uri="{FF2B5EF4-FFF2-40B4-BE49-F238E27FC236}">
                <a16:creationId xmlns:a16="http://schemas.microsoft.com/office/drawing/2014/main" id="{7827B2D4-4E54-40FA-AC69-961535335F9E}"/>
              </a:ext>
            </a:extLst>
          </p:cNvPr>
          <p:cNvSpPr txBox="1"/>
          <p:nvPr/>
        </p:nvSpPr>
        <p:spPr>
          <a:xfrm>
            <a:off x="762301" y="764704"/>
            <a:ext cx="7704856" cy="1569660"/>
          </a:xfrm>
          <a:prstGeom prst="rect">
            <a:avLst/>
          </a:prstGeom>
          <a:ln>
            <a:solidFill>
              <a:srgbClr val="7030A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fontAlgn="base">
              <a:buFont typeface="Arial" panose="020B0604020202020204" pitchFamily="34" charset="0"/>
              <a:buChar char="•"/>
            </a:pPr>
            <a:r>
              <a:rPr lang="en-AU" sz="1600">
                <a:highlight>
                  <a:srgbClr val="FFFF00"/>
                </a:highlight>
              </a:rPr>
              <a:t>Linear motion and how it applies to a selected sport in relation to; </a:t>
            </a:r>
          </a:p>
          <a:p>
            <a:pPr marL="742950" lvl="1" indent="-285750" fontAlgn="base">
              <a:buFont typeface="Arial" panose="020B0604020202020204" pitchFamily="34" charset="0"/>
              <a:buChar char="•"/>
            </a:pPr>
            <a:r>
              <a:rPr lang="en-AU" sz="1600">
                <a:highlight>
                  <a:srgbClr val="FFFF00"/>
                </a:highlight>
              </a:rPr>
              <a:t>Speed</a:t>
            </a:r>
          </a:p>
          <a:p>
            <a:pPr marL="742950" lvl="1" indent="-285750" fontAlgn="base">
              <a:buFont typeface="Arial" panose="020B0604020202020204" pitchFamily="34" charset="0"/>
              <a:buChar char="•"/>
            </a:pPr>
            <a:r>
              <a:rPr lang="en-AU" sz="1600">
                <a:highlight>
                  <a:srgbClr val="FFFF00"/>
                </a:highlight>
              </a:rPr>
              <a:t>Velocity</a:t>
            </a:r>
          </a:p>
          <a:p>
            <a:pPr marL="742950" lvl="1" indent="-285750" fontAlgn="base">
              <a:buFont typeface="Arial" panose="020B0604020202020204" pitchFamily="34" charset="0"/>
              <a:buChar char="•"/>
            </a:pPr>
            <a:r>
              <a:rPr lang="en-AU" sz="1600">
                <a:highlight>
                  <a:srgbClr val="FFFF00"/>
                </a:highlight>
              </a:rPr>
              <a:t>Acceleration</a:t>
            </a:r>
          </a:p>
          <a:p>
            <a:pPr marL="742950" lvl="1" indent="-285750" fontAlgn="base">
              <a:buFont typeface="Arial" panose="020B0604020202020204" pitchFamily="34" charset="0"/>
              <a:buChar char="•"/>
            </a:pPr>
            <a:r>
              <a:rPr lang="en-AU" sz="1600">
                <a:highlight>
                  <a:srgbClr val="FFFF00"/>
                </a:highlight>
              </a:rPr>
              <a:t>Instantaneous measure/mean measure</a:t>
            </a:r>
          </a:p>
          <a:p>
            <a:pPr lvl="3" fontAlgn="base"/>
            <a:endParaRPr lang="en-AU" sz="1600"/>
          </a:p>
        </p:txBody>
      </p:sp>
      <p:sp>
        <p:nvSpPr>
          <p:cNvPr id="16" name="Rectangle 15">
            <a:extLst>
              <a:ext uri="{FF2B5EF4-FFF2-40B4-BE49-F238E27FC236}">
                <a16:creationId xmlns:a16="http://schemas.microsoft.com/office/drawing/2014/main" id="{3FC58494-5D8F-4C9C-B849-CB0EFE428FA1}"/>
              </a:ext>
            </a:extLst>
          </p:cNvPr>
          <p:cNvSpPr/>
          <p:nvPr/>
        </p:nvSpPr>
        <p:spPr>
          <a:xfrm>
            <a:off x="4785247" y="5938497"/>
            <a:ext cx="2069976" cy="184666"/>
          </a:xfrm>
          <a:prstGeom prst="rect">
            <a:avLst/>
          </a:prstGeom>
        </p:spPr>
        <p:txBody>
          <a:bodyPr wrap="square">
            <a:spAutoFit/>
          </a:bodyPr>
          <a:lstStyle/>
          <a:p>
            <a:r>
              <a:rPr lang="en-AU" sz="600"/>
              <a:t>https://en.wikipedia.org/wiki/File:Lawn.bowls.mainpic1.jpg</a:t>
            </a:r>
          </a:p>
        </p:txBody>
      </p:sp>
      <p:sp>
        <p:nvSpPr>
          <p:cNvPr id="17" name="TextBox 16">
            <a:extLst>
              <a:ext uri="{FF2B5EF4-FFF2-40B4-BE49-F238E27FC236}">
                <a16:creationId xmlns:a16="http://schemas.microsoft.com/office/drawing/2014/main" id="{7A0A4B09-1CE3-AC42-94B3-06D4F64A3A1B}"/>
              </a:ext>
            </a:extLst>
          </p:cNvPr>
          <p:cNvSpPr txBox="1"/>
          <p:nvPr/>
        </p:nvSpPr>
        <p:spPr>
          <a:xfrm>
            <a:off x="3981888" y="2094733"/>
            <a:ext cx="4485269"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a:t>School Curriculum and Standards Authority. Physical Education Studies ATAR Year 11 Syllabus, 2016.</a:t>
            </a:r>
          </a:p>
        </p:txBody>
      </p:sp>
      <p:sp>
        <p:nvSpPr>
          <p:cNvPr id="11" name="TextBox 10">
            <a:extLst>
              <a:ext uri="{FF2B5EF4-FFF2-40B4-BE49-F238E27FC236}">
                <a16:creationId xmlns:a16="http://schemas.microsoft.com/office/drawing/2014/main" id="{6D1B479C-D45B-B943-A15B-6BFCCE20E7DE}"/>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DESCRIBING AND MEASURING TYPES OF MOTION</a:t>
            </a:r>
          </a:p>
        </p:txBody>
      </p:sp>
    </p:spTree>
    <p:extLst>
      <p:ext uri="{BB962C8B-B14F-4D97-AF65-F5344CB8AC3E}">
        <p14:creationId xmlns:p14="http://schemas.microsoft.com/office/powerpoint/2010/main" val="3751683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836" name="Group 324"/>
          <p:cNvGraphicFramePr>
            <a:graphicFrameLocks noGrp="1"/>
          </p:cNvGraphicFramePr>
          <p:nvPr>
            <p:extLst>
              <p:ext uri="{D42A27DB-BD31-4B8C-83A1-F6EECF244321}">
                <p14:modId xmlns:p14="http://schemas.microsoft.com/office/powerpoint/2010/main" val="2753934068"/>
              </p:ext>
            </p:extLst>
          </p:nvPr>
        </p:nvGraphicFramePr>
        <p:xfrm>
          <a:off x="609901" y="1450245"/>
          <a:ext cx="8102630" cy="3416252"/>
        </p:xfrm>
        <a:graphic>
          <a:graphicData uri="http://schemas.openxmlformats.org/drawingml/2006/table">
            <a:tbl>
              <a:tblPr/>
              <a:tblGrid>
                <a:gridCol w="4071966">
                  <a:extLst>
                    <a:ext uri="{9D8B030D-6E8A-4147-A177-3AD203B41FA5}">
                      <a16:colId xmlns:a16="http://schemas.microsoft.com/office/drawing/2014/main" val="20000"/>
                    </a:ext>
                  </a:extLst>
                </a:gridCol>
                <a:gridCol w="4030664">
                  <a:extLst>
                    <a:ext uri="{9D8B030D-6E8A-4147-A177-3AD203B41FA5}">
                      <a16:colId xmlns:a16="http://schemas.microsoft.com/office/drawing/2014/main" val="20001"/>
                    </a:ext>
                  </a:extLst>
                </a:gridCol>
              </a:tblGrid>
              <a:tr h="4919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2000" b="1" i="0" u="none" strike="noStrike" cap="none" normalizeH="0" baseline="0">
                          <a:ln>
                            <a:noFill/>
                          </a:ln>
                          <a:solidFill>
                            <a:schemeClr val="tx1"/>
                          </a:solidFill>
                          <a:effectLst/>
                          <a:latin typeface="+mn-lt"/>
                        </a:rPr>
                        <a:t>LINEAR</a:t>
                      </a:r>
                      <a:endParaRPr kumimoji="0" lang="en-AU" sz="2000" b="0" i="0" u="none" strike="noStrike" cap="none" normalizeH="0" baseline="0">
                        <a:ln>
                          <a:noFill/>
                        </a:ln>
                        <a:solidFill>
                          <a:schemeClr val="tx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2000" b="1" i="0" u="none" strike="noStrike" cap="none" normalizeH="0" baseline="0">
                          <a:ln>
                            <a:noFill/>
                          </a:ln>
                          <a:solidFill>
                            <a:schemeClr val="tx1"/>
                          </a:solidFill>
                          <a:effectLst/>
                          <a:latin typeface="+mn-lt"/>
                        </a:rPr>
                        <a:t>ANGULAR</a:t>
                      </a:r>
                      <a:endParaRPr kumimoji="0" lang="en-AU" sz="2000" b="0" i="0" u="none" strike="noStrike" cap="none" normalizeH="0" baseline="0">
                        <a:ln>
                          <a:noFill/>
                        </a:ln>
                        <a:solidFill>
                          <a:schemeClr val="tx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7310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2000" b="0" i="0" u="none" strike="noStrike" cap="none" normalizeH="0" baseline="0" dirty="0">
                          <a:ln>
                            <a:noFill/>
                          </a:ln>
                          <a:solidFill>
                            <a:schemeClr val="tx1"/>
                          </a:solidFill>
                          <a:effectLst/>
                          <a:latin typeface="+mn-lt"/>
                        </a:rPr>
                        <a:t>Distance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2000" b="0" i="0" u="none" strike="noStrike" cap="none" normalizeH="0" baseline="0" dirty="0">
                          <a:ln>
                            <a:noFill/>
                          </a:ln>
                          <a:solidFill>
                            <a:schemeClr val="tx1"/>
                          </a:solidFill>
                          <a:effectLst/>
                          <a:latin typeface="+mn-lt"/>
                        </a:rPr>
                        <a:t>Angular distance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2108019945"/>
                  </a:ext>
                </a:extLst>
              </a:tr>
              <a:tr h="7310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2000" b="0" i="0" u="none" strike="noStrike" cap="none" normalizeH="0" baseline="0" dirty="0">
                          <a:ln>
                            <a:noFill/>
                          </a:ln>
                          <a:solidFill>
                            <a:schemeClr val="tx1"/>
                          </a:solidFill>
                          <a:effectLst/>
                          <a:latin typeface="+mn-lt"/>
                        </a:rPr>
                        <a:t>Displacement </a:t>
                      </a:r>
                      <a:endParaRPr kumimoji="0" lang="en-AU" sz="2000" b="1" i="0" u="none" strike="noStrike" cap="none" normalizeH="0" baseline="0" dirty="0">
                        <a:ln>
                          <a:noFill/>
                        </a:ln>
                        <a:solidFill>
                          <a:schemeClr val="tx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2000" b="0" i="0" u="none" strike="noStrike" cap="none" normalizeH="0" baseline="0" dirty="0">
                          <a:ln>
                            <a:noFill/>
                          </a:ln>
                          <a:solidFill>
                            <a:schemeClr val="tx1"/>
                          </a:solidFill>
                          <a:effectLst/>
                          <a:latin typeface="+mn-lt"/>
                        </a:rPr>
                        <a:t>Angular displacement</a:t>
                      </a:r>
                      <a:endParaRPr kumimoji="0" lang="en-AU" sz="2000" b="1" i="0" u="none" strike="noStrike" cap="none" normalizeH="0" baseline="0" dirty="0">
                        <a:ln>
                          <a:noFill/>
                        </a:ln>
                        <a:solidFill>
                          <a:schemeClr val="tx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1"/>
                  </a:ext>
                </a:extLst>
              </a:tr>
              <a:tr h="7310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2000" b="0" i="0" u="none" strike="noStrike" cap="none" normalizeH="0" baseline="0" dirty="0">
                          <a:ln>
                            <a:noFill/>
                          </a:ln>
                          <a:solidFill>
                            <a:schemeClr val="tx1"/>
                          </a:solidFill>
                          <a:effectLst/>
                          <a:latin typeface="+mn-lt"/>
                        </a:rPr>
                        <a:t>Velocity </a:t>
                      </a:r>
                      <a:endParaRPr kumimoji="0" lang="en-AU" sz="2000" b="1" i="0" u="none" strike="noStrike" cap="none" normalizeH="0" baseline="0" dirty="0">
                        <a:ln>
                          <a:noFill/>
                        </a:ln>
                        <a:solidFill>
                          <a:schemeClr val="tx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2000" b="0" i="0" u="none" strike="noStrike" cap="none" normalizeH="0" baseline="0" dirty="0">
                          <a:ln>
                            <a:noFill/>
                          </a:ln>
                          <a:solidFill>
                            <a:schemeClr val="tx1"/>
                          </a:solidFill>
                          <a:effectLst/>
                          <a:latin typeface="+mn-lt"/>
                        </a:rPr>
                        <a:t>Angular velocity</a:t>
                      </a:r>
                      <a:endParaRPr kumimoji="0" lang="el-GR" sz="2000" b="1" i="0" u="none" strike="noStrike" cap="none" normalizeH="0" baseline="0" dirty="0">
                        <a:ln>
                          <a:noFill/>
                        </a:ln>
                        <a:solidFill>
                          <a:schemeClr val="tx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2"/>
                  </a:ext>
                </a:extLst>
              </a:tr>
              <a:tr h="7310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2000" b="0" i="0" u="none" strike="noStrike" cap="none" normalizeH="0" baseline="0" dirty="0">
                          <a:ln>
                            <a:noFill/>
                          </a:ln>
                          <a:solidFill>
                            <a:schemeClr val="tx1"/>
                          </a:solidFill>
                          <a:effectLst/>
                          <a:latin typeface="+mn-lt"/>
                        </a:rPr>
                        <a:t>Acceleration </a:t>
                      </a:r>
                      <a:endParaRPr kumimoji="0" lang="en-AU" sz="2000" b="1" i="0" u="none" strike="noStrike" cap="none" normalizeH="0" baseline="0" dirty="0">
                        <a:ln>
                          <a:noFill/>
                        </a:ln>
                        <a:solidFill>
                          <a:schemeClr val="tx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2000" b="0" i="0" u="none" strike="noStrike" cap="none" normalizeH="0" baseline="0" dirty="0">
                          <a:ln>
                            <a:noFill/>
                          </a:ln>
                          <a:solidFill>
                            <a:schemeClr val="tx1"/>
                          </a:solidFill>
                          <a:effectLst/>
                          <a:latin typeface="+mn-lt"/>
                        </a:rPr>
                        <a:t>Angular acceleration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3"/>
                  </a:ext>
                </a:extLst>
              </a:tr>
            </a:tbl>
          </a:graphicData>
        </a:graphic>
      </p:graphicFrame>
      <p:sp>
        <p:nvSpPr>
          <p:cNvPr id="5" name="Slide Number Placeholder 4"/>
          <p:cNvSpPr>
            <a:spLocks noGrp="1"/>
          </p:cNvSpPr>
          <p:nvPr>
            <p:ph type="sldNum" sz="quarter" idx="12"/>
          </p:nvPr>
        </p:nvSpPr>
        <p:spPr/>
        <p:txBody>
          <a:bodyPr/>
          <a:lstStyle/>
          <a:p>
            <a:pPr>
              <a:defRPr/>
            </a:pPr>
            <a:fld id="{28C31DFC-AD5A-4164-9527-F58D7CBF12B7}" type="slidenum">
              <a:rPr lang="en-US" smtClean="0"/>
              <a:pPr>
                <a:defRPr/>
              </a:pPr>
              <a:t>12</a:t>
            </a:fld>
            <a:endParaRPr lang="en-US"/>
          </a:p>
        </p:txBody>
      </p:sp>
      <p:sp>
        <p:nvSpPr>
          <p:cNvPr id="6" name="Footer Placeholder 5"/>
          <p:cNvSpPr>
            <a:spLocks noGrp="1"/>
          </p:cNvSpPr>
          <p:nvPr>
            <p:ph type="ftr" sz="quarter" idx="11"/>
          </p:nvPr>
        </p:nvSpPr>
        <p:spPr/>
        <p:txBody>
          <a:bodyPr/>
          <a:lstStyle/>
          <a:p>
            <a:pPr>
              <a:defRPr/>
            </a:pPr>
            <a:r>
              <a:rPr lang="en-US"/>
              <a:t>©PE STUDIES RESOURCES</a:t>
            </a:r>
          </a:p>
        </p:txBody>
      </p:sp>
      <p:pic>
        <p:nvPicPr>
          <p:cNvPr id="7" name="Picture 2" descr="C:\Program Files\Microsoft Office\MEDIA\CAGCAT10\j0185604.wmf">
            <a:hlinkClick r:id="" action="ppaction://noaction"/>
          </p:cNvPr>
          <p:cNvPicPr>
            <a:picLocks noChangeAspect="1" noChangeArrowheads="1"/>
          </p:cNvPicPr>
          <p:nvPr/>
        </p:nvPicPr>
        <p:blipFill>
          <a:blip r:embed="rId2" cstate="print"/>
          <a:srcRect/>
          <a:stretch>
            <a:fillRect/>
          </a:stretch>
        </p:blipFill>
        <p:spPr bwMode="auto">
          <a:xfrm>
            <a:off x="1" y="6263520"/>
            <a:ext cx="457501" cy="457955"/>
          </a:xfrm>
          <a:prstGeom prst="rect">
            <a:avLst/>
          </a:prstGeom>
          <a:noFill/>
        </p:spPr>
      </p:pic>
      <p:sp>
        <p:nvSpPr>
          <p:cNvPr id="8" name="TextBox 7">
            <a:hlinkClick r:id="" action="ppaction://noaction"/>
          </p:cNvPr>
          <p:cNvSpPr txBox="1"/>
          <p:nvPr/>
        </p:nvSpPr>
        <p:spPr>
          <a:xfrm>
            <a:off x="-152399" y="6645275"/>
            <a:ext cx="838200" cy="215444"/>
          </a:xfrm>
          <a:prstGeom prst="rect">
            <a:avLst/>
          </a:prstGeom>
          <a:noFill/>
        </p:spPr>
        <p:txBody>
          <a:bodyPr wrap="square" rtlCol="0">
            <a:spAutoFit/>
          </a:bodyPr>
          <a:lstStyle/>
          <a:p>
            <a:pPr algn="ctr"/>
            <a:r>
              <a:rPr lang="en-AU" sz="800"/>
              <a:t>Home</a:t>
            </a:r>
            <a:endParaRPr lang="en-US" sz="800"/>
          </a:p>
        </p:txBody>
      </p:sp>
      <p:sp>
        <p:nvSpPr>
          <p:cNvPr id="9" name="TextBox 8">
            <a:extLst>
              <a:ext uri="{FF2B5EF4-FFF2-40B4-BE49-F238E27FC236}">
                <a16:creationId xmlns:a16="http://schemas.microsoft.com/office/drawing/2014/main" id="{0ED7438E-0136-4606-8649-D9AC71989247}"/>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DESCRIBING AND MEASURING TYPES OF MOTION</a:t>
            </a:r>
          </a:p>
        </p:txBody>
      </p:sp>
    </p:spTree>
    <p:extLst>
      <p:ext uri="{BB962C8B-B14F-4D97-AF65-F5344CB8AC3E}">
        <p14:creationId xmlns:p14="http://schemas.microsoft.com/office/powerpoint/2010/main" val="2061136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1"/>
          <p:cNvSpPr txBox="1">
            <a:spLocks noChangeArrowheads="1"/>
          </p:cNvSpPr>
          <p:nvPr/>
        </p:nvSpPr>
        <p:spPr bwMode="auto">
          <a:xfrm>
            <a:off x="254696" y="692696"/>
            <a:ext cx="8781800" cy="2062103"/>
          </a:xfrm>
          <a:prstGeom prst="rect">
            <a:avLst/>
          </a:prstGeom>
          <a:solidFill>
            <a:schemeClr val="bg1"/>
          </a:solidFill>
          <a:ln w="9525">
            <a:solidFill>
              <a:srgbClr val="7030A0"/>
            </a:solidFill>
            <a:miter lim="800000"/>
            <a:headEnd/>
            <a:tailEnd/>
          </a:ln>
        </p:spPr>
        <p:txBody>
          <a:bodyPr wrap="square">
            <a:spAutoFit/>
          </a:bodyPr>
          <a:lstStyle/>
          <a:p>
            <a:r>
              <a:rPr lang="en-US" b="1">
                <a:solidFill>
                  <a:srgbClr val="FF0000"/>
                </a:solidFill>
                <a:latin typeface="Calibri" pitchFamily="34" charset="0"/>
              </a:rPr>
              <a:t>DISTANCE</a:t>
            </a:r>
          </a:p>
          <a:p>
            <a:pPr marL="342900" indent="-342900">
              <a:buFont typeface="Arial" panose="020B0604020202020204" pitchFamily="34" charset="0"/>
              <a:buChar char="•"/>
            </a:pPr>
            <a:r>
              <a:rPr lang="en-US">
                <a:latin typeface="Calibri" pitchFamily="34" charset="0"/>
              </a:rPr>
              <a:t>Refers to how far you have travelled from your start to finish position </a:t>
            </a:r>
          </a:p>
          <a:p>
            <a:pPr marL="342900" indent="-342900">
              <a:buFont typeface="Arial" panose="020B0604020202020204" pitchFamily="34" charset="0"/>
              <a:buChar char="•"/>
            </a:pPr>
            <a:r>
              <a:rPr lang="en-US">
                <a:latin typeface="Calibri" pitchFamily="34" charset="0"/>
              </a:rPr>
              <a:t>Measured in terms of total distance covered (42km – as per diagram)</a:t>
            </a:r>
          </a:p>
          <a:p>
            <a:endParaRPr lang="en-US" b="1">
              <a:latin typeface="Calibri" pitchFamily="34" charset="0"/>
            </a:endParaRPr>
          </a:p>
          <a:p>
            <a:r>
              <a:rPr lang="en-US" b="1">
                <a:solidFill>
                  <a:srgbClr val="FF0000"/>
                </a:solidFill>
                <a:latin typeface="Calibri" pitchFamily="34" charset="0"/>
              </a:rPr>
              <a:t>DISPLACEMENT</a:t>
            </a:r>
          </a:p>
          <a:p>
            <a:pPr marL="342900" indent="-342900">
              <a:buFont typeface="Arial" panose="020B0604020202020204" pitchFamily="34" charset="0"/>
              <a:buChar char="•"/>
            </a:pPr>
            <a:r>
              <a:rPr lang="en-US">
                <a:latin typeface="Calibri" pitchFamily="34" charset="0"/>
              </a:rPr>
              <a:t>Measures the overall change in position of a person and is measured in magnitude and direction (e.g. 1km west)</a:t>
            </a:r>
            <a:r>
              <a:rPr lang="en-US" sz="2000">
                <a:solidFill>
                  <a:schemeClr val="bg1"/>
                </a:solidFill>
                <a:latin typeface="Calibri" pitchFamily="34" charset="0"/>
              </a:rPr>
              <a:t>(1km west – as per diagram)</a:t>
            </a:r>
          </a:p>
        </p:txBody>
      </p:sp>
      <p:cxnSp>
        <p:nvCxnSpPr>
          <p:cNvPr id="4" name="Straight Arrow Connector 3"/>
          <p:cNvCxnSpPr/>
          <p:nvPr/>
        </p:nvCxnSpPr>
        <p:spPr bwMode="auto">
          <a:xfrm flipV="1">
            <a:off x="1857375" y="3286125"/>
            <a:ext cx="1643063" cy="857250"/>
          </a:xfrm>
          <a:prstGeom prst="straightConnector1">
            <a:avLst/>
          </a:prstGeom>
          <a:ln>
            <a:solidFill>
              <a:srgbClr val="FF0000"/>
            </a:solidFill>
            <a:headEnd type="none" w="sm" len="sm"/>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bwMode="auto">
          <a:xfrm rot="16200000" flipH="1">
            <a:off x="3286125" y="3571876"/>
            <a:ext cx="1000125" cy="571500"/>
          </a:xfrm>
          <a:prstGeom prst="straightConnector1">
            <a:avLst/>
          </a:prstGeom>
          <a:ln>
            <a:solidFill>
              <a:srgbClr val="FF0000"/>
            </a:solidFill>
            <a:headEnd type="none" w="sm" len="sm"/>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bwMode="auto">
          <a:xfrm flipV="1">
            <a:off x="4071938" y="4000500"/>
            <a:ext cx="1785937" cy="357188"/>
          </a:xfrm>
          <a:prstGeom prst="straightConnector1">
            <a:avLst/>
          </a:prstGeom>
          <a:ln>
            <a:solidFill>
              <a:srgbClr val="FF0000"/>
            </a:solidFill>
            <a:headEnd type="none" w="sm" len="sm"/>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bwMode="auto">
          <a:xfrm rot="5400000">
            <a:off x="4894263" y="4965700"/>
            <a:ext cx="1928812" cy="1588"/>
          </a:xfrm>
          <a:prstGeom prst="straightConnector1">
            <a:avLst/>
          </a:prstGeom>
          <a:ln>
            <a:solidFill>
              <a:srgbClr val="FF0000"/>
            </a:solidFill>
            <a:headEnd type="none" w="sm" len="sm"/>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bwMode="auto">
          <a:xfrm rot="10800000">
            <a:off x="2786063" y="5929313"/>
            <a:ext cx="3071812" cy="1587"/>
          </a:xfrm>
          <a:prstGeom prst="straightConnector1">
            <a:avLst/>
          </a:prstGeom>
          <a:ln>
            <a:solidFill>
              <a:srgbClr val="FF0000"/>
            </a:solidFill>
            <a:headEnd type="none" w="sm" len="sm"/>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bwMode="auto">
          <a:xfrm rot="16200000" flipV="1">
            <a:off x="1143001" y="4286250"/>
            <a:ext cx="1714500" cy="1571625"/>
          </a:xfrm>
          <a:prstGeom prst="straightConnector1">
            <a:avLst/>
          </a:prstGeom>
          <a:ln>
            <a:solidFill>
              <a:srgbClr val="FF0000"/>
            </a:solidFill>
            <a:headEnd type="none" w="sm" len="sm"/>
            <a:tailEnd type="arrow"/>
          </a:ln>
        </p:spPr>
        <p:style>
          <a:lnRef idx="2">
            <a:schemeClr val="accent1"/>
          </a:lnRef>
          <a:fillRef idx="0">
            <a:schemeClr val="accent1"/>
          </a:fillRef>
          <a:effectRef idx="1">
            <a:schemeClr val="accent1"/>
          </a:effectRef>
          <a:fontRef idx="minor">
            <a:schemeClr val="tx1"/>
          </a:fontRef>
        </p:style>
      </p:cxnSp>
      <p:sp>
        <p:nvSpPr>
          <p:cNvPr id="31753" name="TextBox 17"/>
          <p:cNvSpPr txBox="1">
            <a:spLocks noChangeArrowheads="1"/>
          </p:cNvSpPr>
          <p:nvPr/>
        </p:nvSpPr>
        <p:spPr bwMode="auto">
          <a:xfrm>
            <a:off x="2286000" y="3384827"/>
            <a:ext cx="1000125" cy="461962"/>
          </a:xfrm>
          <a:prstGeom prst="rect">
            <a:avLst/>
          </a:prstGeom>
          <a:noFill/>
          <a:ln w="9525">
            <a:noFill/>
            <a:miter lim="800000"/>
            <a:headEnd/>
            <a:tailEnd/>
          </a:ln>
        </p:spPr>
        <p:txBody>
          <a:bodyPr>
            <a:spAutoFit/>
          </a:bodyPr>
          <a:lstStyle/>
          <a:p>
            <a:r>
              <a:rPr lang="en-US">
                <a:latin typeface="Calibri" pitchFamily="34" charset="0"/>
              </a:rPr>
              <a:t>6km</a:t>
            </a:r>
          </a:p>
        </p:txBody>
      </p:sp>
      <p:sp>
        <p:nvSpPr>
          <p:cNvPr id="31754" name="TextBox 18"/>
          <p:cNvSpPr txBox="1">
            <a:spLocks noChangeArrowheads="1"/>
          </p:cNvSpPr>
          <p:nvPr/>
        </p:nvSpPr>
        <p:spPr bwMode="auto">
          <a:xfrm>
            <a:off x="3273482" y="3643313"/>
            <a:ext cx="1000125" cy="461962"/>
          </a:xfrm>
          <a:prstGeom prst="rect">
            <a:avLst/>
          </a:prstGeom>
          <a:noFill/>
          <a:ln w="9525">
            <a:noFill/>
            <a:miter lim="800000"/>
            <a:headEnd/>
            <a:tailEnd/>
          </a:ln>
        </p:spPr>
        <p:txBody>
          <a:bodyPr>
            <a:spAutoFit/>
          </a:bodyPr>
          <a:lstStyle/>
          <a:p>
            <a:r>
              <a:rPr lang="en-US">
                <a:latin typeface="Calibri" pitchFamily="34" charset="0"/>
              </a:rPr>
              <a:t>3km</a:t>
            </a:r>
          </a:p>
        </p:txBody>
      </p:sp>
      <p:sp>
        <p:nvSpPr>
          <p:cNvPr id="31755" name="TextBox 19"/>
          <p:cNvSpPr txBox="1">
            <a:spLocks noChangeArrowheads="1"/>
          </p:cNvSpPr>
          <p:nvPr/>
        </p:nvSpPr>
        <p:spPr bwMode="auto">
          <a:xfrm>
            <a:off x="4500563" y="3895400"/>
            <a:ext cx="1000125" cy="461963"/>
          </a:xfrm>
          <a:prstGeom prst="rect">
            <a:avLst/>
          </a:prstGeom>
          <a:noFill/>
          <a:ln w="9525">
            <a:noFill/>
            <a:miter lim="800000"/>
            <a:headEnd/>
            <a:tailEnd/>
          </a:ln>
        </p:spPr>
        <p:txBody>
          <a:bodyPr>
            <a:spAutoFit/>
          </a:bodyPr>
          <a:lstStyle/>
          <a:p>
            <a:r>
              <a:rPr lang="en-US">
                <a:latin typeface="Calibri" pitchFamily="34" charset="0"/>
              </a:rPr>
              <a:t>5km</a:t>
            </a:r>
          </a:p>
        </p:txBody>
      </p:sp>
      <p:sp>
        <p:nvSpPr>
          <p:cNvPr id="31756" name="TextBox 20"/>
          <p:cNvSpPr txBox="1">
            <a:spLocks noChangeArrowheads="1"/>
          </p:cNvSpPr>
          <p:nvPr/>
        </p:nvSpPr>
        <p:spPr bwMode="auto">
          <a:xfrm>
            <a:off x="5820101" y="4786313"/>
            <a:ext cx="1071563" cy="461962"/>
          </a:xfrm>
          <a:prstGeom prst="rect">
            <a:avLst/>
          </a:prstGeom>
          <a:noFill/>
          <a:ln w="9525">
            <a:noFill/>
            <a:miter lim="800000"/>
            <a:headEnd/>
            <a:tailEnd/>
          </a:ln>
        </p:spPr>
        <p:txBody>
          <a:bodyPr>
            <a:spAutoFit/>
          </a:bodyPr>
          <a:lstStyle/>
          <a:p>
            <a:r>
              <a:rPr lang="en-US">
                <a:latin typeface="Calibri" pitchFamily="34" charset="0"/>
              </a:rPr>
              <a:t>5km</a:t>
            </a:r>
          </a:p>
        </p:txBody>
      </p:sp>
      <p:sp>
        <p:nvSpPr>
          <p:cNvPr id="31757" name="TextBox 21"/>
          <p:cNvSpPr txBox="1">
            <a:spLocks noChangeArrowheads="1"/>
          </p:cNvSpPr>
          <p:nvPr/>
        </p:nvSpPr>
        <p:spPr bwMode="auto">
          <a:xfrm>
            <a:off x="3643313" y="5912558"/>
            <a:ext cx="1285875" cy="461962"/>
          </a:xfrm>
          <a:prstGeom prst="rect">
            <a:avLst/>
          </a:prstGeom>
          <a:noFill/>
          <a:ln w="9525">
            <a:noFill/>
            <a:miter lim="800000"/>
            <a:headEnd/>
            <a:tailEnd/>
          </a:ln>
        </p:spPr>
        <p:txBody>
          <a:bodyPr>
            <a:spAutoFit/>
          </a:bodyPr>
          <a:lstStyle/>
          <a:p>
            <a:r>
              <a:rPr lang="en-US">
                <a:latin typeface="Calibri" pitchFamily="34" charset="0"/>
              </a:rPr>
              <a:t>15km</a:t>
            </a:r>
          </a:p>
        </p:txBody>
      </p:sp>
      <p:sp>
        <p:nvSpPr>
          <p:cNvPr id="31758" name="TextBox 22"/>
          <p:cNvSpPr txBox="1">
            <a:spLocks noChangeArrowheads="1"/>
          </p:cNvSpPr>
          <p:nvPr/>
        </p:nvSpPr>
        <p:spPr bwMode="auto">
          <a:xfrm>
            <a:off x="1428750" y="4929188"/>
            <a:ext cx="1500188" cy="461962"/>
          </a:xfrm>
          <a:prstGeom prst="rect">
            <a:avLst/>
          </a:prstGeom>
          <a:noFill/>
          <a:ln w="9525">
            <a:noFill/>
            <a:miter lim="800000"/>
            <a:headEnd/>
            <a:tailEnd/>
          </a:ln>
        </p:spPr>
        <p:txBody>
          <a:bodyPr>
            <a:spAutoFit/>
          </a:bodyPr>
          <a:lstStyle/>
          <a:p>
            <a:r>
              <a:rPr lang="en-US">
                <a:latin typeface="Calibri" pitchFamily="34" charset="0"/>
              </a:rPr>
              <a:t>8km</a:t>
            </a:r>
          </a:p>
        </p:txBody>
      </p:sp>
      <p:cxnSp>
        <p:nvCxnSpPr>
          <p:cNvPr id="26" name="Straight Arrow Connector 25"/>
          <p:cNvCxnSpPr/>
          <p:nvPr/>
        </p:nvCxnSpPr>
        <p:spPr bwMode="auto">
          <a:xfrm>
            <a:off x="6643688" y="3571875"/>
            <a:ext cx="642937" cy="1588"/>
          </a:xfrm>
          <a:prstGeom prst="straightConnector1">
            <a:avLst/>
          </a:prstGeom>
          <a:ln>
            <a:solidFill>
              <a:srgbClr val="FF0000"/>
            </a:solidFill>
            <a:headEnd type="none" w="sm" len="sm"/>
            <a:tailEnd type="arrow"/>
          </a:ln>
        </p:spPr>
        <p:style>
          <a:lnRef idx="3">
            <a:schemeClr val="accent1"/>
          </a:lnRef>
          <a:fillRef idx="0">
            <a:schemeClr val="accent1"/>
          </a:fillRef>
          <a:effectRef idx="2">
            <a:schemeClr val="accent1"/>
          </a:effectRef>
          <a:fontRef idx="minor">
            <a:schemeClr val="tx1"/>
          </a:fontRef>
        </p:style>
      </p:cxnSp>
      <p:sp>
        <p:nvSpPr>
          <p:cNvPr id="31760" name="TextBox 26"/>
          <p:cNvSpPr txBox="1">
            <a:spLocks noChangeArrowheads="1"/>
          </p:cNvSpPr>
          <p:nvPr/>
        </p:nvSpPr>
        <p:spPr bwMode="auto">
          <a:xfrm>
            <a:off x="7286625" y="3357563"/>
            <a:ext cx="1428750" cy="461962"/>
          </a:xfrm>
          <a:prstGeom prst="rect">
            <a:avLst/>
          </a:prstGeom>
          <a:noFill/>
          <a:ln w="9525">
            <a:noFill/>
            <a:miter lim="800000"/>
            <a:headEnd/>
            <a:tailEnd/>
          </a:ln>
        </p:spPr>
        <p:txBody>
          <a:bodyPr>
            <a:spAutoFit/>
          </a:bodyPr>
          <a:lstStyle/>
          <a:p>
            <a:r>
              <a:rPr lang="en-US">
                <a:latin typeface="Calibri" pitchFamily="34" charset="0"/>
              </a:rPr>
              <a:t>Distance</a:t>
            </a:r>
          </a:p>
        </p:txBody>
      </p:sp>
      <p:cxnSp>
        <p:nvCxnSpPr>
          <p:cNvPr id="29" name="Straight Arrow Connector 28"/>
          <p:cNvCxnSpPr/>
          <p:nvPr/>
        </p:nvCxnSpPr>
        <p:spPr bwMode="auto">
          <a:xfrm rot="10800000">
            <a:off x="1285875" y="4143375"/>
            <a:ext cx="571500" cy="1588"/>
          </a:xfrm>
          <a:prstGeom prst="straightConnector1">
            <a:avLst/>
          </a:prstGeom>
          <a:ln>
            <a:solidFill>
              <a:srgbClr val="FFFF00"/>
            </a:solidFill>
            <a:headEnd type="none" w="sm" len="sm"/>
            <a:tailEnd type="arrow"/>
          </a:ln>
        </p:spPr>
        <p:style>
          <a:lnRef idx="2">
            <a:schemeClr val="accent2"/>
          </a:lnRef>
          <a:fillRef idx="0">
            <a:schemeClr val="accent2"/>
          </a:fillRef>
          <a:effectRef idx="1">
            <a:schemeClr val="accent2"/>
          </a:effectRef>
          <a:fontRef idx="minor">
            <a:schemeClr val="tx1"/>
          </a:fontRef>
        </p:style>
      </p:cxnSp>
      <p:sp>
        <p:nvSpPr>
          <p:cNvPr id="31762" name="4-Point Star 30"/>
          <p:cNvSpPr>
            <a:spLocks noChangeArrowheads="1"/>
          </p:cNvSpPr>
          <p:nvPr/>
        </p:nvSpPr>
        <p:spPr bwMode="auto">
          <a:xfrm>
            <a:off x="1714500" y="3500438"/>
            <a:ext cx="357188" cy="428625"/>
          </a:xfrm>
          <a:prstGeom prst="star4">
            <a:avLst>
              <a:gd name="adj" fmla="val 12500"/>
            </a:avLst>
          </a:prstGeom>
          <a:solidFill>
            <a:srgbClr val="00B050"/>
          </a:solidFill>
          <a:ln w="12700" algn="ctr">
            <a:solidFill>
              <a:srgbClr val="00B050"/>
            </a:solidFill>
            <a:round/>
            <a:headEnd type="none" w="sm" len="sm"/>
            <a:tailEnd type="none" w="sm" len="sm"/>
          </a:ln>
        </p:spPr>
        <p:txBody>
          <a:bodyPr wrap="none"/>
          <a:lstStyle/>
          <a:p>
            <a:endParaRPr lang="en-US">
              <a:latin typeface="Times New Roman" pitchFamily="18" charset="0"/>
            </a:endParaRPr>
          </a:p>
        </p:txBody>
      </p:sp>
      <p:sp>
        <p:nvSpPr>
          <p:cNvPr id="32" name="5-Point Star 31"/>
          <p:cNvSpPr/>
          <p:nvPr/>
        </p:nvSpPr>
        <p:spPr bwMode="auto">
          <a:xfrm>
            <a:off x="928688" y="3857625"/>
            <a:ext cx="357187" cy="428625"/>
          </a:xfrm>
          <a:prstGeom prst="star5">
            <a:avLst/>
          </a:prstGeom>
          <a:solidFill>
            <a:srgbClr val="FB40FF"/>
          </a:solidFill>
          <a:ln w="12700" cap="flat" cmpd="sng" algn="ctr">
            <a:solidFill>
              <a:schemeClr val="tx1"/>
            </a:solidFill>
            <a:prstDash val="solid"/>
            <a:round/>
            <a:headEnd type="none" w="sm" len="sm"/>
            <a:tailEnd type="none" w="sm" len="sm"/>
          </a:ln>
          <a:effectLst/>
        </p:spPr>
        <p:txBody>
          <a:bodyPr wrap="none"/>
          <a:lstStyle/>
          <a:p>
            <a:pPr fontAlgn="auto">
              <a:spcBef>
                <a:spcPts val="0"/>
              </a:spcBef>
              <a:spcAft>
                <a:spcPts val="0"/>
              </a:spcAft>
              <a:defRPr/>
            </a:pPr>
            <a:endParaRPr lang="en-US">
              <a:latin typeface="Times New Roman" charset="0"/>
              <a:cs typeface="+mn-cs"/>
            </a:endParaRPr>
          </a:p>
        </p:txBody>
      </p:sp>
      <p:cxnSp>
        <p:nvCxnSpPr>
          <p:cNvPr id="35" name="Straight Arrow Connector 34"/>
          <p:cNvCxnSpPr/>
          <p:nvPr/>
        </p:nvCxnSpPr>
        <p:spPr bwMode="auto">
          <a:xfrm rot="10800000">
            <a:off x="6643688" y="5357813"/>
            <a:ext cx="500062" cy="1587"/>
          </a:xfrm>
          <a:prstGeom prst="straightConnector1">
            <a:avLst/>
          </a:prstGeom>
          <a:ln>
            <a:solidFill>
              <a:srgbClr val="FFFF00"/>
            </a:solidFill>
            <a:headEnd type="none" w="sm" len="sm"/>
            <a:tailEnd type="arrow"/>
          </a:ln>
        </p:spPr>
        <p:style>
          <a:lnRef idx="2">
            <a:schemeClr val="accent2"/>
          </a:lnRef>
          <a:fillRef idx="0">
            <a:schemeClr val="accent2"/>
          </a:fillRef>
          <a:effectRef idx="1">
            <a:schemeClr val="accent2"/>
          </a:effectRef>
          <a:fontRef idx="minor">
            <a:schemeClr val="tx1"/>
          </a:fontRef>
        </p:style>
      </p:cxnSp>
      <p:sp>
        <p:nvSpPr>
          <p:cNvPr id="31765" name="TextBox 35"/>
          <p:cNvSpPr txBox="1">
            <a:spLocks noChangeArrowheads="1"/>
          </p:cNvSpPr>
          <p:nvPr/>
        </p:nvSpPr>
        <p:spPr bwMode="auto">
          <a:xfrm>
            <a:off x="7358063" y="3857625"/>
            <a:ext cx="1000125" cy="461963"/>
          </a:xfrm>
          <a:prstGeom prst="rect">
            <a:avLst/>
          </a:prstGeom>
          <a:noFill/>
          <a:ln w="9525">
            <a:noFill/>
            <a:miter lim="800000"/>
            <a:headEnd/>
            <a:tailEnd/>
          </a:ln>
        </p:spPr>
        <p:txBody>
          <a:bodyPr>
            <a:spAutoFit/>
          </a:bodyPr>
          <a:lstStyle/>
          <a:p>
            <a:r>
              <a:rPr lang="en-US">
                <a:latin typeface="Calibri" pitchFamily="34" charset="0"/>
              </a:rPr>
              <a:t>Start</a:t>
            </a:r>
          </a:p>
        </p:txBody>
      </p:sp>
      <p:sp>
        <p:nvSpPr>
          <p:cNvPr id="31766" name="TextBox 36"/>
          <p:cNvSpPr txBox="1">
            <a:spLocks noChangeArrowheads="1"/>
          </p:cNvSpPr>
          <p:nvPr/>
        </p:nvSpPr>
        <p:spPr bwMode="auto">
          <a:xfrm>
            <a:off x="7286625" y="4572000"/>
            <a:ext cx="1143000" cy="461963"/>
          </a:xfrm>
          <a:prstGeom prst="rect">
            <a:avLst/>
          </a:prstGeom>
          <a:noFill/>
          <a:ln w="9525">
            <a:noFill/>
            <a:miter lim="800000"/>
            <a:headEnd/>
            <a:tailEnd/>
          </a:ln>
        </p:spPr>
        <p:txBody>
          <a:bodyPr>
            <a:spAutoFit/>
          </a:bodyPr>
          <a:lstStyle/>
          <a:p>
            <a:r>
              <a:rPr lang="en-US">
                <a:latin typeface="Calibri" pitchFamily="34" charset="0"/>
              </a:rPr>
              <a:t>Finish</a:t>
            </a:r>
          </a:p>
        </p:txBody>
      </p:sp>
      <p:sp>
        <p:nvSpPr>
          <p:cNvPr id="31767" name="TextBox 38"/>
          <p:cNvSpPr txBox="1">
            <a:spLocks noChangeArrowheads="1"/>
          </p:cNvSpPr>
          <p:nvPr/>
        </p:nvSpPr>
        <p:spPr bwMode="auto">
          <a:xfrm>
            <a:off x="7215188" y="5143500"/>
            <a:ext cx="1643062" cy="369888"/>
          </a:xfrm>
          <a:prstGeom prst="rect">
            <a:avLst/>
          </a:prstGeom>
          <a:noFill/>
          <a:ln w="9525">
            <a:noFill/>
            <a:miter lim="800000"/>
            <a:headEnd/>
            <a:tailEnd/>
          </a:ln>
        </p:spPr>
        <p:txBody>
          <a:bodyPr>
            <a:spAutoFit/>
          </a:bodyPr>
          <a:lstStyle/>
          <a:p>
            <a:r>
              <a:rPr lang="en-US">
                <a:latin typeface="Calibri" pitchFamily="34" charset="0"/>
              </a:rPr>
              <a:t>Displacement</a:t>
            </a:r>
          </a:p>
        </p:txBody>
      </p:sp>
      <p:sp>
        <p:nvSpPr>
          <p:cNvPr id="31768" name="TextBox 40"/>
          <p:cNvSpPr txBox="1">
            <a:spLocks noChangeArrowheads="1"/>
          </p:cNvSpPr>
          <p:nvPr/>
        </p:nvSpPr>
        <p:spPr bwMode="auto">
          <a:xfrm>
            <a:off x="1143000" y="3571875"/>
            <a:ext cx="1000125" cy="369888"/>
          </a:xfrm>
          <a:prstGeom prst="rect">
            <a:avLst/>
          </a:prstGeom>
          <a:noFill/>
          <a:ln w="9525">
            <a:noFill/>
            <a:miter lim="800000"/>
            <a:headEnd/>
            <a:tailEnd/>
          </a:ln>
        </p:spPr>
        <p:txBody>
          <a:bodyPr>
            <a:spAutoFit/>
          </a:bodyPr>
          <a:lstStyle/>
          <a:p>
            <a:r>
              <a:rPr lang="en-US">
                <a:solidFill>
                  <a:schemeClr val="bg1"/>
                </a:solidFill>
                <a:latin typeface="Calibri" pitchFamily="34" charset="0"/>
              </a:rPr>
              <a:t>1km</a:t>
            </a:r>
          </a:p>
        </p:txBody>
      </p:sp>
      <p:sp>
        <p:nvSpPr>
          <p:cNvPr id="31770" name="4-Point Star 27"/>
          <p:cNvSpPr>
            <a:spLocks noChangeArrowheads="1"/>
          </p:cNvSpPr>
          <p:nvPr/>
        </p:nvSpPr>
        <p:spPr bwMode="auto">
          <a:xfrm>
            <a:off x="6929438" y="3929063"/>
            <a:ext cx="357187" cy="357187"/>
          </a:xfrm>
          <a:prstGeom prst="star4">
            <a:avLst>
              <a:gd name="adj" fmla="val 12500"/>
            </a:avLst>
          </a:prstGeom>
          <a:solidFill>
            <a:srgbClr val="00B050"/>
          </a:solidFill>
          <a:ln w="12700" algn="ctr">
            <a:solidFill>
              <a:srgbClr val="00B050"/>
            </a:solidFill>
            <a:round/>
            <a:headEnd type="none" w="sm" len="sm"/>
            <a:tailEnd type="none" w="sm" len="sm"/>
          </a:ln>
        </p:spPr>
        <p:txBody>
          <a:bodyPr wrap="none"/>
          <a:lstStyle/>
          <a:p>
            <a:endParaRPr lang="en-US">
              <a:latin typeface="Times New Roman" pitchFamily="18" charset="0"/>
            </a:endParaRPr>
          </a:p>
        </p:txBody>
      </p:sp>
      <p:sp>
        <p:nvSpPr>
          <p:cNvPr id="30" name="5-Point Star 29"/>
          <p:cNvSpPr/>
          <p:nvPr/>
        </p:nvSpPr>
        <p:spPr bwMode="auto">
          <a:xfrm>
            <a:off x="6929438" y="4500563"/>
            <a:ext cx="357187" cy="428625"/>
          </a:xfrm>
          <a:prstGeom prst="star5">
            <a:avLst/>
          </a:prstGeom>
          <a:solidFill>
            <a:srgbClr val="FB40FF"/>
          </a:solidFill>
          <a:ln w="12700" cap="flat" cmpd="sng" algn="ctr">
            <a:solidFill>
              <a:schemeClr val="tx1"/>
            </a:solidFill>
            <a:prstDash val="solid"/>
            <a:round/>
            <a:headEnd type="none" w="sm" len="sm"/>
            <a:tailEnd type="none" w="sm" len="sm"/>
          </a:ln>
          <a:effectLst/>
        </p:spPr>
        <p:txBody>
          <a:bodyPr wrap="none"/>
          <a:lstStyle/>
          <a:p>
            <a:pPr fontAlgn="auto">
              <a:spcBef>
                <a:spcPts val="0"/>
              </a:spcBef>
              <a:spcAft>
                <a:spcPts val="0"/>
              </a:spcAft>
              <a:defRPr/>
            </a:pPr>
            <a:endParaRPr lang="en-US">
              <a:latin typeface="Times New Roman" charset="0"/>
              <a:cs typeface="+mn-cs"/>
            </a:endParaRPr>
          </a:p>
        </p:txBody>
      </p:sp>
      <p:sp>
        <p:nvSpPr>
          <p:cNvPr id="33" name="10-Point Star 32"/>
          <p:cNvSpPr/>
          <p:nvPr/>
        </p:nvSpPr>
        <p:spPr>
          <a:xfrm>
            <a:off x="1714500" y="4000500"/>
            <a:ext cx="428625" cy="285750"/>
          </a:xfrm>
          <a:prstGeom prst="star10">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10-Point Star 33"/>
          <p:cNvSpPr/>
          <p:nvPr/>
        </p:nvSpPr>
        <p:spPr>
          <a:xfrm>
            <a:off x="6858000" y="5715000"/>
            <a:ext cx="428625" cy="285750"/>
          </a:xfrm>
          <a:prstGeom prst="star10">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774" name="TextBox 35"/>
          <p:cNvSpPr txBox="1">
            <a:spLocks noChangeArrowheads="1"/>
          </p:cNvSpPr>
          <p:nvPr/>
        </p:nvSpPr>
        <p:spPr bwMode="auto">
          <a:xfrm>
            <a:off x="7286625" y="5643563"/>
            <a:ext cx="928688" cy="369887"/>
          </a:xfrm>
          <a:prstGeom prst="rect">
            <a:avLst/>
          </a:prstGeom>
          <a:noFill/>
          <a:ln w="9525">
            <a:noFill/>
            <a:miter lim="800000"/>
            <a:headEnd/>
            <a:tailEnd/>
          </a:ln>
        </p:spPr>
        <p:txBody>
          <a:bodyPr>
            <a:spAutoFit/>
          </a:bodyPr>
          <a:lstStyle/>
          <a:p>
            <a:r>
              <a:rPr lang="en-AU">
                <a:latin typeface="Calibri" pitchFamily="34" charset="0"/>
              </a:rPr>
              <a:t>Runner</a:t>
            </a:r>
            <a:endParaRPr lang="en-US">
              <a:latin typeface="Calibri" pitchFamily="34" charset="0"/>
            </a:endParaRPr>
          </a:p>
        </p:txBody>
      </p:sp>
      <p:sp>
        <p:nvSpPr>
          <p:cNvPr id="31" name="Slide Number Placeholder 30"/>
          <p:cNvSpPr>
            <a:spLocks noGrp="1"/>
          </p:cNvSpPr>
          <p:nvPr>
            <p:ph type="sldNum" sz="quarter" idx="12"/>
          </p:nvPr>
        </p:nvSpPr>
        <p:spPr/>
        <p:txBody>
          <a:bodyPr/>
          <a:lstStyle/>
          <a:p>
            <a:pPr>
              <a:defRPr/>
            </a:pPr>
            <a:fld id="{EA38D44F-3B33-49D9-893A-4D3EBBCEA846}" type="slidenum">
              <a:rPr lang="en-US" smtClean="0"/>
              <a:pPr>
                <a:defRPr/>
              </a:pPr>
              <a:t>13</a:t>
            </a:fld>
            <a:endParaRPr lang="en-US"/>
          </a:p>
        </p:txBody>
      </p:sp>
      <p:sp>
        <p:nvSpPr>
          <p:cNvPr id="36" name="Footer Placeholder 35"/>
          <p:cNvSpPr>
            <a:spLocks noGrp="1"/>
          </p:cNvSpPr>
          <p:nvPr>
            <p:ph type="ftr" sz="quarter" idx="11"/>
          </p:nvPr>
        </p:nvSpPr>
        <p:spPr/>
        <p:txBody>
          <a:bodyPr/>
          <a:lstStyle/>
          <a:p>
            <a:pPr>
              <a:defRPr/>
            </a:pPr>
            <a:r>
              <a:rPr lang="en-US"/>
              <a:t>©PE STUDIES RESOURCES</a:t>
            </a:r>
          </a:p>
        </p:txBody>
      </p:sp>
      <p:pic>
        <p:nvPicPr>
          <p:cNvPr id="37"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80963" y="6263520"/>
            <a:ext cx="457501" cy="457955"/>
          </a:xfrm>
          <a:prstGeom prst="rect">
            <a:avLst/>
          </a:prstGeom>
          <a:noFill/>
        </p:spPr>
      </p:pic>
      <p:sp>
        <p:nvSpPr>
          <p:cNvPr id="38" name="TextBox 37">
            <a:hlinkClick r:id="rId3" action="ppaction://hlinksldjump"/>
          </p:cNvPr>
          <p:cNvSpPr txBox="1"/>
          <p:nvPr/>
        </p:nvSpPr>
        <p:spPr>
          <a:xfrm>
            <a:off x="-71437" y="6645275"/>
            <a:ext cx="838200" cy="215444"/>
          </a:xfrm>
          <a:prstGeom prst="rect">
            <a:avLst/>
          </a:prstGeom>
          <a:noFill/>
        </p:spPr>
        <p:txBody>
          <a:bodyPr wrap="square" rtlCol="0">
            <a:spAutoFit/>
          </a:bodyPr>
          <a:lstStyle/>
          <a:p>
            <a:pPr algn="ctr"/>
            <a:r>
              <a:rPr lang="en-AU" sz="800"/>
              <a:t>Home</a:t>
            </a:r>
            <a:endParaRPr lang="en-US" sz="800"/>
          </a:p>
        </p:txBody>
      </p:sp>
      <p:sp>
        <p:nvSpPr>
          <p:cNvPr id="39" name="TextBox 38">
            <a:extLst>
              <a:ext uri="{FF2B5EF4-FFF2-40B4-BE49-F238E27FC236}">
                <a16:creationId xmlns:a16="http://schemas.microsoft.com/office/drawing/2014/main" id="{65F14EE5-F9C5-3146-A2E4-740AF562F2C1}"/>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LINEAR MOTION – DISTANCE VS DISPLACEMENT</a:t>
            </a:r>
          </a:p>
        </p:txBody>
      </p:sp>
    </p:spTree>
    <p:extLst>
      <p:ext uri="{BB962C8B-B14F-4D97-AF65-F5344CB8AC3E}">
        <p14:creationId xmlns:p14="http://schemas.microsoft.com/office/powerpoint/2010/main" val="4097655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16458 -0.1162 L 0.23073 0.02801 L 0.42257 -0.01713 L 0.4243 0.26019 L 0.09843 0.26458 L -0.08212 0.01065 " pathEditMode="relative" ptsTypes="AAAAAAA">
                                      <p:cBhvr>
                                        <p:cTn id="6" dur="5000" fill="hold"/>
                                        <p:tgtEl>
                                          <p:spTgt spid="3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642938" y="857250"/>
            <a:ext cx="2786062" cy="461665"/>
          </a:xfrm>
          <a:solidFill>
            <a:srgbClr val="99CCFF"/>
          </a:solidFill>
        </p:spPr>
        <p:style>
          <a:lnRef idx="1">
            <a:schemeClr val="dk1"/>
          </a:lnRef>
          <a:fillRef idx="2">
            <a:schemeClr val="dk1"/>
          </a:fillRef>
          <a:effectRef idx="1">
            <a:schemeClr val="dk1"/>
          </a:effectRef>
          <a:fontRef idx="minor">
            <a:schemeClr val="dk1"/>
          </a:fontRef>
        </p:style>
        <p:txBody>
          <a:bodyPr rtlCol="0">
            <a:normAutofit fontScale="25000" lnSpcReduction="20000"/>
          </a:bodyPr>
          <a:lstStyle/>
          <a:p>
            <a:pPr algn="ctr" fontAlgn="auto">
              <a:spcAft>
                <a:spcPts val="0"/>
              </a:spcAft>
              <a:buFont typeface="Arial" pitchFamily="34" charset="0"/>
              <a:buNone/>
              <a:defRPr/>
            </a:pPr>
            <a:r>
              <a:rPr lang="en-US" sz="7400" dirty="0">
                <a:solidFill>
                  <a:schemeClr val="bg1"/>
                </a:solidFill>
                <a:latin typeface="Arial" pitchFamily="34" charset="0"/>
                <a:cs typeface="Arial" pitchFamily="34" charset="0"/>
              </a:rPr>
              <a:t>LINEAR MOTION</a:t>
            </a:r>
            <a:r>
              <a:rPr lang="en-US" dirty="0">
                <a:solidFill>
                  <a:schemeClr val="bg1"/>
                </a:solidFill>
              </a:rPr>
              <a:t>		</a:t>
            </a:r>
          </a:p>
        </p:txBody>
      </p:sp>
      <p:sp>
        <p:nvSpPr>
          <p:cNvPr id="6" name="Content Placeholder 5"/>
          <p:cNvSpPr>
            <a:spLocks noGrp="1"/>
          </p:cNvSpPr>
          <p:nvPr>
            <p:ph sz="half" idx="2"/>
          </p:nvPr>
        </p:nvSpPr>
        <p:spPr>
          <a:xfrm>
            <a:off x="81915" y="1570037"/>
            <a:ext cx="4286250" cy="4786313"/>
          </a:xfrm>
          <a:solidFill>
            <a:srgbClr val="99CCFF"/>
          </a:solidFill>
          <a:ln>
            <a:solidFill>
              <a:schemeClr val="bg1"/>
            </a:solidFill>
          </a:ln>
        </p:spPr>
        <p:txBody>
          <a:bodyPr rtlCol="0">
            <a:noAutofit/>
          </a:bodyPr>
          <a:lstStyle/>
          <a:p>
            <a:pPr fontAlgn="auto">
              <a:spcAft>
                <a:spcPts val="0"/>
              </a:spcAft>
              <a:buFont typeface="Arial" pitchFamily="34" charset="0"/>
              <a:buChar char="•"/>
              <a:defRPr/>
            </a:pPr>
            <a:r>
              <a:rPr lang="en-US" sz="1800" b="1" u="sng" dirty="0">
                <a:solidFill>
                  <a:schemeClr val="bg1"/>
                </a:solidFill>
              </a:rPr>
              <a:t>Distance:</a:t>
            </a:r>
            <a:r>
              <a:rPr lang="en-US" sz="1800" b="1" dirty="0">
                <a:solidFill>
                  <a:schemeClr val="bg1"/>
                </a:solidFill>
              </a:rPr>
              <a:t> path of body as moves from one location to another</a:t>
            </a:r>
          </a:p>
          <a:p>
            <a:pPr fontAlgn="auto">
              <a:spcAft>
                <a:spcPts val="0"/>
              </a:spcAft>
              <a:buFont typeface="Arial" pitchFamily="34" charset="0"/>
              <a:buChar char="•"/>
              <a:defRPr/>
            </a:pPr>
            <a:endParaRPr lang="en-US" sz="1000" b="1" dirty="0">
              <a:solidFill>
                <a:schemeClr val="bg1"/>
              </a:solidFill>
            </a:endParaRPr>
          </a:p>
          <a:p>
            <a:pPr fontAlgn="auto">
              <a:spcAft>
                <a:spcPts val="0"/>
              </a:spcAft>
              <a:buFont typeface="Arial" pitchFamily="34" charset="0"/>
              <a:buChar char="•"/>
              <a:defRPr/>
            </a:pPr>
            <a:r>
              <a:rPr lang="en-US" sz="1800" b="1" u="sng" dirty="0">
                <a:solidFill>
                  <a:schemeClr val="bg1"/>
                </a:solidFill>
              </a:rPr>
              <a:t>Displacement:</a:t>
            </a:r>
            <a:r>
              <a:rPr lang="en-US" sz="1800" b="1" dirty="0">
                <a:solidFill>
                  <a:schemeClr val="bg1"/>
                </a:solidFill>
              </a:rPr>
              <a:t> how far you finish from start point in set direction</a:t>
            </a:r>
          </a:p>
        </p:txBody>
      </p:sp>
      <p:sp>
        <p:nvSpPr>
          <p:cNvPr id="8" name="Content Placeholder 7"/>
          <p:cNvSpPr>
            <a:spLocks noGrp="1"/>
          </p:cNvSpPr>
          <p:nvPr>
            <p:ph sz="quarter" idx="4"/>
          </p:nvPr>
        </p:nvSpPr>
        <p:spPr>
          <a:xfrm>
            <a:off x="4490085" y="1570036"/>
            <a:ext cx="4572000" cy="4786313"/>
          </a:xfrm>
          <a:solidFill>
            <a:srgbClr val="00B050"/>
          </a:solidFill>
          <a:ln>
            <a:solidFill>
              <a:schemeClr val="bg1"/>
            </a:solidFill>
          </a:ln>
        </p:spPr>
        <p:txBody>
          <a:bodyPr rtlCol="0">
            <a:noAutofit/>
          </a:bodyPr>
          <a:lstStyle/>
          <a:p>
            <a:pPr fontAlgn="auto">
              <a:spcAft>
                <a:spcPts val="0"/>
              </a:spcAft>
              <a:buFont typeface="Arial" pitchFamily="34" charset="0"/>
              <a:buChar char="•"/>
              <a:defRPr/>
            </a:pPr>
            <a:r>
              <a:rPr lang="en-US" sz="1800" b="1" u="sng" dirty="0">
                <a:solidFill>
                  <a:schemeClr val="bg1"/>
                </a:solidFill>
              </a:rPr>
              <a:t>Vector:</a:t>
            </a:r>
            <a:r>
              <a:rPr lang="en-US" sz="1800" b="1" dirty="0">
                <a:solidFill>
                  <a:schemeClr val="bg1"/>
                </a:solidFill>
              </a:rPr>
              <a:t> A quantity that has both magnitude and direction</a:t>
            </a:r>
          </a:p>
          <a:p>
            <a:pPr fontAlgn="auto">
              <a:spcAft>
                <a:spcPts val="0"/>
              </a:spcAft>
              <a:buFont typeface="Arial" pitchFamily="34" charset="0"/>
              <a:buChar char="•"/>
              <a:defRPr/>
            </a:pPr>
            <a:r>
              <a:rPr lang="en-US" sz="1800" b="1" u="sng" dirty="0">
                <a:solidFill>
                  <a:schemeClr val="bg1"/>
                </a:solidFill>
              </a:rPr>
              <a:t>Angular distance</a:t>
            </a:r>
            <a:r>
              <a:rPr lang="en-US" sz="1800" b="1" dirty="0">
                <a:solidFill>
                  <a:schemeClr val="bg1"/>
                </a:solidFill>
              </a:rPr>
              <a:t>: the exact length of an angular path</a:t>
            </a:r>
          </a:p>
          <a:p>
            <a:pPr fontAlgn="auto">
              <a:spcAft>
                <a:spcPts val="0"/>
              </a:spcAft>
              <a:buFont typeface="Arial" pitchFamily="34" charset="0"/>
              <a:buChar char="•"/>
              <a:defRPr/>
            </a:pPr>
            <a:r>
              <a:rPr lang="en-US" sz="1800" b="1" u="sng" dirty="0">
                <a:solidFill>
                  <a:schemeClr val="bg1"/>
                </a:solidFill>
              </a:rPr>
              <a:t>Angular displacement</a:t>
            </a:r>
            <a:r>
              <a:rPr lang="en-US" sz="1800" b="1" dirty="0">
                <a:solidFill>
                  <a:schemeClr val="bg1"/>
                </a:solidFill>
              </a:rPr>
              <a:t>: the angle between the initial and final position of the body</a:t>
            </a:r>
          </a:p>
          <a:p>
            <a:pPr fontAlgn="auto">
              <a:spcAft>
                <a:spcPts val="0"/>
              </a:spcAft>
              <a:buFont typeface="Arial" pitchFamily="34" charset="0"/>
              <a:buChar char="•"/>
              <a:defRPr/>
            </a:pPr>
            <a:endParaRPr lang="en-US" sz="1000" b="1" dirty="0">
              <a:solidFill>
                <a:schemeClr val="bg1"/>
              </a:solidFill>
            </a:endParaRPr>
          </a:p>
          <a:p>
            <a:pPr fontAlgn="auto">
              <a:spcAft>
                <a:spcPts val="0"/>
              </a:spcAft>
              <a:buFont typeface="Arial" pitchFamily="34" charset="0"/>
              <a:buChar char="•"/>
              <a:defRPr/>
            </a:pPr>
            <a:endParaRPr lang="en-US" sz="2000" dirty="0">
              <a:solidFill>
                <a:schemeClr val="bg1"/>
              </a:solidFill>
            </a:endParaRPr>
          </a:p>
        </p:txBody>
      </p:sp>
      <p:sp>
        <p:nvSpPr>
          <p:cNvPr id="14" name="Slide Number Placeholder 13"/>
          <p:cNvSpPr>
            <a:spLocks noGrp="1"/>
          </p:cNvSpPr>
          <p:nvPr>
            <p:ph type="sldNum" sz="quarter" idx="12"/>
          </p:nvPr>
        </p:nvSpPr>
        <p:spPr/>
        <p:txBody>
          <a:bodyPr/>
          <a:lstStyle/>
          <a:p>
            <a:pPr>
              <a:defRPr/>
            </a:pPr>
            <a:fld id="{75E438CA-CF00-4E33-8960-1FC4472DB2C2}" type="slidenum">
              <a:rPr lang="en-US" smtClean="0"/>
              <a:pPr>
                <a:defRPr/>
              </a:pPr>
              <a:t>14</a:t>
            </a:fld>
            <a:endParaRPr lang="en-US"/>
          </a:p>
        </p:txBody>
      </p:sp>
      <p:sp>
        <p:nvSpPr>
          <p:cNvPr id="15" name="Footer Placeholder 14"/>
          <p:cNvSpPr>
            <a:spLocks noGrp="1"/>
          </p:cNvSpPr>
          <p:nvPr>
            <p:ph type="ftr" sz="quarter" idx="11"/>
          </p:nvPr>
        </p:nvSpPr>
        <p:spPr/>
        <p:txBody>
          <a:bodyPr/>
          <a:lstStyle/>
          <a:p>
            <a:pPr>
              <a:defRPr/>
            </a:pPr>
            <a:r>
              <a:rPr lang="en-US"/>
              <a:t>©PE STUDIES RESOURCES</a:t>
            </a:r>
          </a:p>
        </p:txBody>
      </p:sp>
      <p:pic>
        <p:nvPicPr>
          <p:cNvPr id="16"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332263"/>
            <a:ext cx="457501" cy="457955"/>
          </a:xfrm>
          <a:prstGeom prst="rect">
            <a:avLst/>
          </a:prstGeom>
          <a:noFill/>
        </p:spPr>
      </p:pic>
      <p:sp>
        <p:nvSpPr>
          <p:cNvPr id="18" name="TextBox 17">
            <a:hlinkClick r:id="rId3" action="ppaction://hlinksldjump"/>
          </p:cNvPr>
          <p:cNvSpPr txBox="1"/>
          <p:nvPr/>
        </p:nvSpPr>
        <p:spPr>
          <a:xfrm>
            <a:off x="0" y="6714018"/>
            <a:ext cx="838200" cy="215444"/>
          </a:xfrm>
          <a:prstGeom prst="rect">
            <a:avLst/>
          </a:prstGeom>
          <a:noFill/>
        </p:spPr>
        <p:txBody>
          <a:bodyPr wrap="square" rtlCol="0">
            <a:spAutoFit/>
          </a:bodyPr>
          <a:lstStyle/>
          <a:p>
            <a:pPr algn="ctr"/>
            <a:r>
              <a:rPr lang="en-AU" sz="800"/>
              <a:t>Home</a:t>
            </a:r>
            <a:endParaRPr lang="en-US" sz="800"/>
          </a:p>
        </p:txBody>
      </p:sp>
      <p:sp>
        <p:nvSpPr>
          <p:cNvPr id="22" name="Text Placeholder 4">
            <a:extLst>
              <a:ext uri="{FF2B5EF4-FFF2-40B4-BE49-F238E27FC236}">
                <a16:creationId xmlns:a16="http://schemas.microsoft.com/office/drawing/2014/main" id="{F811F540-E5C2-3F4A-8F54-C22A6FDECCAB}"/>
              </a:ext>
            </a:extLst>
          </p:cNvPr>
          <p:cNvSpPr txBox="1">
            <a:spLocks/>
          </p:cNvSpPr>
          <p:nvPr/>
        </p:nvSpPr>
        <p:spPr>
          <a:xfrm>
            <a:off x="5036344" y="870658"/>
            <a:ext cx="2786062" cy="461665"/>
          </a:xfrm>
          <a:prstGeom prst="rect">
            <a:avLst/>
          </a:prstGeom>
          <a:solidFill>
            <a:srgbClr val="00B050"/>
          </a:solidFill>
        </p:spPr>
        <p:style>
          <a:lnRef idx="1">
            <a:schemeClr val="dk1"/>
          </a:lnRef>
          <a:fillRef idx="2">
            <a:schemeClr val="dk1"/>
          </a:fillRef>
          <a:effectRef idx="1">
            <a:schemeClr val="dk1"/>
          </a:effectRef>
          <a:fontRef idx="minor">
            <a:schemeClr val="dk1"/>
          </a:fontRef>
        </p:style>
        <p:txBody>
          <a:bodyPr vert="horz" lIns="91440" tIns="45720" rIns="91440" bIns="45720" rtlCol="0" anchor="b">
            <a:normAutofit fontScale="25000" lnSpcReduction="20000"/>
          </a:bodyPr>
          <a:lstStyle>
            <a:lvl1pPr marL="0" indent="0" algn="l" defTabSz="914400" rtl="0" eaLnBrk="1" latinLnBrk="0" hangingPunct="1">
              <a:spcBef>
                <a:spcPct val="20000"/>
              </a:spcBef>
              <a:buFont typeface="Arial" pitchFamily="34" charset="0"/>
              <a:buNone/>
              <a:defRPr sz="2400" b="1" kern="1200">
                <a:solidFill>
                  <a:schemeClr val="dk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dk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dk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dk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dk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dk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dk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dk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dk1"/>
                </a:solidFill>
                <a:latin typeface="+mn-lt"/>
                <a:ea typeface="+mn-ea"/>
                <a:cs typeface="+mn-cs"/>
              </a:defRPr>
            </a:lvl9pPr>
          </a:lstStyle>
          <a:p>
            <a:pPr algn="ctr">
              <a:defRPr/>
            </a:pPr>
            <a:r>
              <a:rPr lang="en-US" sz="7400" dirty="0">
                <a:solidFill>
                  <a:schemeClr val="bg1"/>
                </a:solidFill>
                <a:latin typeface="Arial" pitchFamily="34" charset="0"/>
                <a:cs typeface="Arial" pitchFamily="34" charset="0"/>
              </a:rPr>
              <a:t>ANGULAR MOTION</a:t>
            </a:r>
            <a:r>
              <a:rPr lang="en-US" dirty="0">
                <a:solidFill>
                  <a:schemeClr val="bg1"/>
                </a:solidFill>
              </a:rPr>
              <a:t>		</a:t>
            </a:r>
          </a:p>
        </p:txBody>
      </p:sp>
      <p:sp>
        <p:nvSpPr>
          <p:cNvPr id="20" name="TextBox 19">
            <a:extLst>
              <a:ext uri="{FF2B5EF4-FFF2-40B4-BE49-F238E27FC236}">
                <a16:creationId xmlns:a16="http://schemas.microsoft.com/office/drawing/2014/main" id="{ED5A58AC-01E0-6244-B38F-9BA03A2A94FE}"/>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DESCRIBING AND MEASURING TYPES OF MOTION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A59FD39-E9A7-9D4A-AB52-989B88AFBFBE}"/>
                  </a:ext>
                </a:extLst>
              </p:cNvPr>
              <p:cNvSpPr txBox="1"/>
              <p:nvPr/>
            </p:nvSpPr>
            <p:spPr>
              <a:xfrm>
                <a:off x="371990" y="3359851"/>
                <a:ext cx="2010166" cy="521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1" i="0" smtClean="0">
                          <a:solidFill>
                            <a:schemeClr val="bg1"/>
                          </a:solidFill>
                          <a:latin typeface="Cambria Math" panose="02040503050406030204" pitchFamily="18" charset="0"/>
                        </a:rPr>
                        <m:t>𝐒𝐩𝐞𝐞𝐝</m:t>
                      </m:r>
                      <m:r>
                        <a:rPr lang="en-AU" b="1" i="0" smtClean="0">
                          <a:solidFill>
                            <a:schemeClr val="bg1"/>
                          </a:solidFill>
                          <a:latin typeface="Cambria Math" panose="02040503050406030204" pitchFamily="18" charset="0"/>
                        </a:rPr>
                        <m:t>= </m:t>
                      </m:r>
                      <m:f>
                        <m:fPr>
                          <m:ctrlPr>
                            <a:rPr lang="en-US" b="1" i="1" smtClean="0">
                              <a:solidFill>
                                <a:schemeClr val="bg1"/>
                              </a:solidFill>
                              <a:latin typeface="Cambria Math" panose="02040503050406030204" pitchFamily="18" charset="0"/>
                            </a:rPr>
                          </m:ctrlPr>
                        </m:fPr>
                        <m:num>
                          <m:r>
                            <a:rPr lang="en-AU" b="1" i="0" smtClean="0">
                              <a:solidFill>
                                <a:schemeClr val="bg1"/>
                              </a:solidFill>
                              <a:latin typeface="Cambria Math" panose="02040503050406030204" pitchFamily="18" charset="0"/>
                            </a:rPr>
                            <m:t>𝐃𝐢𝐬𝐭𝐚𝐧𝐜𝐞</m:t>
                          </m:r>
                        </m:num>
                        <m:den>
                          <m:r>
                            <a:rPr lang="en-AU" b="1" i="0" smtClean="0">
                              <a:solidFill>
                                <a:schemeClr val="bg1"/>
                              </a:solidFill>
                              <a:latin typeface="Cambria Math" panose="02040503050406030204" pitchFamily="18" charset="0"/>
                            </a:rPr>
                            <m:t>𝐭𝐢𝐦𝐞</m:t>
                          </m:r>
                        </m:den>
                      </m:f>
                    </m:oMath>
                  </m:oMathPara>
                </a14:m>
                <a:endParaRPr lang="en-US" b="1" dirty="0">
                  <a:solidFill>
                    <a:schemeClr val="bg1"/>
                  </a:solidFill>
                </a:endParaRPr>
              </a:p>
            </p:txBody>
          </p:sp>
        </mc:Choice>
        <mc:Fallback xmlns="">
          <p:sp>
            <p:nvSpPr>
              <p:cNvPr id="2" name="TextBox 1">
                <a:extLst>
                  <a:ext uri="{FF2B5EF4-FFF2-40B4-BE49-F238E27FC236}">
                    <a16:creationId xmlns:a16="http://schemas.microsoft.com/office/drawing/2014/main" id="{0A59FD39-E9A7-9D4A-AB52-989B88AFBFBE}"/>
                  </a:ext>
                </a:extLst>
              </p:cNvPr>
              <p:cNvSpPr txBox="1">
                <a:spLocks noRot="1" noChangeAspect="1" noMove="1" noResize="1" noEditPoints="1" noAdjustHandles="1" noChangeArrowheads="1" noChangeShapeType="1" noTextEdit="1"/>
              </p:cNvSpPr>
              <p:nvPr/>
            </p:nvSpPr>
            <p:spPr>
              <a:xfrm>
                <a:off x="371990" y="3359851"/>
                <a:ext cx="2010166" cy="52148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F072C59-8ACF-F649-B351-D3698EFC4E55}"/>
                  </a:ext>
                </a:extLst>
              </p:cNvPr>
              <p:cNvSpPr txBox="1"/>
              <p:nvPr/>
            </p:nvSpPr>
            <p:spPr>
              <a:xfrm>
                <a:off x="371990" y="4217159"/>
                <a:ext cx="2787623" cy="526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1" i="0" smtClean="0">
                          <a:solidFill>
                            <a:schemeClr val="bg1"/>
                          </a:solidFill>
                          <a:latin typeface="Cambria Math" panose="02040503050406030204" pitchFamily="18" charset="0"/>
                        </a:rPr>
                        <m:t>𝐕𝐞𝐥𝐨𝐜𝐢𝐭𝐲</m:t>
                      </m:r>
                      <m:r>
                        <a:rPr lang="en-AU" b="1" i="0" smtClean="0">
                          <a:solidFill>
                            <a:schemeClr val="bg1"/>
                          </a:solidFill>
                          <a:latin typeface="Cambria Math" panose="02040503050406030204" pitchFamily="18" charset="0"/>
                        </a:rPr>
                        <m:t>= </m:t>
                      </m:r>
                      <m:f>
                        <m:fPr>
                          <m:ctrlPr>
                            <a:rPr lang="en-US" b="1" i="1" smtClean="0">
                              <a:solidFill>
                                <a:schemeClr val="bg1"/>
                              </a:solidFill>
                              <a:latin typeface="Cambria Math" panose="02040503050406030204" pitchFamily="18" charset="0"/>
                            </a:rPr>
                          </m:ctrlPr>
                        </m:fPr>
                        <m:num>
                          <m:r>
                            <a:rPr lang="en-AU" b="1" i="0" smtClean="0">
                              <a:solidFill>
                                <a:schemeClr val="bg1"/>
                              </a:solidFill>
                              <a:latin typeface="Cambria Math" panose="02040503050406030204" pitchFamily="18" charset="0"/>
                            </a:rPr>
                            <m:t>𝐃𝐢𝐬𝐩𝐥𝐚𝐜𝐞𝐦𝐞𝐧𝐭</m:t>
                          </m:r>
                        </m:num>
                        <m:den>
                          <m:r>
                            <a:rPr lang="en-AU" b="1" i="0" smtClean="0">
                              <a:solidFill>
                                <a:schemeClr val="bg1"/>
                              </a:solidFill>
                              <a:latin typeface="Cambria Math" panose="02040503050406030204" pitchFamily="18" charset="0"/>
                            </a:rPr>
                            <m:t>𝐭𝐢𝐦𝐞</m:t>
                          </m:r>
                        </m:den>
                      </m:f>
                    </m:oMath>
                  </m:oMathPara>
                </a14:m>
                <a:endParaRPr lang="en-US" b="1" dirty="0">
                  <a:solidFill>
                    <a:schemeClr val="bg1"/>
                  </a:solidFill>
                </a:endParaRPr>
              </a:p>
            </p:txBody>
          </p:sp>
        </mc:Choice>
        <mc:Fallback xmlns="">
          <p:sp>
            <p:nvSpPr>
              <p:cNvPr id="19" name="TextBox 18">
                <a:extLst>
                  <a:ext uri="{FF2B5EF4-FFF2-40B4-BE49-F238E27FC236}">
                    <a16:creationId xmlns:a16="http://schemas.microsoft.com/office/drawing/2014/main" id="{AF072C59-8ACF-F649-B351-D3698EFC4E55}"/>
                  </a:ext>
                </a:extLst>
              </p:cNvPr>
              <p:cNvSpPr txBox="1">
                <a:spLocks noRot="1" noChangeAspect="1" noMove="1" noResize="1" noEditPoints="1" noAdjustHandles="1" noChangeArrowheads="1" noChangeShapeType="1" noTextEdit="1"/>
              </p:cNvSpPr>
              <p:nvPr/>
            </p:nvSpPr>
            <p:spPr>
              <a:xfrm>
                <a:off x="371990" y="4217159"/>
                <a:ext cx="2787623" cy="52610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9D4B11E-B219-6648-B85B-D6F5D2DA5E19}"/>
                  </a:ext>
                </a:extLst>
              </p:cNvPr>
              <p:cNvSpPr txBox="1"/>
              <p:nvPr/>
            </p:nvSpPr>
            <p:spPr>
              <a:xfrm>
                <a:off x="371990" y="5131879"/>
                <a:ext cx="4097383" cy="402995"/>
              </a:xfrm>
              <a:prstGeom prst="rect">
                <a:avLst/>
              </a:prstGeom>
              <a:noFill/>
            </p:spPr>
            <p:txBody>
              <a:bodyPr wrap="square" lIns="0" tIns="0" rIns="0" bIns="0" rtlCol="0">
                <a:spAutoFit/>
              </a:bodyPr>
              <a:lstStyle/>
              <a:p>
                <a:r>
                  <a:rPr lang="en-AU" b="1" dirty="0">
                    <a:solidFill>
                      <a:schemeClr val="bg1"/>
                    </a:solidFill>
                    <a:ea typeface="Cambria Math" panose="02040503050406030204" pitchFamily="18" charset="0"/>
                  </a:rPr>
                  <a:t>Acceleration</a:t>
                </a:r>
                <a14:m>
                  <m:oMath xmlns:m="http://schemas.openxmlformats.org/officeDocument/2006/math">
                    <m:r>
                      <a:rPr lang="en-AU" b="1" i="0" smtClean="0">
                        <a:solidFill>
                          <a:schemeClr val="bg1"/>
                        </a:solidFill>
                        <a:latin typeface="Cambria Math" panose="02040503050406030204" pitchFamily="18" charset="0"/>
                      </a:rPr>
                      <m:t> = </m:t>
                    </m:r>
                    <m:f>
                      <m:fPr>
                        <m:ctrlPr>
                          <a:rPr lang="en-US" b="1" i="1" smtClean="0">
                            <a:solidFill>
                              <a:schemeClr val="bg1"/>
                            </a:solidFill>
                            <a:latin typeface="Cambria Math" panose="02040503050406030204" pitchFamily="18" charset="0"/>
                          </a:rPr>
                        </m:ctrlPr>
                      </m:fPr>
                      <m:num>
                        <m:r>
                          <a:rPr lang="en-AU" b="1" i="0" smtClean="0">
                            <a:solidFill>
                              <a:schemeClr val="bg1"/>
                            </a:solidFill>
                            <a:latin typeface="Cambria Math" panose="02040503050406030204" pitchFamily="18" charset="0"/>
                          </a:rPr>
                          <m:t>𝐅𝐢𝐧𝐚𝐥</m:t>
                        </m:r>
                        <m:r>
                          <a:rPr lang="en-AU" b="1" i="0" smtClean="0">
                            <a:solidFill>
                              <a:schemeClr val="bg1"/>
                            </a:solidFill>
                            <a:latin typeface="Cambria Math" panose="02040503050406030204" pitchFamily="18" charset="0"/>
                          </a:rPr>
                          <m:t> </m:t>
                        </m:r>
                        <m:r>
                          <a:rPr lang="en-AU" b="1" i="0" smtClean="0">
                            <a:solidFill>
                              <a:schemeClr val="bg1"/>
                            </a:solidFill>
                            <a:latin typeface="Cambria Math" panose="02040503050406030204" pitchFamily="18" charset="0"/>
                          </a:rPr>
                          <m:t>𝐯𝐞𝐥𝐨𝐜𝐢𝐭𝐲</m:t>
                        </m:r>
                        <m:r>
                          <a:rPr lang="en-AU" b="1" i="0" smtClean="0">
                            <a:solidFill>
                              <a:schemeClr val="bg1"/>
                            </a:solidFill>
                            <a:latin typeface="Cambria Math" panose="02040503050406030204" pitchFamily="18" charset="0"/>
                          </a:rPr>
                          <m:t>−</m:t>
                        </m:r>
                        <m:r>
                          <a:rPr lang="en-AU" b="1" i="0" smtClean="0">
                            <a:solidFill>
                              <a:schemeClr val="bg1"/>
                            </a:solidFill>
                            <a:latin typeface="Cambria Math" panose="02040503050406030204" pitchFamily="18" charset="0"/>
                          </a:rPr>
                          <m:t>𝐢𝐧𝐢𝐭𝐢𝐚𝐥</m:t>
                        </m:r>
                        <m:r>
                          <a:rPr lang="en-AU" b="1" i="0" smtClean="0">
                            <a:solidFill>
                              <a:schemeClr val="bg1"/>
                            </a:solidFill>
                            <a:latin typeface="Cambria Math" panose="02040503050406030204" pitchFamily="18" charset="0"/>
                          </a:rPr>
                          <m:t> </m:t>
                        </m:r>
                        <m:r>
                          <a:rPr lang="en-AU" b="1" i="0" smtClean="0">
                            <a:solidFill>
                              <a:schemeClr val="bg1"/>
                            </a:solidFill>
                            <a:latin typeface="Cambria Math" panose="02040503050406030204" pitchFamily="18" charset="0"/>
                          </a:rPr>
                          <m:t>𝐯𝐞𝐥𝐨𝐜𝐢𝐭𝐲</m:t>
                        </m:r>
                      </m:num>
                      <m:den>
                        <m:r>
                          <a:rPr lang="en-AU" b="1" i="0" smtClean="0">
                            <a:solidFill>
                              <a:schemeClr val="bg1"/>
                            </a:solidFill>
                            <a:latin typeface="Cambria Math" panose="02040503050406030204" pitchFamily="18" charset="0"/>
                          </a:rPr>
                          <m:t>𝐓𝐢𝐦𝐞</m:t>
                        </m:r>
                      </m:den>
                    </m:f>
                  </m:oMath>
                </a14:m>
                <a:endParaRPr lang="en-US" b="1" dirty="0">
                  <a:solidFill>
                    <a:schemeClr val="bg1"/>
                  </a:solidFill>
                </a:endParaRPr>
              </a:p>
            </p:txBody>
          </p:sp>
        </mc:Choice>
        <mc:Fallback xmlns="">
          <p:sp>
            <p:nvSpPr>
              <p:cNvPr id="24" name="TextBox 23">
                <a:extLst>
                  <a:ext uri="{FF2B5EF4-FFF2-40B4-BE49-F238E27FC236}">
                    <a16:creationId xmlns:a16="http://schemas.microsoft.com/office/drawing/2014/main" id="{09D4B11E-B219-6648-B85B-D6F5D2DA5E19}"/>
                  </a:ext>
                </a:extLst>
              </p:cNvPr>
              <p:cNvSpPr txBox="1">
                <a:spLocks noRot="1" noChangeAspect="1" noMove="1" noResize="1" noEditPoints="1" noAdjustHandles="1" noChangeArrowheads="1" noChangeShapeType="1" noTextEdit="1"/>
              </p:cNvSpPr>
              <p:nvPr/>
            </p:nvSpPr>
            <p:spPr>
              <a:xfrm>
                <a:off x="371990" y="5131879"/>
                <a:ext cx="4097383" cy="402995"/>
              </a:xfrm>
              <a:prstGeom prst="rect">
                <a:avLst/>
              </a:prstGeom>
              <a:blipFill>
                <a:blip r:embed="rId7"/>
                <a:stretch>
                  <a:fillRect l="-3423" t="-3030"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2EE8B2-EB9B-8E49-853C-1DCFB02688D8}"/>
                  </a:ext>
                </a:extLst>
              </p:cNvPr>
              <p:cNvSpPr txBox="1"/>
              <p:nvPr/>
            </p:nvSpPr>
            <p:spPr>
              <a:xfrm>
                <a:off x="4674627" y="3622904"/>
                <a:ext cx="3406574" cy="467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1600" b="1" i="0" smtClean="0">
                          <a:solidFill>
                            <a:schemeClr val="bg1"/>
                          </a:solidFill>
                          <a:latin typeface="Cambria Math" panose="02040503050406030204" pitchFamily="18" charset="0"/>
                        </a:rPr>
                        <m:t>𝐀𝐧𝐠𝐮𝐥𝐚𝐫</m:t>
                      </m:r>
                      <m:r>
                        <a:rPr lang="en-AU" sz="1600" b="1" i="0" smtClean="0">
                          <a:solidFill>
                            <a:schemeClr val="bg1"/>
                          </a:solidFill>
                          <a:latin typeface="Cambria Math" panose="02040503050406030204" pitchFamily="18" charset="0"/>
                        </a:rPr>
                        <m:t> </m:t>
                      </m:r>
                      <m:r>
                        <a:rPr lang="en-AU" sz="1600" b="1" i="0" smtClean="0">
                          <a:solidFill>
                            <a:schemeClr val="bg1"/>
                          </a:solidFill>
                          <a:latin typeface="Cambria Math" panose="02040503050406030204" pitchFamily="18" charset="0"/>
                        </a:rPr>
                        <m:t>𝐒𝐩𝐞𝐞𝐝</m:t>
                      </m:r>
                      <m:r>
                        <a:rPr lang="en-AU" sz="1600" b="1" i="0" smtClean="0">
                          <a:solidFill>
                            <a:schemeClr val="bg1"/>
                          </a:solidFill>
                          <a:latin typeface="Cambria Math" panose="02040503050406030204" pitchFamily="18" charset="0"/>
                        </a:rPr>
                        <m:t>= </m:t>
                      </m:r>
                      <m:f>
                        <m:fPr>
                          <m:ctrlPr>
                            <a:rPr lang="en-US" sz="1600" b="1" i="1" smtClean="0">
                              <a:solidFill>
                                <a:schemeClr val="bg1"/>
                              </a:solidFill>
                              <a:latin typeface="Cambria Math" panose="02040503050406030204" pitchFamily="18" charset="0"/>
                            </a:rPr>
                          </m:ctrlPr>
                        </m:fPr>
                        <m:num>
                          <m:r>
                            <a:rPr lang="en-AU" sz="1600" b="1" i="0" smtClean="0">
                              <a:solidFill>
                                <a:schemeClr val="bg1"/>
                              </a:solidFill>
                              <a:latin typeface="Cambria Math" panose="02040503050406030204" pitchFamily="18" charset="0"/>
                            </a:rPr>
                            <m:t>𝐀𝐧𝐠𝐮𝐥𝐚𝐫</m:t>
                          </m:r>
                          <m:r>
                            <a:rPr lang="en-AU" sz="1600" b="1" i="0" smtClean="0">
                              <a:solidFill>
                                <a:schemeClr val="bg1"/>
                              </a:solidFill>
                              <a:latin typeface="Cambria Math" panose="02040503050406030204" pitchFamily="18" charset="0"/>
                            </a:rPr>
                            <m:t> </m:t>
                          </m:r>
                          <m:r>
                            <a:rPr lang="en-AU" sz="1600" b="1" i="0" smtClean="0">
                              <a:solidFill>
                                <a:schemeClr val="bg1"/>
                              </a:solidFill>
                              <a:latin typeface="Cambria Math" panose="02040503050406030204" pitchFamily="18" charset="0"/>
                            </a:rPr>
                            <m:t>𝐝𝐢𝐬𝐭𝐚𝐧𝐜𝐞</m:t>
                          </m:r>
                        </m:num>
                        <m:den>
                          <m:r>
                            <a:rPr lang="en-AU" sz="1600" b="1" i="0" smtClean="0">
                              <a:solidFill>
                                <a:schemeClr val="bg1"/>
                              </a:solidFill>
                              <a:latin typeface="Cambria Math" panose="02040503050406030204" pitchFamily="18" charset="0"/>
                            </a:rPr>
                            <m:t>𝐭𝐢𝐦𝐞</m:t>
                          </m:r>
                        </m:den>
                      </m:f>
                    </m:oMath>
                  </m:oMathPara>
                </a14:m>
                <a:endParaRPr lang="en-US" sz="1600" b="1">
                  <a:solidFill>
                    <a:schemeClr val="bg1"/>
                  </a:solidFill>
                </a:endParaRPr>
              </a:p>
            </p:txBody>
          </p:sp>
        </mc:Choice>
        <mc:Fallback xmlns="">
          <p:sp>
            <p:nvSpPr>
              <p:cNvPr id="26" name="TextBox 25">
                <a:extLst>
                  <a:ext uri="{FF2B5EF4-FFF2-40B4-BE49-F238E27FC236}">
                    <a16:creationId xmlns:a16="http://schemas.microsoft.com/office/drawing/2014/main" id="{822EE8B2-EB9B-8E49-853C-1DCFB02688D8}"/>
                  </a:ext>
                </a:extLst>
              </p:cNvPr>
              <p:cNvSpPr txBox="1">
                <a:spLocks noRot="1" noChangeAspect="1" noMove="1" noResize="1" noEditPoints="1" noAdjustHandles="1" noChangeArrowheads="1" noChangeShapeType="1" noTextEdit="1"/>
              </p:cNvSpPr>
              <p:nvPr/>
            </p:nvSpPr>
            <p:spPr>
              <a:xfrm>
                <a:off x="4674627" y="3622904"/>
                <a:ext cx="3406574" cy="46775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127F75F-CFC7-D243-A112-6AC1BD756602}"/>
                  </a:ext>
                </a:extLst>
              </p:cNvPr>
              <p:cNvSpPr txBox="1"/>
              <p:nvPr/>
            </p:nvSpPr>
            <p:spPr>
              <a:xfrm>
                <a:off x="4566081" y="4316265"/>
                <a:ext cx="4310743" cy="4677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1600" b="1" i="0" smtClean="0">
                          <a:solidFill>
                            <a:schemeClr val="bg1"/>
                          </a:solidFill>
                          <a:latin typeface="Cambria Math" panose="02040503050406030204" pitchFamily="18" charset="0"/>
                        </a:rPr>
                        <m:t>𝐀𝐧𝐠𝐮𝐥𝐚𝐫</m:t>
                      </m:r>
                      <m:r>
                        <a:rPr lang="en-AU" sz="1600" b="1" i="0" smtClean="0">
                          <a:solidFill>
                            <a:schemeClr val="bg1"/>
                          </a:solidFill>
                          <a:latin typeface="Cambria Math" panose="02040503050406030204" pitchFamily="18" charset="0"/>
                        </a:rPr>
                        <m:t> </m:t>
                      </m:r>
                      <m:r>
                        <a:rPr lang="en-AU" sz="1600" b="1" i="0" smtClean="0">
                          <a:solidFill>
                            <a:schemeClr val="bg1"/>
                          </a:solidFill>
                          <a:latin typeface="Cambria Math" panose="02040503050406030204" pitchFamily="18" charset="0"/>
                        </a:rPr>
                        <m:t>𝐕𝐞𝐥𝐨𝐜𝐢𝐭𝐲</m:t>
                      </m:r>
                      <m:r>
                        <a:rPr lang="en-AU" sz="1600" b="1" i="0" smtClean="0">
                          <a:solidFill>
                            <a:schemeClr val="bg1"/>
                          </a:solidFill>
                          <a:latin typeface="Cambria Math" panose="02040503050406030204" pitchFamily="18" charset="0"/>
                        </a:rPr>
                        <m:t>= </m:t>
                      </m:r>
                      <m:f>
                        <m:fPr>
                          <m:ctrlPr>
                            <a:rPr lang="en-US" sz="1600" b="1" i="1" smtClean="0">
                              <a:solidFill>
                                <a:schemeClr val="bg1"/>
                              </a:solidFill>
                              <a:latin typeface="Cambria Math" panose="02040503050406030204" pitchFamily="18" charset="0"/>
                            </a:rPr>
                          </m:ctrlPr>
                        </m:fPr>
                        <m:num>
                          <m:r>
                            <a:rPr lang="en-AU" sz="1600" b="1" i="0" smtClean="0">
                              <a:solidFill>
                                <a:schemeClr val="bg1"/>
                              </a:solidFill>
                              <a:latin typeface="Cambria Math" panose="02040503050406030204" pitchFamily="18" charset="0"/>
                            </a:rPr>
                            <m:t>𝐀𝐧𝐠𝐮𝐥𝐚𝐫</m:t>
                          </m:r>
                          <m:r>
                            <a:rPr lang="en-AU" sz="1600" b="1" i="0" smtClean="0">
                              <a:solidFill>
                                <a:schemeClr val="bg1"/>
                              </a:solidFill>
                              <a:latin typeface="Cambria Math" panose="02040503050406030204" pitchFamily="18" charset="0"/>
                            </a:rPr>
                            <m:t> </m:t>
                          </m:r>
                          <m:r>
                            <a:rPr lang="en-AU" sz="1600" b="1" i="0" smtClean="0">
                              <a:solidFill>
                                <a:schemeClr val="bg1"/>
                              </a:solidFill>
                              <a:latin typeface="Cambria Math" panose="02040503050406030204" pitchFamily="18" charset="0"/>
                            </a:rPr>
                            <m:t>𝐝𝐢𝐬𝐩𝐥𝐚𝐜𝐞𝐦𝐞𝐧𝐭</m:t>
                          </m:r>
                        </m:num>
                        <m:den>
                          <m:r>
                            <a:rPr lang="en-AU" sz="1600" b="1" i="0" smtClean="0">
                              <a:solidFill>
                                <a:schemeClr val="bg1"/>
                              </a:solidFill>
                              <a:latin typeface="Cambria Math" panose="02040503050406030204" pitchFamily="18" charset="0"/>
                            </a:rPr>
                            <m:t>𝐭𝐢𝐦𝐞</m:t>
                          </m:r>
                        </m:den>
                      </m:f>
                    </m:oMath>
                  </m:oMathPara>
                </a14:m>
                <a:endParaRPr lang="en-US" sz="1600" b="1">
                  <a:solidFill>
                    <a:schemeClr val="bg1"/>
                  </a:solidFill>
                </a:endParaRPr>
              </a:p>
            </p:txBody>
          </p:sp>
        </mc:Choice>
        <mc:Fallback xmlns="">
          <p:sp>
            <p:nvSpPr>
              <p:cNvPr id="27" name="TextBox 26">
                <a:extLst>
                  <a:ext uri="{FF2B5EF4-FFF2-40B4-BE49-F238E27FC236}">
                    <a16:creationId xmlns:a16="http://schemas.microsoft.com/office/drawing/2014/main" id="{5127F75F-CFC7-D243-A112-6AC1BD756602}"/>
                  </a:ext>
                </a:extLst>
              </p:cNvPr>
              <p:cNvSpPr txBox="1">
                <a:spLocks noRot="1" noChangeAspect="1" noMove="1" noResize="1" noEditPoints="1" noAdjustHandles="1" noChangeArrowheads="1" noChangeShapeType="1" noTextEdit="1"/>
              </p:cNvSpPr>
              <p:nvPr/>
            </p:nvSpPr>
            <p:spPr>
              <a:xfrm>
                <a:off x="4566081" y="4316265"/>
                <a:ext cx="4310743" cy="46775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6201E59-6F29-5747-BF9C-5C45B35A2C78}"/>
                  </a:ext>
                </a:extLst>
              </p:cNvPr>
              <p:cNvSpPr txBox="1"/>
              <p:nvPr/>
            </p:nvSpPr>
            <p:spPr>
              <a:xfrm>
                <a:off x="4674627" y="5034195"/>
                <a:ext cx="4097383" cy="681149"/>
              </a:xfrm>
              <a:prstGeom prst="rect">
                <a:avLst/>
              </a:prstGeom>
              <a:noFill/>
            </p:spPr>
            <p:txBody>
              <a:bodyPr wrap="square" lIns="0" tIns="0" rIns="0" bIns="0" rtlCol="0">
                <a:spAutoFit/>
              </a:bodyPr>
              <a:lstStyle/>
              <a:p>
                <a:r>
                  <a:rPr lang="en-AU" b="1">
                    <a:solidFill>
                      <a:schemeClr val="bg1"/>
                    </a:solidFill>
                    <a:ea typeface="Cambria Math" panose="02040503050406030204" pitchFamily="18" charset="0"/>
                  </a:rPr>
                  <a:t>Angular Acceleration</a:t>
                </a:r>
                <a14:m>
                  <m:oMath xmlns:m="http://schemas.openxmlformats.org/officeDocument/2006/math">
                    <m:r>
                      <a:rPr lang="en-AU" b="1" i="0" smtClean="0">
                        <a:solidFill>
                          <a:schemeClr val="bg1"/>
                        </a:solidFill>
                        <a:latin typeface="Cambria Math" panose="02040503050406030204" pitchFamily="18" charset="0"/>
                      </a:rPr>
                      <m:t> = </m:t>
                    </m:r>
                    <m:f>
                      <m:fPr>
                        <m:ctrlPr>
                          <a:rPr lang="en-US" b="1" i="1" smtClean="0">
                            <a:solidFill>
                              <a:schemeClr val="bg1"/>
                            </a:solidFill>
                            <a:latin typeface="Cambria Math" panose="02040503050406030204" pitchFamily="18" charset="0"/>
                          </a:rPr>
                        </m:ctrlPr>
                      </m:fPr>
                      <m:num>
                        <m:r>
                          <a:rPr lang="en-AU" b="1" i="0" smtClean="0">
                            <a:solidFill>
                              <a:schemeClr val="bg1"/>
                            </a:solidFill>
                            <a:latin typeface="Cambria Math" panose="02040503050406030204" pitchFamily="18" charset="0"/>
                          </a:rPr>
                          <m:t>𝐅𝐢𝐧𝐚𝐥</m:t>
                        </m:r>
                        <m:r>
                          <a:rPr lang="en-AU" b="1" i="0" smtClean="0">
                            <a:solidFill>
                              <a:schemeClr val="bg1"/>
                            </a:solidFill>
                            <a:latin typeface="Cambria Math" panose="02040503050406030204" pitchFamily="18" charset="0"/>
                          </a:rPr>
                          <m:t> </m:t>
                        </m:r>
                        <m:r>
                          <a:rPr lang="en-AU" b="1" i="0" smtClean="0">
                            <a:solidFill>
                              <a:schemeClr val="bg1"/>
                            </a:solidFill>
                            <a:latin typeface="Cambria Math" panose="02040503050406030204" pitchFamily="18" charset="0"/>
                          </a:rPr>
                          <m:t>𝐚𝐧𝐠𝐮𝐥𝐚𝐫</m:t>
                        </m:r>
                        <m:r>
                          <a:rPr lang="en-AU" b="1" i="0" smtClean="0">
                            <a:solidFill>
                              <a:schemeClr val="bg1"/>
                            </a:solidFill>
                            <a:latin typeface="Cambria Math" panose="02040503050406030204" pitchFamily="18" charset="0"/>
                          </a:rPr>
                          <m:t> </m:t>
                        </m:r>
                        <m:r>
                          <a:rPr lang="en-AU" b="1" i="0" smtClean="0">
                            <a:solidFill>
                              <a:schemeClr val="bg1"/>
                            </a:solidFill>
                            <a:latin typeface="Cambria Math" panose="02040503050406030204" pitchFamily="18" charset="0"/>
                          </a:rPr>
                          <m:t>𝐯𝐞𝐥𝐨𝐜𝐢𝐭𝐲</m:t>
                        </m:r>
                        <m:r>
                          <a:rPr lang="en-AU" b="1" i="0" smtClean="0">
                            <a:solidFill>
                              <a:schemeClr val="bg1"/>
                            </a:solidFill>
                            <a:latin typeface="Cambria Math" panose="02040503050406030204" pitchFamily="18" charset="0"/>
                          </a:rPr>
                          <m:t>−</m:t>
                        </m:r>
                        <m:r>
                          <a:rPr lang="en-AU" b="1" i="0" smtClean="0">
                            <a:solidFill>
                              <a:schemeClr val="bg1"/>
                            </a:solidFill>
                            <a:latin typeface="Cambria Math" panose="02040503050406030204" pitchFamily="18" charset="0"/>
                          </a:rPr>
                          <m:t>𝐢𝐧𝐢𝐭𝐢𝐚𝐥</m:t>
                        </m:r>
                        <m:r>
                          <a:rPr lang="en-AU" b="1" i="0" smtClean="0">
                            <a:solidFill>
                              <a:schemeClr val="bg1"/>
                            </a:solidFill>
                            <a:latin typeface="Cambria Math" panose="02040503050406030204" pitchFamily="18" charset="0"/>
                          </a:rPr>
                          <m:t> </m:t>
                        </m:r>
                        <m:r>
                          <a:rPr lang="en-AU" b="1" i="0" smtClean="0">
                            <a:solidFill>
                              <a:schemeClr val="bg1"/>
                            </a:solidFill>
                            <a:latin typeface="Cambria Math" panose="02040503050406030204" pitchFamily="18" charset="0"/>
                          </a:rPr>
                          <m:t>𝐚𝐧𝐠𝐮𝐥𝐚𝐫</m:t>
                        </m:r>
                        <m:r>
                          <a:rPr lang="en-AU" b="1" i="0" smtClean="0">
                            <a:solidFill>
                              <a:schemeClr val="bg1"/>
                            </a:solidFill>
                            <a:latin typeface="Cambria Math" panose="02040503050406030204" pitchFamily="18" charset="0"/>
                          </a:rPr>
                          <m:t> </m:t>
                        </m:r>
                        <m:r>
                          <a:rPr lang="en-AU" b="1" i="0" smtClean="0">
                            <a:solidFill>
                              <a:schemeClr val="bg1"/>
                            </a:solidFill>
                            <a:latin typeface="Cambria Math" panose="02040503050406030204" pitchFamily="18" charset="0"/>
                          </a:rPr>
                          <m:t>𝐯𝐞𝐥𝐨𝐜𝐢𝐭𝐲</m:t>
                        </m:r>
                      </m:num>
                      <m:den>
                        <m:r>
                          <a:rPr lang="en-AU" b="1" i="0" smtClean="0">
                            <a:solidFill>
                              <a:schemeClr val="bg1"/>
                            </a:solidFill>
                            <a:latin typeface="Cambria Math" panose="02040503050406030204" pitchFamily="18" charset="0"/>
                          </a:rPr>
                          <m:t>𝐓𝐢𝐦𝐞</m:t>
                        </m:r>
                      </m:den>
                    </m:f>
                  </m:oMath>
                </a14:m>
                <a:endParaRPr lang="en-US" b="1">
                  <a:solidFill>
                    <a:schemeClr val="bg1"/>
                  </a:solidFill>
                </a:endParaRPr>
              </a:p>
            </p:txBody>
          </p:sp>
        </mc:Choice>
        <mc:Fallback xmlns="">
          <p:sp>
            <p:nvSpPr>
              <p:cNvPr id="28" name="TextBox 27">
                <a:extLst>
                  <a:ext uri="{FF2B5EF4-FFF2-40B4-BE49-F238E27FC236}">
                    <a16:creationId xmlns:a16="http://schemas.microsoft.com/office/drawing/2014/main" id="{66201E59-6F29-5747-BF9C-5C45B35A2C78}"/>
                  </a:ext>
                </a:extLst>
              </p:cNvPr>
              <p:cNvSpPr txBox="1">
                <a:spLocks noRot="1" noChangeAspect="1" noMove="1" noResize="1" noEditPoints="1" noAdjustHandles="1" noChangeArrowheads="1" noChangeShapeType="1" noTextEdit="1"/>
              </p:cNvSpPr>
              <p:nvPr/>
            </p:nvSpPr>
            <p:spPr>
              <a:xfrm>
                <a:off x="4674627" y="5034195"/>
                <a:ext cx="4097383" cy="681149"/>
              </a:xfrm>
              <a:prstGeom prst="rect">
                <a:avLst/>
              </a:prstGeom>
              <a:blipFill>
                <a:blip r:embed="rId10"/>
                <a:stretch>
                  <a:fillRect l="-3571" t="-11607" b="-8036"/>
                </a:stretch>
              </a:blipFill>
            </p:spPr>
            <p:txBody>
              <a:bodyPr/>
              <a:lstStyle/>
              <a:p>
                <a:r>
                  <a:rPr lang="en-US">
                    <a:noFill/>
                  </a:rPr>
                  <a:t> </a:t>
                </a:r>
              </a:p>
            </p:txBody>
          </p:sp>
        </mc:Fallback>
      </mc:AlternateContent>
    </p:spTree>
    <p:extLst>
      <p:ext uri="{BB962C8B-B14F-4D97-AF65-F5344CB8AC3E}">
        <p14:creationId xmlns:p14="http://schemas.microsoft.com/office/powerpoint/2010/main" val="746458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2"/>
          <p:cNvSpPr txBox="1">
            <a:spLocks noChangeArrowheads="1"/>
          </p:cNvSpPr>
          <p:nvPr/>
        </p:nvSpPr>
        <p:spPr bwMode="auto">
          <a:xfrm>
            <a:off x="251519" y="1111611"/>
            <a:ext cx="8392418" cy="1200329"/>
          </a:xfrm>
          <a:prstGeom prst="rect">
            <a:avLst/>
          </a:prstGeom>
          <a:solidFill>
            <a:schemeClr val="bg1"/>
          </a:solidFill>
          <a:ln w="9525">
            <a:solidFill>
              <a:srgbClr val="7030A0"/>
            </a:solidFill>
            <a:miter lim="800000"/>
            <a:headEnd/>
            <a:tailEnd/>
          </a:ln>
        </p:spPr>
        <p:txBody>
          <a:bodyPr wrap="square">
            <a:spAutoFit/>
          </a:bodyPr>
          <a:lstStyle/>
          <a:p>
            <a:r>
              <a:rPr lang="en-US" b="1">
                <a:solidFill>
                  <a:srgbClr val="FF0000"/>
                </a:solidFill>
                <a:latin typeface="Calibri" pitchFamily="34" charset="0"/>
              </a:rPr>
              <a:t>SPEED</a:t>
            </a:r>
          </a:p>
          <a:p>
            <a:pPr marL="342900" indent="-342900">
              <a:buFont typeface="Arial" panose="020B0604020202020204" pitchFamily="34" charset="0"/>
              <a:buChar char="•"/>
            </a:pPr>
            <a:r>
              <a:rPr lang="en-US">
                <a:latin typeface="Calibri" pitchFamily="34" charset="0"/>
              </a:rPr>
              <a:t>Measure of the distance an object travels per unit of time</a:t>
            </a:r>
          </a:p>
          <a:p>
            <a:pPr marL="342900" indent="-342900">
              <a:buFont typeface="Arial" panose="020B0604020202020204" pitchFamily="34" charset="0"/>
              <a:buChar char="•"/>
            </a:pPr>
            <a:r>
              <a:rPr lang="en-US">
                <a:latin typeface="Calibri" pitchFamily="34" charset="0"/>
              </a:rPr>
              <a:t>Representative of how quickly you cover a given distance</a:t>
            </a:r>
          </a:p>
          <a:p>
            <a:pPr marL="342900" indent="-342900">
              <a:buFont typeface="Arial" panose="020B0604020202020204" pitchFamily="34" charset="0"/>
              <a:buChar char="•"/>
            </a:pPr>
            <a:r>
              <a:rPr lang="en-US">
                <a:latin typeface="Calibri" pitchFamily="34" charset="0"/>
              </a:rPr>
              <a:t>Calculated by dividing distance travelled by time taken</a:t>
            </a:r>
          </a:p>
        </p:txBody>
      </p:sp>
      <p:sp>
        <p:nvSpPr>
          <p:cNvPr id="9" name="Slide Number Placeholder 8"/>
          <p:cNvSpPr>
            <a:spLocks noGrp="1"/>
          </p:cNvSpPr>
          <p:nvPr>
            <p:ph type="sldNum" sz="quarter" idx="12"/>
          </p:nvPr>
        </p:nvSpPr>
        <p:spPr/>
        <p:txBody>
          <a:bodyPr/>
          <a:lstStyle/>
          <a:p>
            <a:pPr>
              <a:defRPr/>
            </a:pPr>
            <a:fld id="{EA38D44F-3B33-49D9-893A-4D3EBBCEA846}" type="slidenum">
              <a:rPr lang="en-US" smtClean="0"/>
              <a:pPr>
                <a:defRPr/>
              </a:pPr>
              <a:t>15</a:t>
            </a:fld>
            <a:endParaRPr lang="en-US"/>
          </a:p>
        </p:txBody>
      </p:sp>
      <p:sp>
        <p:nvSpPr>
          <p:cNvPr id="11" name="Footer Placeholder 10"/>
          <p:cNvSpPr>
            <a:spLocks noGrp="1"/>
          </p:cNvSpPr>
          <p:nvPr>
            <p:ph type="ftr" sz="quarter" idx="11"/>
          </p:nvPr>
        </p:nvSpPr>
        <p:spPr/>
        <p:txBody>
          <a:bodyPr/>
          <a:lstStyle/>
          <a:p>
            <a:pPr>
              <a:defRPr/>
            </a:pPr>
            <a:r>
              <a:rPr lang="en-US"/>
              <a:t>©PE STUDIES RESOURCES</a:t>
            </a:r>
          </a:p>
        </p:txBody>
      </p:sp>
      <p:pic>
        <p:nvPicPr>
          <p:cNvPr id="12"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22769" y="6260801"/>
            <a:ext cx="457501" cy="457955"/>
          </a:xfrm>
          <a:prstGeom prst="rect">
            <a:avLst/>
          </a:prstGeom>
          <a:noFill/>
        </p:spPr>
      </p:pic>
      <p:sp>
        <p:nvSpPr>
          <p:cNvPr id="13" name="TextBox 12">
            <a:hlinkClick r:id="rId3" action="ppaction://hlinksldjump"/>
          </p:cNvPr>
          <p:cNvSpPr txBox="1"/>
          <p:nvPr/>
        </p:nvSpPr>
        <p:spPr>
          <a:xfrm>
            <a:off x="-129631" y="6642556"/>
            <a:ext cx="838200" cy="215444"/>
          </a:xfrm>
          <a:prstGeom prst="rect">
            <a:avLst/>
          </a:prstGeom>
          <a:noFill/>
        </p:spPr>
        <p:txBody>
          <a:bodyPr wrap="square" rtlCol="0">
            <a:spAutoFit/>
          </a:bodyPr>
          <a:lstStyle/>
          <a:p>
            <a:pPr algn="ctr"/>
            <a:r>
              <a:rPr lang="en-AU" sz="800"/>
              <a:t>Home</a:t>
            </a:r>
            <a:endParaRPr lang="en-US" sz="800"/>
          </a:p>
        </p:txBody>
      </p:sp>
      <p:sp>
        <p:nvSpPr>
          <p:cNvPr id="16" name="TextBox 15">
            <a:extLst>
              <a:ext uri="{FF2B5EF4-FFF2-40B4-BE49-F238E27FC236}">
                <a16:creationId xmlns:a16="http://schemas.microsoft.com/office/drawing/2014/main" id="{059D1EA4-F2F8-EB43-92EA-840EE81AFBE1}"/>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LINEAR MOTION </a:t>
            </a:r>
            <a:r>
              <a:rPr lang="en-US" sz="2400" b="1">
                <a:solidFill>
                  <a:schemeClr val="bg1"/>
                </a:solidFill>
              </a:rPr>
              <a:t>⎯</a:t>
            </a:r>
            <a:r>
              <a:rPr lang="en-GB" sz="2400" b="1" cap="all">
                <a:solidFill>
                  <a:prstClr val="white"/>
                </a:solidFill>
              </a:rPr>
              <a:t> SPEED</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81E4FBB-BFEA-D844-9DE9-2B1C7976D2EF}"/>
                  </a:ext>
                </a:extLst>
              </p:cNvPr>
              <p:cNvSpPr txBox="1"/>
              <p:nvPr/>
            </p:nvSpPr>
            <p:spPr>
              <a:xfrm>
                <a:off x="251519" y="2738088"/>
                <a:ext cx="8392416" cy="1319977"/>
              </a:xfrm>
              <a:prstGeom prst="rect">
                <a:avLst/>
              </a:prstGeom>
              <a:solidFill>
                <a:srgbClr val="FFC000"/>
              </a:solidFill>
              <a:ln>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m:rPr>
                          <m:nor/>
                        </m:rPr>
                        <a:rPr lang="en-US" b="1" dirty="0"/>
                        <m:t>A</m:t>
                      </m:r>
                      <m:r>
                        <m:rPr>
                          <m:nor/>
                        </m:rPr>
                        <a:rPr lang="en-AU" b="1" i="0" dirty="0" smtClean="0"/>
                        <m:t>verage</m:t>
                      </m:r>
                      <m:r>
                        <m:rPr>
                          <m:nor/>
                        </m:rPr>
                        <a:rPr lang="en-AU" b="1" i="0" dirty="0" smtClean="0"/>
                        <m:t> </m:t>
                      </m:r>
                      <m:r>
                        <m:rPr>
                          <m:nor/>
                        </m:rPr>
                        <a:rPr lang="en-AU" b="1" i="0" dirty="0" smtClean="0"/>
                        <m:t>Speed</m:t>
                      </m:r>
                      <m:r>
                        <m:rPr>
                          <m:nor/>
                        </m:rPr>
                        <a:rPr lang="en-AU" b="1" i="0" dirty="0" smtClean="0"/>
                        <m:t> </m:t>
                      </m:r>
                      <m:r>
                        <a:rPr lang="en-AU" b="0" i="1" dirty="0" smtClean="0">
                          <a:latin typeface="Cambria Math" panose="02040503050406030204" pitchFamily="18" charset="0"/>
                        </a:rPr>
                        <m:t>–</m:t>
                      </m:r>
                      <m:r>
                        <m:rPr>
                          <m:nor/>
                        </m:rPr>
                        <a:rPr lang="en-AU" b="0" i="0" dirty="0" smtClean="0"/>
                        <m:t> </m:t>
                      </m:r>
                      <m:r>
                        <m:rPr>
                          <m:nor/>
                        </m:rPr>
                        <a:rPr lang="en-AU" b="0" i="0" dirty="0" smtClean="0"/>
                        <m:t>total</m:t>
                      </m:r>
                      <m:r>
                        <m:rPr>
                          <m:nor/>
                        </m:rPr>
                        <a:rPr lang="en-AU" b="0" i="0" dirty="0" smtClean="0"/>
                        <m:t> </m:t>
                      </m:r>
                      <m:r>
                        <m:rPr>
                          <m:nor/>
                        </m:rPr>
                        <a:rPr lang="en-AU" b="0" i="0" dirty="0" smtClean="0"/>
                        <m:t>distance</m:t>
                      </m:r>
                      <m:r>
                        <m:rPr>
                          <m:nor/>
                        </m:rPr>
                        <a:rPr lang="en-AU" b="0" i="0" dirty="0" smtClean="0"/>
                        <m:t> </m:t>
                      </m:r>
                      <m:r>
                        <m:rPr>
                          <m:nor/>
                        </m:rPr>
                        <a:rPr lang="en-AU" b="0" i="0" dirty="0" smtClean="0"/>
                        <m:t>covered</m:t>
                      </m:r>
                      <m:r>
                        <m:rPr>
                          <m:nor/>
                        </m:rPr>
                        <a:rPr lang="en-AU" b="0" i="0" dirty="0" smtClean="0"/>
                        <m:t> </m:t>
                      </m:r>
                      <m:r>
                        <m:rPr>
                          <m:nor/>
                        </m:rPr>
                        <a:rPr lang="en-AU" b="0" i="0" dirty="0" smtClean="0"/>
                        <m:t>divided</m:t>
                      </m:r>
                      <m:r>
                        <m:rPr>
                          <m:nor/>
                        </m:rPr>
                        <a:rPr lang="en-AU" b="0" i="0" dirty="0" smtClean="0"/>
                        <m:t> </m:t>
                      </m:r>
                      <m:r>
                        <m:rPr>
                          <m:nor/>
                        </m:rPr>
                        <a:rPr lang="en-AU" b="0" i="0" dirty="0" smtClean="0"/>
                        <m:t>by</m:t>
                      </m:r>
                      <m:r>
                        <m:rPr>
                          <m:nor/>
                        </m:rPr>
                        <a:rPr lang="en-AU" b="0" i="0" dirty="0" smtClean="0"/>
                        <m:t> </m:t>
                      </m:r>
                      <m:r>
                        <m:rPr>
                          <m:nor/>
                        </m:rPr>
                        <a:rPr lang="en-AU" b="0" i="0" dirty="0" smtClean="0"/>
                        <m:t>the</m:t>
                      </m:r>
                      <m:r>
                        <m:rPr>
                          <m:nor/>
                        </m:rPr>
                        <a:rPr lang="en-AU" b="0" i="0" dirty="0" smtClean="0"/>
                        <m:t> </m:t>
                      </m:r>
                      <m:r>
                        <m:rPr>
                          <m:nor/>
                        </m:rPr>
                        <a:rPr lang="en-AU" b="0" i="0" dirty="0" smtClean="0"/>
                        <m:t>elapsed</m:t>
                      </m:r>
                      <m:r>
                        <m:rPr>
                          <m:nor/>
                        </m:rPr>
                        <a:rPr lang="en-AU" b="0" i="0" dirty="0" smtClean="0"/>
                        <m:t> </m:t>
                      </m:r>
                      <m:r>
                        <m:rPr>
                          <m:nor/>
                        </m:rPr>
                        <a:rPr lang="en-AU" b="0" i="0" dirty="0" smtClean="0"/>
                        <m:t>time</m:t>
                      </m:r>
                      <m:r>
                        <m:rPr>
                          <m:nor/>
                        </m:rPr>
                        <a:rPr lang="en-AU" b="0" i="0" dirty="0" smtClean="0"/>
                        <m:t> </m:t>
                      </m:r>
                      <m:r>
                        <m:rPr>
                          <m:nor/>
                        </m:rPr>
                        <a:rPr lang="en-AU" b="0" i="0" dirty="0" smtClean="0"/>
                        <m:t>to</m:t>
                      </m:r>
                      <m:r>
                        <m:rPr>
                          <m:nor/>
                        </m:rPr>
                        <a:rPr lang="en-AU" b="0" i="0" dirty="0" smtClean="0"/>
                        <m:t> </m:t>
                      </m:r>
                      <m:r>
                        <m:rPr>
                          <m:nor/>
                        </m:rPr>
                        <a:rPr lang="en-AU" b="0" i="0" dirty="0" smtClean="0"/>
                        <m:t>cover</m:t>
                      </m:r>
                      <m:r>
                        <m:rPr>
                          <m:nor/>
                        </m:rPr>
                        <a:rPr lang="en-AU" b="0" i="0" dirty="0" smtClean="0"/>
                        <m:t> </m:t>
                      </m:r>
                      <m:r>
                        <m:rPr>
                          <m:nor/>
                        </m:rPr>
                        <a:rPr lang="en-AU" b="0" i="0" dirty="0" smtClean="0"/>
                        <m:t>that</m:t>
                      </m:r>
                      <m:r>
                        <m:rPr>
                          <m:nor/>
                        </m:rPr>
                        <a:rPr lang="en-AU" b="0" i="0" dirty="0" smtClean="0"/>
                        <m:t> </m:t>
                      </m:r>
                      <m:r>
                        <m:rPr>
                          <m:nor/>
                        </m:rPr>
                        <a:rPr lang="en-AU" b="0" i="0" dirty="0" smtClean="0"/>
                        <m:t>distance</m:t>
                      </m:r>
                    </m:oMath>
                  </m:oMathPara>
                </a14:m>
                <a:endParaRPr lang="en-AU" b="0" i="0"/>
              </a:p>
              <a:p>
                <a:pPr/>
                <a14:m>
                  <m:oMathPara xmlns:m="http://schemas.openxmlformats.org/officeDocument/2006/math">
                    <m:oMathParaPr>
                      <m:jc m:val="left"/>
                    </m:oMathParaPr>
                    <m:oMath xmlns:m="http://schemas.openxmlformats.org/officeDocument/2006/math">
                      <m:r>
                        <m:rPr>
                          <m:nor/>
                        </m:rPr>
                        <a:rPr lang="en-AU" b="0" i="0" dirty="0" smtClean="0"/>
                        <m:t> </m:t>
                      </m:r>
                      <m:r>
                        <m:rPr>
                          <m:nor/>
                        </m:rPr>
                        <a:rPr lang="en-US" dirty="0" smtClean="0"/>
                        <m:t> </m:t>
                      </m:r>
                    </m:oMath>
                  </m:oMathPara>
                </a14:m>
                <a:endParaRPr lang="en-AU"/>
              </a:p>
              <a:p>
                <a14:m>
                  <m:oMath xmlns:m="http://schemas.openxmlformats.org/officeDocument/2006/math">
                    <m:r>
                      <m:rPr>
                        <m:nor/>
                      </m:rPr>
                      <a:rPr lang="en-US" dirty="0" smtClean="0"/>
                      <m:t>=</m:t>
                    </m:r>
                    <m:f>
                      <m:fPr>
                        <m:ctrlPr>
                          <a:rPr lang="en-US" i="1" smtClean="0">
                            <a:latin typeface="Cambria Math" panose="02040503050406030204" pitchFamily="18" charset="0"/>
                          </a:rPr>
                        </m:ctrlPr>
                      </m:fPr>
                      <m:num>
                        <m:r>
                          <a:rPr lang="en-AU" b="0" i="1" smtClean="0">
                            <a:latin typeface="Cambria Math" panose="02040503050406030204" pitchFamily="18" charset="0"/>
                          </a:rPr>
                          <m:t>𝑇𝑜𝑡𝑎𝑙</m:t>
                        </m:r>
                        <m:r>
                          <a:rPr lang="en-AU" b="0" i="1" smtClean="0">
                            <a:latin typeface="Cambria Math" panose="02040503050406030204" pitchFamily="18" charset="0"/>
                          </a:rPr>
                          <m:t> </m:t>
                        </m:r>
                        <m:r>
                          <a:rPr lang="en-AU" b="0" i="1" smtClean="0">
                            <a:latin typeface="Cambria Math" panose="02040503050406030204" pitchFamily="18" charset="0"/>
                          </a:rPr>
                          <m:t>𝑑𝑖𝑠𝑡𝑎𝑛𝑐𝑒</m:t>
                        </m:r>
                      </m:num>
                      <m:den>
                        <m:r>
                          <a:rPr lang="en-AU" b="0" i="1" smtClean="0">
                            <a:latin typeface="Cambria Math" panose="02040503050406030204" pitchFamily="18" charset="0"/>
                          </a:rPr>
                          <m:t>𝑇𝑜𝑡𝑎𝑙</m:t>
                        </m:r>
                        <m:r>
                          <a:rPr lang="en-AU" b="0" i="1" smtClean="0">
                            <a:latin typeface="Cambria Math" panose="02040503050406030204" pitchFamily="18" charset="0"/>
                          </a:rPr>
                          <m:t> </m:t>
                        </m:r>
                        <m:r>
                          <a:rPr lang="en-AU" b="0" i="1" smtClean="0">
                            <a:latin typeface="Cambria Math" panose="02040503050406030204" pitchFamily="18" charset="0"/>
                          </a:rPr>
                          <m:t>𝑡𝑖𝑚𝑒</m:t>
                        </m:r>
                      </m:den>
                    </m:f>
                  </m:oMath>
                </a14:m>
                <a:r>
                  <a:rPr lang="en-US"/>
                  <a:t> </a:t>
                </a:r>
              </a:p>
            </p:txBody>
          </p:sp>
        </mc:Choice>
        <mc:Fallback xmlns="">
          <p:sp>
            <p:nvSpPr>
              <p:cNvPr id="18" name="TextBox 17">
                <a:extLst>
                  <a:ext uri="{FF2B5EF4-FFF2-40B4-BE49-F238E27FC236}">
                    <a16:creationId xmlns:a16="http://schemas.microsoft.com/office/drawing/2014/main" id="{381E4FBB-BFEA-D844-9DE9-2B1C7976D2EF}"/>
                  </a:ext>
                </a:extLst>
              </p:cNvPr>
              <p:cNvSpPr txBox="1">
                <a:spLocks noRot="1" noChangeAspect="1" noMove="1" noResize="1" noEditPoints="1" noAdjustHandles="1" noChangeArrowheads="1" noChangeShapeType="1" noTextEdit="1"/>
              </p:cNvSpPr>
              <p:nvPr/>
            </p:nvSpPr>
            <p:spPr>
              <a:xfrm>
                <a:off x="251519" y="2738088"/>
                <a:ext cx="8392416" cy="1319977"/>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33AD7FC-75E0-0740-BEB2-33C15D489BDB}"/>
                  </a:ext>
                </a:extLst>
              </p:cNvPr>
              <p:cNvSpPr txBox="1"/>
              <p:nvPr/>
            </p:nvSpPr>
            <p:spPr>
              <a:xfrm>
                <a:off x="251519" y="4119912"/>
                <a:ext cx="8392416" cy="1049326"/>
              </a:xfrm>
              <a:prstGeom prst="rect">
                <a:avLst/>
              </a:prstGeom>
              <a:solidFill>
                <a:srgbClr val="FFC000"/>
              </a:solidFill>
              <a:ln>
                <a:solidFill>
                  <a:schemeClr val="tx1"/>
                </a:solidFill>
              </a:ln>
            </p:spPr>
            <p:txBody>
              <a:bodyPr wrap="square" rtlCol="0">
                <a:spAutoFit/>
              </a:bodyPr>
              <a:lstStyle/>
              <a:p>
                <a:r>
                  <a:rPr lang="en-US" b="1"/>
                  <a:t>Instantaneous Speed </a:t>
                </a:r>
                <a:r>
                  <a:rPr lang="en-US"/>
                  <a:t>– speed at a given point in time</a:t>
                </a:r>
              </a:p>
              <a:p>
                <a:r>
                  <a:rPr lang="en-US"/>
                  <a:t> </a:t>
                </a:r>
              </a:p>
              <a:p>
                <a:r>
                  <a:rPr lang="en-US"/>
                  <a:t>= </a:t>
                </a:r>
                <a14:m>
                  <m:oMath xmlns:m="http://schemas.openxmlformats.org/officeDocument/2006/math">
                    <m:f>
                      <m:fPr>
                        <m:ctrlPr>
                          <a:rPr lang="en-US" i="1" smtClean="0">
                            <a:latin typeface="Cambria Math" panose="02040503050406030204" pitchFamily="18" charset="0"/>
                          </a:rPr>
                        </m:ctrlPr>
                      </m:fPr>
                      <m:num>
                        <m:r>
                          <a:rPr lang="en-AU" b="0" i="1" smtClean="0">
                            <a:latin typeface="Cambria Math" panose="02040503050406030204" pitchFamily="18" charset="0"/>
                          </a:rPr>
                          <m:t>𝐷𝑖𝑠𝑡𝑎𝑛𝑐𝑒</m:t>
                        </m:r>
                      </m:num>
                      <m:den>
                        <m:r>
                          <a:rPr lang="en-AU" b="0" i="1" smtClean="0">
                            <a:latin typeface="Cambria Math" panose="02040503050406030204" pitchFamily="18" charset="0"/>
                          </a:rPr>
                          <m:t>𝑇𝑖𝑚𝑒</m:t>
                        </m:r>
                      </m:den>
                    </m:f>
                  </m:oMath>
                </a14:m>
                <a:endParaRPr lang="en-US" i="1"/>
              </a:p>
            </p:txBody>
          </p:sp>
        </mc:Choice>
        <mc:Fallback xmlns="">
          <p:sp>
            <p:nvSpPr>
              <p:cNvPr id="19" name="TextBox 18">
                <a:extLst>
                  <a:ext uri="{FF2B5EF4-FFF2-40B4-BE49-F238E27FC236}">
                    <a16:creationId xmlns:a16="http://schemas.microsoft.com/office/drawing/2014/main" id="{133AD7FC-75E0-0740-BEB2-33C15D489BDB}"/>
                  </a:ext>
                </a:extLst>
              </p:cNvPr>
              <p:cNvSpPr txBox="1">
                <a:spLocks noRot="1" noChangeAspect="1" noMove="1" noResize="1" noEditPoints="1" noAdjustHandles="1" noChangeArrowheads="1" noChangeShapeType="1" noTextEdit="1"/>
              </p:cNvSpPr>
              <p:nvPr/>
            </p:nvSpPr>
            <p:spPr>
              <a:xfrm>
                <a:off x="251519" y="4119912"/>
                <a:ext cx="8392416" cy="1049326"/>
              </a:xfrm>
              <a:prstGeom prst="rect">
                <a:avLst/>
              </a:prstGeom>
              <a:blipFill>
                <a:blip r:embed="rId6"/>
                <a:stretch>
                  <a:fillRect l="-508" t="-2874" b="-2299"/>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41316115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2"/>
          <p:cNvSpPr txBox="1">
            <a:spLocks noChangeArrowheads="1"/>
          </p:cNvSpPr>
          <p:nvPr/>
        </p:nvSpPr>
        <p:spPr bwMode="auto">
          <a:xfrm>
            <a:off x="294382" y="671254"/>
            <a:ext cx="8509984" cy="923330"/>
          </a:xfrm>
          <a:prstGeom prst="rect">
            <a:avLst/>
          </a:prstGeom>
          <a:solidFill>
            <a:schemeClr val="bg1"/>
          </a:solidFill>
          <a:ln w="9525">
            <a:solidFill>
              <a:srgbClr val="7030A0"/>
            </a:solidFill>
            <a:miter lim="800000"/>
            <a:headEnd/>
            <a:tailEnd/>
          </a:ln>
        </p:spPr>
        <p:txBody>
          <a:bodyPr wrap="square">
            <a:spAutoFit/>
          </a:bodyPr>
          <a:lstStyle/>
          <a:p>
            <a:r>
              <a:rPr lang="en-US" b="1">
                <a:solidFill>
                  <a:srgbClr val="FF0000"/>
                </a:solidFill>
                <a:latin typeface="Calibri" pitchFamily="34" charset="0"/>
              </a:rPr>
              <a:t>TYPES OF SPEED</a:t>
            </a:r>
          </a:p>
          <a:p>
            <a:pPr marL="342900" indent="-342900">
              <a:buFont typeface="Arial" panose="020B0604020202020204" pitchFamily="34" charset="0"/>
              <a:buChar char="•"/>
            </a:pPr>
            <a:r>
              <a:rPr lang="en-US">
                <a:latin typeface="Calibri" pitchFamily="34" charset="0"/>
              </a:rPr>
              <a:t>If we assess the data of Usain Bolts 100m world record from the Beijing Olympics, ran in 9.69sec, we can calculate the following;</a:t>
            </a:r>
          </a:p>
        </p:txBody>
      </p:sp>
      <p:sp>
        <p:nvSpPr>
          <p:cNvPr id="9" name="Slide Number Placeholder 8"/>
          <p:cNvSpPr>
            <a:spLocks noGrp="1"/>
          </p:cNvSpPr>
          <p:nvPr>
            <p:ph type="sldNum" sz="quarter" idx="12"/>
          </p:nvPr>
        </p:nvSpPr>
        <p:spPr/>
        <p:txBody>
          <a:bodyPr/>
          <a:lstStyle/>
          <a:p>
            <a:pPr>
              <a:defRPr/>
            </a:pPr>
            <a:fld id="{EA38D44F-3B33-49D9-893A-4D3EBBCEA846}" type="slidenum">
              <a:rPr lang="en-US" smtClean="0"/>
              <a:pPr>
                <a:defRPr/>
              </a:pPr>
              <a:t>16</a:t>
            </a:fld>
            <a:endParaRPr lang="en-US"/>
          </a:p>
        </p:txBody>
      </p:sp>
      <p:sp>
        <p:nvSpPr>
          <p:cNvPr id="11" name="Footer Placeholder 10"/>
          <p:cNvSpPr>
            <a:spLocks noGrp="1"/>
          </p:cNvSpPr>
          <p:nvPr>
            <p:ph type="ftr" sz="quarter" idx="11"/>
          </p:nvPr>
        </p:nvSpPr>
        <p:spPr/>
        <p:txBody>
          <a:bodyPr/>
          <a:lstStyle/>
          <a:p>
            <a:pPr>
              <a:defRPr/>
            </a:pPr>
            <a:r>
              <a:rPr lang="en-US"/>
              <a:t>©PE STUDIES RESOURCES</a:t>
            </a:r>
          </a:p>
        </p:txBody>
      </p:sp>
      <p:pic>
        <p:nvPicPr>
          <p:cNvPr id="12"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22769" y="6260801"/>
            <a:ext cx="457501" cy="457955"/>
          </a:xfrm>
          <a:prstGeom prst="rect">
            <a:avLst/>
          </a:prstGeom>
          <a:noFill/>
        </p:spPr>
      </p:pic>
      <p:sp>
        <p:nvSpPr>
          <p:cNvPr id="13" name="TextBox 12">
            <a:hlinkClick r:id="rId3" action="ppaction://hlinksldjump"/>
          </p:cNvPr>
          <p:cNvSpPr txBox="1"/>
          <p:nvPr/>
        </p:nvSpPr>
        <p:spPr>
          <a:xfrm>
            <a:off x="-129631" y="6642556"/>
            <a:ext cx="838200" cy="215444"/>
          </a:xfrm>
          <a:prstGeom prst="rect">
            <a:avLst/>
          </a:prstGeom>
          <a:noFill/>
        </p:spPr>
        <p:txBody>
          <a:bodyPr wrap="square" rtlCol="0">
            <a:spAutoFit/>
          </a:bodyPr>
          <a:lstStyle/>
          <a:p>
            <a:pPr algn="ctr"/>
            <a:r>
              <a:rPr lang="en-AU" sz="800"/>
              <a:t>Home</a:t>
            </a:r>
            <a:endParaRPr lang="en-US" sz="800"/>
          </a:p>
        </p:txBody>
      </p:sp>
      <p:sp>
        <p:nvSpPr>
          <p:cNvPr id="16" name="TextBox 15">
            <a:extLst>
              <a:ext uri="{FF2B5EF4-FFF2-40B4-BE49-F238E27FC236}">
                <a16:creationId xmlns:a16="http://schemas.microsoft.com/office/drawing/2014/main" id="{059D1EA4-F2F8-EB43-92EA-840EE81AFBE1}"/>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LINEAR MOTION </a:t>
            </a:r>
            <a:r>
              <a:rPr lang="en-US" sz="2400" b="1">
                <a:solidFill>
                  <a:schemeClr val="bg1"/>
                </a:solidFill>
              </a:rPr>
              <a:t>⎯</a:t>
            </a:r>
            <a:r>
              <a:rPr lang="en-GB" sz="2400" b="1" cap="all">
                <a:solidFill>
                  <a:prstClr val="white"/>
                </a:solidFill>
              </a:rPr>
              <a:t> SPEED</a:t>
            </a:r>
          </a:p>
        </p:txBody>
      </p:sp>
      <p:graphicFrame>
        <p:nvGraphicFramePr>
          <p:cNvPr id="14" name="Table 13">
            <a:extLst>
              <a:ext uri="{FF2B5EF4-FFF2-40B4-BE49-F238E27FC236}">
                <a16:creationId xmlns:a16="http://schemas.microsoft.com/office/drawing/2014/main" id="{84A4F829-23C2-D941-9EAA-FC14558169C8}"/>
              </a:ext>
            </a:extLst>
          </p:cNvPr>
          <p:cNvGraphicFramePr>
            <a:graphicFrameLocks noGrp="1"/>
          </p:cNvGraphicFramePr>
          <p:nvPr>
            <p:extLst>
              <p:ext uri="{D42A27DB-BD31-4B8C-83A1-F6EECF244321}">
                <p14:modId xmlns:p14="http://schemas.microsoft.com/office/powerpoint/2010/main" val="3582278153"/>
              </p:ext>
            </p:extLst>
          </p:nvPr>
        </p:nvGraphicFramePr>
        <p:xfrm>
          <a:off x="289470" y="1720415"/>
          <a:ext cx="5858782" cy="4240250"/>
        </p:xfrm>
        <a:graphic>
          <a:graphicData uri="http://schemas.openxmlformats.org/drawingml/2006/table">
            <a:tbl>
              <a:tblPr firstRow="1" bandRow="1">
                <a:tableStyleId>{073A0DAA-6AF3-43AB-8588-CEC1D06C72B9}</a:tableStyleId>
              </a:tblPr>
              <a:tblGrid>
                <a:gridCol w="1543954">
                  <a:extLst>
                    <a:ext uri="{9D8B030D-6E8A-4147-A177-3AD203B41FA5}">
                      <a16:colId xmlns:a16="http://schemas.microsoft.com/office/drawing/2014/main" val="257618492"/>
                    </a:ext>
                  </a:extLst>
                </a:gridCol>
                <a:gridCol w="1567021">
                  <a:extLst>
                    <a:ext uri="{9D8B030D-6E8A-4147-A177-3AD203B41FA5}">
                      <a16:colId xmlns:a16="http://schemas.microsoft.com/office/drawing/2014/main" val="2204680707"/>
                    </a:ext>
                  </a:extLst>
                </a:gridCol>
                <a:gridCol w="2747807">
                  <a:extLst>
                    <a:ext uri="{9D8B030D-6E8A-4147-A177-3AD203B41FA5}">
                      <a16:colId xmlns:a16="http://schemas.microsoft.com/office/drawing/2014/main" val="3568204782"/>
                    </a:ext>
                  </a:extLst>
                </a:gridCol>
              </a:tblGrid>
              <a:tr h="366113">
                <a:tc>
                  <a:txBody>
                    <a:bodyPr/>
                    <a:lstStyle/>
                    <a:p>
                      <a:pPr algn="ctr"/>
                      <a:r>
                        <a:rPr lang="en-US" sz="1600"/>
                        <a:t>Segment (m)</a:t>
                      </a:r>
                    </a:p>
                  </a:txBody>
                  <a:tcPr anchor="ctr"/>
                </a:tc>
                <a:tc>
                  <a:txBody>
                    <a:bodyPr/>
                    <a:lstStyle/>
                    <a:p>
                      <a:pPr algn="ctr"/>
                      <a:r>
                        <a:rPr lang="en-US" sz="1600"/>
                        <a:t>Time (sec)</a:t>
                      </a:r>
                    </a:p>
                  </a:txBody>
                  <a:tcPr anchor="ctr"/>
                </a:tc>
                <a:tc>
                  <a:txBody>
                    <a:bodyPr/>
                    <a:lstStyle/>
                    <a:p>
                      <a:pPr algn="ctr"/>
                      <a:r>
                        <a:rPr lang="en-US" sz="1600"/>
                        <a:t>Average speed for this interval (m/s)</a:t>
                      </a:r>
                    </a:p>
                  </a:txBody>
                  <a:tcPr anchor="ctr"/>
                </a:tc>
                <a:extLst>
                  <a:ext uri="{0D108BD9-81ED-4DB2-BD59-A6C34878D82A}">
                    <a16:rowId xmlns:a16="http://schemas.microsoft.com/office/drawing/2014/main" val="2121738466"/>
                  </a:ext>
                </a:extLst>
              </a:tr>
              <a:tr h="366113">
                <a:tc>
                  <a:txBody>
                    <a:bodyPr/>
                    <a:lstStyle/>
                    <a:p>
                      <a:pPr algn="ctr"/>
                      <a:r>
                        <a:rPr lang="en-US" sz="1600"/>
                        <a:t>0-10</a:t>
                      </a:r>
                    </a:p>
                  </a:txBody>
                  <a:tcPr/>
                </a:tc>
                <a:tc>
                  <a:txBody>
                    <a:bodyPr/>
                    <a:lstStyle/>
                    <a:p>
                      <a:pPr algn="ctr"/>
                      <a:r>
                        <a:rPr lang="en-US" sz="1600"/>
                        <a:t>1.85</a:t>
                      </a:r>
                    </a:p>
                  </a:txBody>
                  <a:tcPr/>
                </a:tc>
                <a:tc>
                  <a:txBody>
                    <a:bodyPr/>
                    <a:lstStyle/>
                    <a:p>
                      <a:pPr algn="ctr"/>
                      <a:endParaRPr lang="en-US" sz="1600"/>
                    </a:p>
                  </a:txBody>
                  <a:tcPr/>
                </a:tc>
                <a:extLst>
                  <a:ext uri="{0D108BD9-81ED-4DB2-BD59-A6C34878D82A}">
                    <a16:rowId xmlns:a16="http://schemas.microsoft.com/office/drawing/2014/main" val="1464460544"/>
                  </a:ext>
                </a:extLst>
              </a:tr>
              <a:tr h="366113">
                <a:tc>
                  <a:txBody>
                    <a:bodyPr/>
                    <a:lstStyle/>
                    <a:p>
                      <a:pPr algn="ctr"/>
                      <a:r>
                        <a:rPr lang="en-US" sz="1600"/>
                        <a:t>10-20</a:t>
                      </a:r>
                    </a:p>
                  </a:txBody>
                  <a:tcPr/>
                </a:tc>
                <a:tc>
                  <a:txBody>
                    <a:bodyPr/>
                    <a:lstStyle/>
                    <a:p>
                      <a:pPr algn="ctr"/>
                      <a:r>
                        <a:rPr lang="en-US" sz="1600"/>
                        <a:t>1.02</a:t>
                      </a:r>
                    </a:p>
                  </a:txBody>
                  <a:tcPr/>
                </a:tc>
                <a:tc>
                  <a:txBody>
                    <a:bodyPr/>
                    <a:lstStyle/>
                    <a:p>
                      <a:pPr algn="ctr"/>
                      <a:endParaRPr lang="en-US" sz="1600"/>
                    </a:p>
                  </a:txBody>
                  <a:tcPr/>
                </a:tc>
                <a:extLst>
                  <a:ext uri="{0D108BD9-81ED-4DB2-BD59-A6C34878D82A}">
                    <a16:rowId xmlns:a16="http://schemas.microsoft.com/office/drawing/2014/main" val="2518246892"/>
                  </a:ext>
                </a:extLst>
              </a:tr>
              <a:tr h="366113">
                <a:tc>
                  <a:txBody>
                    <a:bodyPr/>
                    <a:lstStyle/>
                    <a:p>
                      <a:pPr algn="ctr"/>
                      <a:r>
                        <a:rPr lang="en-US" sz="1600"/>
                        <a:t>20-30</a:t>
                      </a:r>
                    </a:p>
                  </a:txBody>
                  <a:tcPr/>
                </a:tc>
                <a:tc>
                  <a:txBody>
                    <a:bodyPr/>
                    <a:lstStyle/>
                    <a:p>
                      <a:pPr algn="ctr"/>
                      <a:r>
                        <a:rPr lang="en-US" sz="1600"/>
                        <a:t>0.91</a:t>
                      </a:r>
                    </a:p>
                  </a:txBody>
                  <a:tcPr/>
                </a:tc>
                <a:tc>
                  <a:txBody>
                    <a:bodyPr/>
                    <a:lstStyle/>
                    <a:p>
                      <a:pPr algn="ctr"/>
                      <a:endParaRPr lang="en-US" sz="1600"/>
                    </a:p>
                  </a:txBody>
                  <a:tcPr/>
                </a:tc>
                <a:extLst>
                  <a:ext uri="{0D108BD9-81ED-4DB2-BD59-A6C34878D82A}">
                    <a16:rowId xmlns:a16="http://schemas.microsoft.com/office/drawing/2014/main" val="3005232010"/>
                  </a:ext>
                </a:extLst>
              </a:tr>
              <a:tr h="366113">
                <a:tc>
                  <a:txBody>
                    <a:bodyPr/>
                    <a:lstStyle/>
                    <a:p>
                      <a:pPr algn="ctr"/>
                      <a:r>
                        <a:rPr lang="en-US" sz="1600"/>
                        <a:t>30-40</a:t>
                      </a:r>
                    </a:p>
                  </a:txBody>
                  <a:tcPr/>
                </a:tc>
                <a:tc>
                  <a:txBody>
                    <a:bodyPr/>
                    <a:lstStyle/>
                    <a:p>
                      <a:pPr algn="ctr"/>
                      <a:r>
                        <a:rPr lang="en-US" sz="1600"/>
                        <a:t>0.87</a:t>
                      </a:r>
                    </a:p>
                  </a:txBody>
                  <a:tcPr/>
                </a:tc>
                <a:tc>
                  <a:txBody>
                    <a:bodyPr/>
                    <a:lstStyle/>
                    <a:p>
                      <a:pPr algn="ctr"/>
                      <a:endParaRPr lang="en-US" sz="1600"/>
                    </a:p>
                  </a:txBody>
                  <a:tcPr/>
                </a:tc>
                <a:extLst>
                  <a:ext uri="{0D108BD9-81ED-4DB2-BD59-A6C34878D82A}">
                    <a16:rowId xmlns:a16="http://schemas.microsoft.com/office/drawing/2014/main" val="3363155829"/>
                  </a:ext>
                </a:extLst>
              </a:tr>
              <a:tr h="366113">
                <a:tc>
                  <a:txBody>
                    <a:bodyPr/>
                    <a:lstStyle/>
                    <a:p>
                      <a:pPr algn="ctr"/>
                      <a:r>
                        <a:rPr lang="en-US" sz="1600"/>
                        <a:t>40-50</a:t>
                      </a:r>
                    </a:p>
                  </a:txBody>
                  <a:tcPr/>
                </a:tc>
                <a:tc>
                  <a:txBody>
                    <a:bodyPr/>
                    <a:lstStyle/>
                    <a:p>
                      <a:pPr algn="ctr"/>
                      <a:r>
                        <a:rPr lang="en-US" sz="1600"/>
                        <a:t>0.85</a:t>
                      </a:r>
                    </a:p>
                  </a:txBody>
                  <a:tcPr/>
                </a:tc>
                <a:tc>
                  <a:txBody>
                    <a:bodyPr/>
                    <a:lstStyle/>
                    <a:p>
                      <a:pPr algn="ctr"/>
                      <a:endParaRPr lang="en-US" sz="1600"/>
                    </a:p>
                  </a:txBody>
                  <a:tcPr/>
                </a:tc>
                <a:extLst>
                  <a:ext uri="{0D108BD9-81ED-4DB2-BD59-A6C34878D82A}">
                    <a16:rowId xmlns:a16="http://schemas.microsoft.com/office/drawing/2014/main" val="779978002"/>
                  </a:ext>
                </a:extLst>
              </a:tr>
              <a:tr h="366113">
                <a:tc>
                  <a:txBody>
                    <a:bodyPr/>
                    <a:lstStyle/>
                    <a:p>
                      <a:pPr algn="ctr"/>
                      <a:r>
                        <a:rPr lang="en-US" sz="1600"/>
                        <a:t>50-60</a:t>
                      </a:r>
                    </a:p>
                  </a:txBody>
                  <a:tcPr/>
                </a:tc>
                <a:tc>
                  <a:txBody>
                    <a:bodyPr/>
                    <a:lstStyle/>
                    <a:p>
                      <a:pPr algn="ctr"/>
                      <a:r>
                        <a:rPr lang="en-US" sz="1600"/>
                        <a:t>0.82</a:t>
                      </a:r>
                    </a:p>
                  </a:txBody>
                  <a:tcPr/>
                </a:tc>
                <a:tc>
                  <a:txBody>
                    <a:bodyPr/>
                    <a:lstStyle/>
                    <a:p>
                      <a:pPr algn="ctr"/>
                      <a:endParaRPr lang="en-US" sz="1600"/>
                    </a:p>
                  </a:txBody>
                  <a:tcPr/>
                </a:tc>
                <a:extLst>
                  <a:ext uri="{0D108BD9-81ED-4DB2-BD59-A6C34878D82A}">
                    <a16:rowId xmlns:a16="http://schemas.microsoft.com/office/drawing/2014/main" val="821010030"/>
                  </a:ext>
                </a:extLst>
              </a:tr>
              <a:tr h="366113">
                <a:tc>
                  <a:txBody>
                    <a:bodyPr/>
                    <a:lstStyle/>
                    <a:p>
                      <a:pPr algn="ctr"/>
                      <a:r>
                        <a:rPr lang="en-US" sz="1600"/>
                        <a:t>60-70</a:t>
                      </a:r>
                    </a:p>
                  </a:txBody>
                  <a:tcPr/>
                </a:tc>
                <a:tc>
                  <a:txBody>
                    <a:bodyPr/>
                    <a:lstStyle/>
                    <a:p>
                      <a:pPr algn="ctr"/>
                      <a:r>
                        <a:rPr lang="en-US" sz="1600"/>
                        <a:t>0.82</a:t>
                      </a:r>
                    </a:p>
                  </a:txBody>
                  <a:tcPr/>
                </a:tc>
                <a:tc>
                  <a:txBody>
                    <a:bodyPr/>
                    <a:lstStyle/>
                    <a:p>
                      <a:pPr algn="ctr"/>
                      <a:endParaRPr lang="en-US" sz="1600"/>
                    </a:p>
                  </a:txBody>
                  <a:tcPr/>
                </a:tc>
                <a:extLst>
                  <a:ext uri="{0D108BD9-81ED-4DB2-BD59-A6C34878D82A}">
                    <a16:rowId xmlns:a16="http://schemas.microsoft.com/office/drawing/2014/main" val="1546739738"/>
                  </a:ext>
                </a:extLst>
              </a:tr>
              <a:tr h="366113">
                <a:tc>
                  <a:txBody>
                    <a:bodyPr/>
                    <a:lstStyle/>
                    <a:p>
                      <a:pPr algn="ctr"/>
                      <a:r>
                        <a:rPr lang="en-US" sz="1600"/>
                        <a:t>70-80</a:t>
                      </a:r>
                    </a:p>
                  </a:txBody>
                  <a:tcPr/>
                </a:tc>
                <a:tc>
                  <a:txBody>
                    <a:bodyPr/>
                    <a:lstStyle/>
                    <a:p>
                      <a:pPr algn="ctr"/>
                      <a:r>
                        <a:rPr lang="en-US" sz="1600"/>
                        <a:t>0.82</a:t>
                      </a:r>
                    </a:p>
                  </a:txBody>
                  <a:tcPr/>
                </a:tc>
                <a:tc>
                  <a:txBody>
                    <a:bodyPr/>
                    <a:lstStyle/>
                    <a:p>
                      <a:pPr algn="ctr"/>
                      <a:endParaRPr lang="en-US" sz="1600"/>
                    </a:p>
                  </a:txBody>
                  <a:tcPr/>
                </a:tc>
                <a:extLst>
                  <a:ext uri="{0D108BD9-81ED-4DB2-BD59-A6C34878D82A}">
                    <a16:rowId xmlns:a16="http://schemas.microsoft.com/office/drawing/2014/main" val="2348824644"/>
                  </a:ext>
                </a:extLst>
              </a:tr>
              <a:tr h="366113">
                <a:tc>
                  <a:txBody>
                    <a:bodyPr/>
                    <a:lstStyle/>
                    <a:p>
                      <a:pPr algn="ctr"/>
                      <a:r>
                        <a:rPr lang="en-US" sz="1600"/>
                        <a:t>80-90</a:t>
                      </a:r>
                    </a:p>
                  </a:txBody>
                  <a:tcPr/>
                </a:tc>
                <a:tc>
                  <a:txBody>
                    <a:bodyPr/>
                    <a:lstStyle/>
                    <a:p>
                      <a:pPr algn="ctr"/>
                      <a:r>
                        <a:rPr lang="en-US" sz="1600"/>
                        <a:t>0.83</a:t>
                      </a:r>
                    </a:p>
                  </a:txBody>
                  <a:tcPr/>
                </a:tc>
                <a:tc>
                  <a:txBody>
                    <a:bodyPr/>
                    <a:lstStyle/>
                    <a:p>
                      <a:pPr algn="ctr"/>
                      <a:endParaRPr lang="en-US" sz="1600"/>
                    </a:p>
                  </a:txBody>
                  <a:tcPr/>
                </a:tc>
                <a:extLst>
                  <a:ext uri="{0D108BD9-81ED-4DB2-BD59-A6C34878D82A}">
                    <a16:rowId xmlns:a16="http://schemas.microsoft.com/office/drawing/2014/main" val="1558764615"/>
                  </a:ext>
                </a:extLst>
              </a:tr>
              <a:tr h="366113">
                <a:tc>
                  <a:txBody>
                    <a:bodyPr/>
                    <a:lstStyle/>
                    <a:p>
                      <a:pPr algn="ctr"/>
                      <a:r>
                        <a:rPr lang="en-US" sz="1600"/>
                        <a:t>90-100</a:t>
                      </a:r>
                    </a:p>
                  </a:txBody>
                  <a:tcPr/>
                </a:tc>
                <a:tc>
                  <a:txBody>
                    <a:bodyPr/>
                    <a:lstStyle/>
                    <a:p>
                      <a:pPr algn="ctr"/>
                      <a:r>
                        <a:rPr lang="en-US" sz="1600"/>
                        <a:t>0.90</a:t>
                      </a:r>
                    </a:p>
                  </a:txBody>
                  <a:tcPr/>
                </a:tc>
                <a:tc>
                  <a:txBody>
                    <a:bodyPr/>
                    <a:lstStyle/>
                    <a:p>
                      <a:pPr algn="ctr"/>
                      <a:endParaRPr lang="en-US" sz="1600"/>
                    </a:p>
                  </a:txBody>
                  <a:tcPr/>
                </a:tc>
                <a:extLst>
                  <a:ext uri="{0D108BD9-81ED-4DB2-BD59-A6C34878D82A}">
                    <a16:rowId xmlns:a16="http://schemas.microsoft.com/office/drawing/2014/main" val="3361862685"/>
                  </a:ext>
                </a:extLst>
              </a:tr>
            </a:tbl>
          </a:graphicData>
        </a:graphic>
      </p:graphicFrame>
      <p:sp>
        <p:nvSpPr>
          <p:cNvPr id="3" name="Right Arrow 2">
            <a:extLst>
              <a:ext uri="{FF2B5EF4-FFF2-40B4-BE49-F238E27FC236}">
                <a16:creationId xmlns:a16="http://schemas.microsoft.com/office/drawing/2014/main" id="{5E4C15ED-1624-9044-A51A-1D24D694CD0B}"/>
              </a:ext>
            </a:extLst>
          </p:cNvPr>
          <p:cNvSpPr/>
          <p:nvPr/>
        </p:nvSpPr>
        <p:spPr>
          <a:xfrm rot="10800000">
            <a:off x="5763763" y="4644794"/>
            <a:ext cx="675594" cy="148536"/>
          </a:xfrm>
          <a:prstGeom prst="rightArrow">
            <a:avLst/>
          </a:prstGeom>
          <a:solidFill>
            <a:srgbClr val="FB40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80A106E2-A2A8-DE4A-8F3D-815EA955F67A}"/>
              </a:ext>
            </a:extLst>
          </p:cNvPr>
          <p:cNvSpPr/>
          <p:nvPr/>
        </p:nvSpPr>
        <p:spPr>
          <a:xfrm rot="11798935">
            <a:off x="5768181" y="4441067"/>
            <a:ext cx="830974" cy="152428"/>
          </a:xfrm>
          <a:prstGeom prst="rightArrow">
            <a:avLst/>
          </a:prstGeom>
          <a:solidFill>
            <a:srgbClr val="FB40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F4457C52-C05C-F440-A3A0-5548366F2544}"/>
              </a:ext>
            </a:extLst>
          </p:cNvPr>
          <p:cNvSpPr/>
          <p:nvPr/>
        </p:nvSpPr>
        <p:spPr>
          <a:xfrm rot="10049116">
            <a:off x="5783102" y="4848666"/>
            <a:ext cx="1048150" cy="160812"/>
          </a:xfrm>
          <a:prstGeom prst="rightArrow">
            <a:avLst/>
          </a:prstGeom>
          <a:solidFill>
            <a:srgbClr val="FB40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74B0659-51D3-844E-A804-1E47E593E370}"/>
              </a:ext>
            </a:extLst>
          </p:cNvPr>
          <p:cNvSpPr txBox="1"/>
          <p:nvPr/>
        </p:nvSpPr>
        <p:spPr>
          <a:xfrm>
            <a:off x="6303865" y="4524674"/>
            <a:ext cx="1789043" cy="369332"/>
          </a:xfrm>
          <a:prstGeom prst="rect">
            <a:avLst/>
          </a:prstGeom>
          <a:solidFill>
            <a:srgbClr val="FB40FF"/>
          </a:solidFill>
          <a:ln>
            <a:solidFill>
              <a:schemeClr val="tx1"/>
            </a:solidFill>
          </a:ln>
        </p:spPr>
        <p:txBody>
          <a:bodyPr wrap="square" rtlCol="0">
            <a:spAutoFit/>
          </a:bodyPr>
          <a:lstStyle/>
          <a:p>
            <a:r>
              <a:rPr lang="en-US">
                <a:solidFill>
                  <a:schemeClr val="bg1"/>
                </a:solidFill>
              </a:rPr>
              <a:t>Maximum speed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6BBB72-02A6-3C46-9C14-73E82A3D166A}"/>
                  </a:ext>
                </a:extLst>
              </p:cNvPr>
              <p:cNvSpPr txBox="1"/>
              <p:nvPr/>
            </p:nvSpPr>
            <p:spPr>
              <a:xfrm>
                <a:off x="6406658" y="2349350"/>
                <a:ext cx="2237279" cy="350609"/>
              </a:xfrm>
              <a:prstGeom prst="rect">
                <a:avLst/>
              </a:prstGeom>
              <a:solidFill>
                <a:srgbClr val="FFC000"/>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1200" b="0" i="1" smtClean="0">
                          <a:latin typeface="Cambria Math" panose="02040503050406030204" pitchFamily="18" charset="0"/>
                        </a:rPr>
                        <m:t>𝐴𝑣𝑒𝑟𝑎𝑔𝑒</m:t>
                      </m:r>
                      <m:r>
                        <a:rPr lang="en-AU" sz="1200" b="0" i="1" smtClean="0">
                          <a:latin typeface="Cambria Math" panose="02040503050406030204" pitchFamily="18" charset="0"/>
                        </a:rPr>
                        <m:t> </m:t>
                      </m:r>
                      <m:r>
                        <a:rPr lang="en-AU" sz="1200" b="0" i="1" smtClean="0">
                          <a:latin typeface="Cambria Math" panose="02040503050406030204" pitchFamily="18" charset="0"/>
                        </a:rPr>
                        <m:t>𝑠𝑝𝑒𝑒𝑑</m:t>
                      </m:r>
                      <m:r>
                        <a:rPr lang="en-AU"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AU" sz="1200" b="0" i="1" smtClean="0">
                              <a:latin typeface="Cambria Math" panose="02040503050406030204" pitchFamily="18" charset="0"/>
                            </a:rPr>
                            <m:t>𝑡𝑜𝑡𝑎𝑙</m:t>
                          </m:r>
                          <m:r>
                            <a:rPr lang="en-AU" sz="1200" b="0" i="1" smtClean="0">
                              <a:latin typeface="Cambria Math" panose="02040503050406030204" pitchFamily="18" charset="0"/>
                            </a:rPr>
                            <m:t> </m:t>
                          </m:r>
                          <m:r>
                            <a:rPr lang="en-AU" sz="1200" b="0" i="1" smtClean="0">
                              <a:latin typeface="Cambria Math" panose="02040503050406030204" pitchFamily="18" charset="0"/>
                            </a:rPr>
                            <m:t>𝑑𝑖𝑠𝑡𝑎𝑛𝑐𝑒</m:t>
                          </m:r>
                        </m:num>
                        <m:den>
                          <m:r>
                            <a:rPr lang="en-AU" sz="1200" b="0" i="1" smtClean="0">
                              <a:latin typeface="Cambria Math" panose="02040503050406030204" pitchFamily="18" charset="0"/>
                            </a:rPr>
                            <m:t>𝑡𝑖𝑚𝑒</m:t>
                          </m:r>
                        </m:den>
                      </m:f>
                    </m:oMath>
                  </m:oMathPara>
                </a14:m>
                <a:endParaRPr lang="en-US" sz="1200"/>
              </a:p>
            </p:txBody>
          </p:sp>
        </mc:Choice>
        <mc:Fallback xmlns="">
          <p:sp>
            <p:nvSpPr>
              <p:cNvPr id="4" name="TextBox 3">
                <a:extLst>
                  <a:ext uri="{FF2B5EF4-FFF2-40B4-BE49-F238E27FC236}">
                    <a16:creationId xmlns:a16="http://schemas.microsoft.com/office/drawing/2014/main" id="{EE6BBB72-02A6-3C46-9C14-73E82A3D166A}"/>
                  </a:ext>
                </a:extLst>
              </p:cNvPr>
              <p:cNvSpPr txBox="1">
                <a:spLocks noRot="1" noChangeAspect="1" noMove="1" noResize="1" noEditPoints="1" noAdjustHandles="1" noChangeArrowheads="1" noChangeShapeType="1" noTextEdit="1"/>
              </p:cNvSpPr>
              <p:nvPr/>
            </p:nvSpPr>
            <p:spPr>
              <a:xfrm>
                <a:off x="6406658" y="2349350"/>
                <a:ext cx="2237279" cy="350609"/>
              </a:xfrm>
              <a:prstGeom prst="rect">
                <a:avLst/>
              </a:prstGeom>
              <a:blipFill>
                <a:blip r:embed="rId5"/>
                <a:stretch>
                  <a:fillRect l="-1626" t="-1667" r="-813" b="-11667"/>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9092815-FDEB-C142-B898-1409B5644ABA}"/>
                  </a:ext>
                </a:extLst>
              </p:cNvPr>
              <p:cNvSpPr txBox="1"/>
              <p:nvPr/>
            </p:nvSpPr>
            <p:spPr>
              <a:xfrm>
                <a:off x="6406657" y="2985522"/>
                <a:ext cx="2237279" cy="346954"/>
              </a:xfrm>
              <a:prstGeom prst="rect">
                <a:avLst/>
              </a:prstGeom>
              <a:solidFill>
                <a:srgbClr val="FFC000"/>
              </a:solidFill>
              <a:ln>
                <a:solidFill>
                  <a:schemeClr val="tx1"/>
                </a:solid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AU" sz="1200" b="0" i="1" smtClean="0">
                          <a:latin typeface="Cambria Math" panose="02040503050406030204" pitchFamily="18" charset="0"/>
                        </a:rPr>
                        <m:t>𝐴𝑣𝑒𝑟𝑎𝑔𝑒</m:t>
                      </m:r>
                      <m:r>
                        <a:rPr lang="en-AU" sz="1200" b="0" i="1" smtClean="0">
                          <a:latin typeface="Cambria Math" panose="02040503050406030204" pitchFamily="18" charset="0"/>
                        </a:rPr>
                        <m:t> </m:t>
                      </m:r>
                      <m:r>
                        <a:rPr lang="en-AU" sz="1200" b="0" i="1" smtClean="0">
                          <a:latin typeface="Cambria Math" panose="02040503050406030204" pitchFamily="18" charset="0"/>
                        </a:rPr>
                        <m:t>𝑠𝑝𝑒𝑒𝑑</m:t>
                      </m:r>
                      <m:r>
                        <a:rPr lang="en-AU" sz="1200" b="0" i="1" smtClean="0">
                          <a:latin typeface="Cambria Math" panose="02040503050406030204" pitchFamily="18" charset="0"/>
                        </a:rPr>
                        <m:t>=</m:t>
                      </m:r>
                      <m:f>
                        <m:fPr>
                          <m:ctrlPr>
                            <a:rPr lang="en-US" sz="1200" i="1" smtClean="0">
                              <a:latin typeface="Cambria Math" panose="02040503050406030204" pitchFamily="18" charset="0"/>
                            </a:rPr>
                          </m:ctrlPr>
                        </m:fPr>
                        <m:num>
                          <m:r>
                            <a:rPr lang="en-AU" sz="1200" b="0" i="1" smtClean="0">
                              <a:latin typeface="Cambria Math" panose="02040503050406030204" pitchFamily="18" charset="0"/>
                            </a:rPr>
                            <m:t>100</m:t>
                          </m:r>
                          <m:r>
                            <a:rPr lang="en-AU" sz="1200" b="0" i="1" smtClean="0">
                              <a:latin typeface="Cambria Math" panose="02040503050406030204" pitchFamily="18" charset="0"/>
                            </a:rPr>
                            <m:t>𝑚</m:t>
                          </m:r>
                        </m:num>
                        <m:den>
                          <m:r>
                            <a:rPr lang="en-AU" sz="1200" b="0" i="1" smtClean="0">
                              <a:latin typeface="Cambria Math" panose="02040503050406030204" pitchFamily="18" charset="0"/>
                            </a:rPr>
                            <m:t>9.69</m:t>
                          </m:r>
                          <m:r>
                            <a:rPr lang="en-AU" sz="1200" b="0" i="1" smtClean="0">
                              <a:latin typeface="Cambria Math" panose="02040503050406030204" pitchFamily="18" charset="0"/>
                            </a:rPr>
                            <m:t>𝑠𝑒𝑐</m:t>
                          </m:r>
                        </m:den>
                      </m:f>
                    </m:oMath>
                  </m:oMathPara>
                </a14:m>
                <a:endParaRPr lang="en-US" sz="1200"/>
              </a:p>
            </p:txBody>
          </p:sp>
        </mc:Choice>
        <mc:Fallback xmlns="">
          <p:sp>
            <p:nvSpPr>
              <p:cNvPr id="21" name="TextBox 20">
                <a:extLst>
                  <a:ext uri="{FF2B5EF4-FFF2-40B4-BE49-F238E27FC236}">
                    <a16:creationId xmlns:a16="http://schemas.microsoft.com/office/drawing/2014/main" id="{99092815-FDEB-C142-B898-1409B5644ABA}"/>
                  </a:ext>
                </a:extLst>
              </p:cNvPr>
              <p:cNvSpPr txBox="1">
                <a:spLocks noRot="1" noChangeAspect="1" noMove="1" noResize="1" noEditPoints="1" noAdjustHandles="1" noChangeArrowheads="1" noChangeShapeType="1" noTextEdit="1"/>
              </p:cNvSpPr>
              <p:nvPr/>
            </p:nvSpPr>
            <p:spPr>
              <a:xfrm>
                <a:off x="6406657" y="2985522"/>
                <a:ext cx="2237279" cy="346954"/>
              </a:xfrm>
              <a:prstGeom prst="rect">
                <a:avLst/>
              </a:prstGeom>
              <a:blipFill>
                <a:blip r:embed="rId6"/>
                <a:stretch>
                  <a:fillRect l="-2981" t="-1695" b="-11864"/>
                </a:stretch>
              </a:blipFill>
              <a:ln>
                <a:solidFill>
                  <a:schemeClr val="tx1"/>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D333A520-7A1B-0141-8CCC-A6A7D353BCA7}"/>
              </a:ext>
            </a:extLst>
          </p:cNvPr>
          <p:cNvSpPr txBox="1"/>
          <p:nvPr/>
        </p:nvSpPr>
        <p:spPr>
          <a:xfrm>
            <a:off x="6406658" y="3613744"/>
            <a:ext cx="2237278" cy="276999"/>
          </a:xfrm>
          <a:prstGeom prst="rect">
            <a:avLst/>
          </a:prstGeom>
          <a:solidFill>
            <a:srgbClr val="FFC000"/>
          </a:solidFill>
          <a:ln>
            <a:solidFill>
              <a:schemeClr val="tx1"/>
            </a:solidFill>
          </a:ln>
        </p:spPr>
        <p:txBody>
          <a:bodyPr wrap="square" rtlCol="0">
            <a:spAutoFit/>
          </a:bodyPr>
          <a:lstStyle/>
          <a:p>
            <a:r>
              <a:rPr lang="en-US" sz="1200" i="1">
                <a:ea typeface="Cambria Math" panose="02040503050406030204" pitchFamily="18" charset="0"/>
              </a:rPr>
              <a:t>Average speed = 10.31m/s</a:t>
            </a:r>
          </a:p>
        </p:txBody>
      </p:sp>
      <p:sp>
        <p:nvSpPr>
          <p:cNvPr id="6" name="Rectangle 5">
            <a:extLst>
              <a:ext uri="{FF2B5EF4-FFF2-40B4-BE49-F238E27FC236}">
                <a16:creationId xmlns:a16="http://schemas.microsoft.com/office/drawing/2014/main" id="{AB679AD0-04B5-CC44-ADAE-F7494AB3EB00}"/>
              </a:ext>
            </a:extLst>
          </p:cNvPr>
          <p:cNvSpPr/>
          <p:nvPr/>
        </p:nvSpPr>
        <p:spPr>
          <a:xfrm>
            <a:off x="4470016" y="2310851"/>
            <a:ext cx="548547" cy="338554"/>
          </a:xfrm>
          <a:prstGeom prst="rect">
            <a:avLst/>
          </a:prstGeom>
        </p:spPr>
        <p:txBody>
          <a:bodyPr wrap="none">
            <a:spAutoFit/>
          </a:bodyPr>
          <a:lstStyle/>
          <a:p>
            <a:pPr algn="ctr"/>
            <a:r>
              <a:rPr lang="en-US" sz="1600"/>
              <a:t>5.41</a:t>
            </a:r>
          </a:p>
        </p:txBody>
      </p:sp>
      <p:sp>
        <p:nvSpPr>
          <p:cNvPr id="7" name="Rectangle 6">
            <a:extLst>
              <a:ext uri="{FF2B5EF4-FFF2-40B4-BE49-F238E27FC236}">
                <a16:creationId xmlns:a16="http://schemas.microsoft.com/office/drawing/2014/main" id="{49A03D97-8234-F143-B1E3-70FBCC401C8E}"/>
              </a:ext>
            </a:extLst>
          </p:cNvPr>
          <p:cNvSpPr/>
          <p:nvPr/>
        </p:nvSpPr>
        <p:spPr>
          <a:xfrm>
            <a:off x="4470016" y="2695672"/>
            <a:ext cx="548547" cy="338554"/>
          </a:xfrm>
          <a:prstGeom prst="rect">
            <a:avLst/>
          </a:prstGeom>
        </p:spPr>
        <p:txBody>
          <a:bodyPr wrap="none">
            <a:spAutoFit/>
          </a:bodyPr>
          <a:lstStyle/>
          <a:p>
            <a:pPr algn="ctr"/>
            <a:r>
              <a:rPr lang="en-US" sz="1600"/>
              <a:t>9.80</a:t>
            </a:r>
          </a:p>
        </p:txBody>
      </p:sp>
      <p:sp>
        <p:nvSpPr>
          <p:cNvPr id="8" name="Rectangle 7">
            <a:extLst>
              <a:ext uri="{FF2B5EF4-FFF2-40B4-BE49-F238E27FC236}">
                <a16:creationId xmlns:a16="http://schemas.microsoft.com/office/drawing/2014/main" id="{3DF478DF-1551-F046-98EF-D0984D47F771}"/>
              </a:ext>
            </a:extLst>
          </p:cNvPr>
          <p:cNvSpPr/>
          <p:nvPr/>
        </p:nvSpPr>
        <p:spPr>
          <a:xfrm>
            <a:off x="4417919" y="3044605"/>
            <a:ext cx="652743" cy="338554"/>
          </a:xfrm>
          <a:prstGeom prst="rect">
            <a:avLst/>
          </a:prstGeom>
        </p:spPr>
        <p:txBody>
          <a:bodyPr wrap="none">
            <a:spAutoFit/>
          </a:bodyPr>
          <a:lstStyle/>
          <a:p>
            <a:pPr algn="ctr"/>
            <a:r>
              <a:rPr lang="en-US" sz="1600"/>
              <a:t>10.99</a:t>
            </a:r>
          </a:p>
        </p:txBody>
      </p:sp>
      <p:sp>
        <p:nvSpPr>
          <p:cNvPr id="10" name="Rectangle 9">
            <a:extLst>
              <a:ext uri="{FF2B5EF4-FFF2-40B4-BE49-F238E27FC236}">
                <a16:creationId xmlns:a16="http://schemas.microsoft.com/office/drawing/2014/main" id="{2DD74E11-96BB-F342-97A5-AAEB86BA6B7C}"/>
              </a:ext>
            </a:extLst>
          </p:cNvPr>
          <p:cNvSpPr/>
          <p:nvPr/>
        </p:nvSpPr>
        <p:spPr>
          <a:xfrm>
            <a:off x="4418065" y="3393600"/>
            <a:ext cx="652743" cy="338554"/>
          </a:xfrm>
          <a:prstGeom prst="rect">
            <a:avLst/>
          </a:prstGeom>
        </p:spPr>
        <p:txBody>
          <a:bodyPr wrap="none">
            <a:spAutoFit/>
          </a:bodyPr>
          <a:lstStyle/>
          <a:p>
            <a:pPr algn="ctr"/>
            <a:r>
              <a:rPr lang="en-US" sz="1600"/>
              <a:t>11.49</a:t>
            </a:r>
          </a:p>
        </p:txBody>
      </p:sp>
      <p:sp>
        <p:nvSpPr>
          <p:cNvPr id="24" name="Rectangle 23">
            <a:extLst>
              <a:ext uri="{FF2B5EF4-FFF2-40B4-BE49-F238E27FC236}">
                <a16:creationId xmlns:a16="http://schemas.microsoft.com/office/drawing/2014/main" id="{7167B87A-7D01-C54F-9918-4D375F697897}"/>
              </a:ext>
            </a:extLst>
          </p:cNvPr>
          <p:cNvSpPr/>
          <p:nvPr/>
        </p:nvSpPr>
        <p:spPr>
          <a:xfrm>
            <a:off x="4421602" y="3798189"/>
            <a:ext cx="652743" cy="338554"/>
          </a:xfrm>
          <a:prstGeom prst="rect">
            <a:avLst/>
          </a:prstGeom>
        </p:spPr>
        <p:txBody>
          <a:bodyPr wrap="none">
            <a:spAutoFit/>
          </a:bodyPr>
          <a:lstStyle/>
          <a:p>
            <a:pPr algn="ctr"/>
            <a:r>
              <a:rPr lang="en-US" sz="1600"/>
              <a:t>11.76</a:t>
            </a:r>
          </a:p>
        </p:txBody>
      </p:sp>
      <p:sp>
        <p:nvSpPr>
          <p:cNvPr id="25" name="Rectangle 24">
            <a:extLst>
              <a:ext uri="{FF2B5EF4-FFF2-40B4-BE49-F238E27FC236}">
                <a16:creationId xmlns:a16="http://schemas.microsoft.com/office/drawing/2014/main" id="{F5DB24E3-C2D0-AD46-A880-BF870338F278}"/>
              </a:ext>
            </a:extLst>
          </p:cNvPr>
          <p:cNvSpPr/>
          <p:nvPr/>
        </p:nvSpPr>
        <p:spPr>
          <a:xfrm>
            <a:off x="4418065" y="4155159"/>
            <a:ext cx="652743" cy="338554"/>
          </a:xfrm>
          <a:prstGeom prst="rect">
            <a:avLst/>
          </a:prstGeom>
        </p:spPr>
        <p:txBody>
          <a:bodyPr wrap="none">
            <a:spAutoFit/>
          </a:bodyPr>
          <a:lstStyle/>
          <a:p>
            <a:pPr algn="ctr"/>
            <a:r>
              <a:rPr lang="en-US" sz="1600"/>
              <a:t>12.20</a:t>
            </a:r>
          </a:p>
        </p:txBody>
      </p:sp>
      <p:sp>
        <p:nvSpPr>
          <p:cNvPr id="26" name="Rectangle 25">
            <a:extLst>
              <a:ext uri="{FF2B5EF4-FFF2-40B4-BE49-F238E27FC236}">
                <a16:creationId xmlns:a16="http://schemas.microsoft.com/office/drawing/2014/main" id="{D11ADBEE-9F08-2240-9C7E-BA40B7305360}"/>
              </a:ext>
            </a:extLst>
          </p:cNvPr>
          <p:cNvSpPr/>
          <p:nvPr/>
        </p:nvSpPr>
        <p:spPr>
          <a:xfrm>
            <a:off x="4418065" y="4495619"/>
            <a:ext cx="652743" cy="338554"/>
          </a:xfrm>
          <a:prstGeom prst="rect">
            <a:avLst/>
          </a:prstGeom>
        </p:spPr>
        <p:txBody>
          <a:bodyPr wrap="none">
            <a:spAutoFit/>
          </a:bodyPr>
          <a:lstStyle/>
          <a:p>
            <a:pPr algn="ctr"/>
            <a:r>
              <a:rPr lang="en-US" sz="1600"/>
              <a:t>12.20</a:t>
            </a:r>
          </a:p>
        </p:txBody>
      </p:sp>
      <p:sp>
        <p:nvSpPr>
          <p:cNvPr id="28" name="Rectangle 27">
            <a:extLst>
              <a:ext uri="{FF2B5EF4-FFF2-40B4-BE49-F238E27FC236}">
                <a16:creationId xmlns:a16="http://schemas.microsoft.com/office/drawing/2014/main" id="{A43DC4A2-60F1-AC4D-9AAE-ADC24DA5C464}"/>
              </a:ext>
            </a:extLst>
          </p:cNvPr>
          <p:cNvSpPr/>
          <p:nvPr/>
        </p:nvSpPr>
        <p:spPr>
          <a:xfrm>
            <a:off x="4418065" y="4856673"/>
            <a:ext cx="652743" cy="338554"/>
          </a:xfrm>
          <a:prstGeom prst="rect">
            <a:avLst/>
          </a:prstGeom>
        </p:spPr>
        <p:txBody>
          <a:bodyPr wrap="none">
            <a:spAutoFit/>
          </a:bodyPr>
          <a:lstStyle/>
          <a:p>
            <a:pPr algn="ctr"/>
            <a:r>
              <a:rPr lang="en-US" sz="1600"/>
              <a:t>12.20</a:t>
            </a:r>
          </a:p>
        </p:txBody>
      </p:sp>
      <p:sp>
        <p:nvSpPr>
          <p:cNvPr id="27" name="Rectangle 26">
            <a:extLst>
              <a:ext uri="{FF2B5EF4-FFF2-40B4-BE49-F238E27FC236}">
                <a16:creationId xmlns:a16="http://schemas.microsoft.com/office/drawing/2014/main" id="{6AC6BAFC-8210-D649-A8D7-A6DA493E6C41}"/>
              </a:ext>
            </a:extLst>
          </p:cNvPr>
          <p:cNvSpPr/>
          <p:nvPr/>
        </p:nvSpPr>
        <p:spPr>
          <a:xfrm>
            <a:off x="4418065" y="5252358"/>
            <a:ext cx="652743" cy="338554"/>
          </a:xfrm>
          <a:prstGeom prst="rect">
            <a:avLst/>
          </a:prstGeom>
        </p:spPr>
        <p:txBody>
          <a:bodyPr wrap="none">
            <a:spAutoFit/>
          </a:bodyPr>
          <a:lstStyle/>
          <a:p>
            <a:pPr algn="ctr"/>
            <a:r>
              <a:rPr lang="en-US" sz="1600"/>
              <a:t>12.05</a:t>
            </a:r>
          </a:p>
        </p:txBody>
      </p:sp>
      <p:sp>
        <p:nvSpPr>
          <p:cNvPr id="29" name="Rectangle 28">
            <a:extLst>
              <a:ext uri="{FF2B5EF4-FFF2-40B4-BE49-F238E27FC236}">
                <a16:creationId xmlns:a16="http://schemas.microsoft.com/office/drawing/2014/main" id="{59605792-818B-1B4B-9CD2-26BC1752CB44}"/>
              </a:ext>
            </a:extLst>
          </p:cNvPr>
          <p:cNvSpPr/>
          <p:nvPr/>
        </p:nvSpPr>
        <p:spPr>
          <a:xfrm>
            <a:off x="4418065" y="5590912"/>
            <a:ext cx="652743" cy="338554"/>
          </a:xfrm>
          <a:prstGeom prst="rect">
            <a:avLst/>
          </a:prstGeom>
        </p:spPr>
        <p:txBody>
          <a:bodyPr wrap="none">
            <a:spAutoFit/>
          </a:bodyPr>
          <a:lstStyle/>
          <a:p>
            <a:pPr algn="ctr"/>
            <a:r>
              <a:rPr lang="en-US" sz="1600"/>
              <a:t>11.11</a:t>
            </a:r>
          </a:p>
        </p:txBody>
      </p:sp>
    </p:spTree>
    <p:extLst>
      <p:ext uri="{BB962C8B-B14F-4D97-AF65-F5344CB8AC3E}">
        <p14:creationId xmlns:p14="http://schemas.microsoft.com/office/powerpoint/2010/main" val="11901837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20" grpId="0" animBg="1"/>
      <p:bldP spid="2" grpId="0" animBg="1"/>
      <p:bldP spid="4" grpId="0" animBg="1"/>
      <p:bldP spid="21" grpId="0" animBg="1"/>
      <p:bldP spid="23" grpId="0" animBg="1"/>
      <p:bldP spid="6" grpId="0"/>
      <p:bldP spid="7" grpId="0"/>
      <p:bldP spid="8" grpId="0"/>
      <p:bldP spid="10" grpId="0"/>
      <p:bldP spid="24" grpId="0"/>
      <p:bldP spid="25" grpId="0"/>
      <p:bldP spid="26" grpId="0"/>
      <p:bldP spid="28" grpId="0"/>
      <p:bldP spid="27"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idx="1"/>
          </p:nvPr>
        </p:nvSpPr>
        <p:spPr>
          <a:xfrm>
            <a:off x="228751" y="1989531"/>
            <a:ext cx="5012596" cy="3086784"/>
          </a:xfrm>
          <a:solidFill>
            <a:schemeClr val="bg1"/>
          </a:solidFill>
          <a:ln>
            <a:solidFill>
              <a:srgbClr val="7030A0"/>
            </a:solidFill>
          </a:ln>
        </p:spPr>
        <p:txBody>
          <a:bodyPr rtlCol="0">
            <a:normAutofit/>
          </a:bodyPr>
          <a:lstStyle/>
          <a:p>
            <a:pPr marL="0" indent="0" fontAlgn="auto">
              <a:lnSpc>
                <a:spcPct val="90000"/>
              </a:lnSpc>
              <a:spcAft>
                <a:spcPts val="0"/>
              </a:spcAft>
              <a:buNone/>
              <a:defRPr/>
            </a:pPr>
            <a:r>
              <a:rPr lang="en-US" sz="1800"/>
              <a:t>It is important to be able to determine the different types of speed as collectively they provide critical information relating to different aspects of the event.</a:t>
            </a:r>
          </a:p>
          <a:p>
            <a:pPr marL="0" indent="0" fontAlgn="auto">
              <a:lnSpc>
                <a:spcPct val="90000"/>
              </a:lnSpc>
              <a:spcAft>
                <a:spcPts val="0"/>
              </a:spcAft>
              <a:buNone/>
              <a:defRPr/>
            </a:pPr>
            <a:endParaRPr lang="en-US" sz="1000"/>
          </a:p>
          <a:p>
            <a:pPr marL="0" indent="0" fontAlgn="auto">
              <a:lnSpc>
                <a:spcPct val="90000"/>
              </a:lnSpc>
              <a:spcAft>
                <a:spcPts val="0"/>
              </a:spcAft>
              <a:buNone/>
              <a:defRPr/>
            </a:pPr>
            <a:r>
              <a:rPr lang="en-US" sz="1800"/>
              <a:t>i.e. Average speed for the entire race does not tell us what went on during the race itself</a:t>
            </a:r>
          </a:p>
          <a:p>
            <a:pPr>
              <a:lnSpc>
                <a:spcPct val="90000"/>
              </a:lnSpc>
              <a:buFont typeface="Cambria Math" panose="02040503050406030204" pitchFamily="18" charset="0"/>
              <a:buChar char="⎯"/>
              <a:defRPr/>
            </a:pPr>
            <a:r>
              <a:rPr lang="en-US" sz="1800"/>
              <a:t>Does not tell us the maximum speed reached by the racer</a:t>
            </a:r>
          </a:p>
          <a:p>
            <a:pPr>
              <a:lnSpc>
                <a:spcPct val="90000"/>
              </a:lnSpc>
              <a:buFont typeface="Cambria Math" panose="02040503050406030204" pitchFamily="18" charset="0"/>
              <a:buChar char="⎯"/>
              <a:defRPr/>
            </a:pPr>
            <a:r>
              <a:rPr lang="en-US" sz="1800"/>
              <a:t>Does not indicate when the racer was speeding up or slowing down.</a:t>
            </a:r>
          </a:p>
        </p:txBody>
      </p:sp>
      <p:sp>
        <p:nvSpPr>
          <p:cNvPr id="7" name="Slide Number Placeholder 6"/>
          <p:cNvSpPr>
            <a:spLocks noGrp="1"/>
          </p:cNvSpPr>
          <p:nvPr>
            <p:ph type="sldNum" sz="quarter" idx="12"/>
          </p:nvPr>
        </p:nvSpPr>
        <p:spPr>
          <a:xfrm>
            <a:off x="6911344" y="6400800"/>
            <a:ext cx="2133600" cy="365125"/>
          </a:xfrm>
        </p:spPr>
        <p:txBody>
          <a:bodyPr/>
          <a:lstStyle/>
          <a:p>
            <a:pPr>
              <a:defRPr/>
            </a:pPr>
            <a:fld id="{989D97D2-95B3-4677-9D7B-2A2FC247BB09}" type="slidenum">
              <a:rPr lang="en-US" smtClean="0"/>
              <a:pPr>
                <a:defRPr/>
              </a:pPr>
              <a:t>17</a:t>
            </a:fld>
            <a:endParaRPr lang="en-US"/>
          </a:p>
        </p:txBody>
      </p:sp>
      <p:pic>
        <p:nvPicPr>
          <p:cNvPr id="9"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 y="6222426"/>
            <a:ext cx="457501" cy="457955"/>
          </a:xfrm>
          <a:prstGeom prst="rect">
            <a:avLst/>
          </a:prstGeom>
          <a:noFill/>
        </p:spPr>
      </p:pic>
      <p:sp>
        <p:nvSpPr>
          <p:cNvPr id="10" name="TextBox 9">
            <a:hlinkClick r:id="rId3" action="ppaction://hlinksldjump"/>
          </p:cNvPr>
          <p:cNvSpPr txBox="1"/>
          <p:nvPr/>
        </p:nvSpPr>
        <p:spPr>
          <a:xfrm>
            <a:off x="-152399" y="6604181"/>
            <a:ext cx="838200" cy="215444"/>
          </a:xfrm>
          <a:prstGeom prst="rect">
            <a:avLst/>
          </a:prstGeom>
          <a:noFill/>
        </p:spPr>
        <p:txBody>
          <a:bodyPr wrap="square" rtlCol="0">
            <a:spAutoFit/>
          </a:bodyPr>
          <a:lstStyle/>
          <a:p>
            <a:pPr algn="ctr"/>
            <a:r>
              <a:rPr lang="en-AU" sz="800"/>
              <a:t>Home</a:t>
            </a:r>
            <a:endParaRPr lang="en-US" sz="800"/>
          </a:p>
        </p:txBody>
      </p:sp>
      <p:sp>
        <p:nvSpPr>
          <p:cNvPr id="13" name="TextBox 12">
            <a:extLst>
              <a:ext uri="{FF2B5EF4-FFF2-40B4-BE49-F238E27FC236}">
                <a16:creationId xmlns:a16="http://schemas.microsoft.com/office/drawing/2014/main" id="{54C08857-7D53-8A40-81B0-4B826C2C16A9}"/>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LINEAR MOTION </a:t>
            </a:r>
            <a:r>
              <a:rPr lang="en-US" sz="2400" b="1">
                <a:solidFill>
                  <a:schemeClr val="bg1"/>
                </a:solidFill>
              </a:rPr>
              <a:t>⎯</a:t>
            </a:r>
            <a:r>
              <a:rPr lang="en-GB" sz="2400" b="1" cap="all">
                <a:solidFill>
                  <a:prstClr val="white"/>
                </a:solidFill>
              </a:rPr>
              <a:t> SPEED</a:t>
            </a:r>
          </a:p>
        </p:txBody>
      </p:sp>
      <p:sp>
        <p:nvSpPr>
          <p:cNvPr id="14" name="Footer Placeholder 7">
            <a:extLst>
              <a:ext uri="{FF2B5EF4-FFF2-40B4-BE49-F238E27FC236}">
                <a16:creationId xmlns:a16="http://schemas.microsoft.com/office/drawing/2014/main" id="{DB160E0A-2932-B245-8461-EFF45CFA567D}"/>
              </a:ext>
            </a:extLst>
          </p:cNvPr>
          <p:cNvSpPr>
            <a:spLocks noGrp="1"/>
          </p:cNvSpPr>
          <p:nvPr>
            <p:ph type="ftr" sz="quarter" idx="11"/>
          </p:nvPr>
        </p:nvSpPr>
        <p:spPr>
          <a:xfrm>
            <a:off x="3124200" y="6356350"/>
            <a:ext cx="2895600" cy="365125"/>
          </a:xfrm>
        </p:spPr>
        <p:txBody>
          <a:bodyPr/>
          <a:lstStyle/>
          <a:p>
            <a:pPr>
              <a:defRPr/>
            </a:pPr>
            <a:r>
              <a:rPr lang="en-US"/>
              <a:t>©PE STUDIES RESOURCES</a:t>
            </a:r>
          </a:p>
        </p:txBody>
      </p:sp>
      <p:sp>
        <p:nvSpPr>
          <p:cNvPr id="2" name="Rectangle 1">
            <a:extLst>
              <a:ext uri="{FF2B5EF4-FFF2-40B4-BE49-F238E27FC236}">
                <a16:creationId xmlns:a16="http://schemas.microsoft.com/office/drawing/2014/main" id="{FF930121-6720-C045-BEE9-B5C65F32E646}"/>
              </a:ext>
            </a:extLst>
          </p:cNvPr>
          <p:cNvSpPr/>
          <p:nvPr/>
        </p:nvSpPr>
        <p:spPr>
          <a:xfrm>
            <a:off x="7271494" y="6222425"/>
            <a:ext cx="1963783" cy="168588"/>
          </a:xfrm>
          <a:prstGeom prst="rect">
            <a:avLst/>
          </a:prstGeom>
        </p:spPr>
        <p:txBody>
          <a:bodyPr wrap="square">
            <a:spAutoFit/>
          </a:bodyPr>
          <a:lstStyle/>
          <a:p>
            <a:r>
              <a:rPr lang="en-US" sz="500"/>
              <a:t>https://</a:t>
            </a:r>
            <a:r>
              <a:rPr lang="en-US" sz="500" err="1"/>
              <a:t>www.flickr.com</a:t>
            </a:r>
            <a:r>
              <a:rPr lang="en-US" sz="500"/>
              <a:t>/photos/34128229@N06/3267659779</a:t>
            </a:r>
          </a:p>
        </p:txBody>
      </p:sp>
    </p:spTree>
    <p:extLst>
      <p:ext uri="{BB962C8B-B14F-4D97-AF65-F5344CB8AC3E}">
        <p14:creationId xmlns:p14="http://schemas.microsoft.com/office/powerpoint/2010/main" val="137671617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2"/>
          <p:cNvSpPr txBox="1">
            <a:spLocks noChangeArrowheads="1"/>
          </p:cNvSpPr>
          <p:nvPr/>
        </p:nvSpPr>
        <p:spPr bwMode="auto">
          <a:xfrm>
            <a:off x="381149" y="643216"/>
            <a:ext cx="8471338" cy="1477328"/>
          </a:xfrm>
          <a:prstGeom prst="rect">
            <a:avLst/>
          </a:prstGeom>
          <a:solidFill>
            <a:schemeClr val="bg1"/>
          </a:solidFill>
          <a:ln w="9525">
            <a:solidFill>
              <a:srgbClr val="7030A0"/>
            </a:solidFill>
            <a:miter lim="800000"/>
            <a:headEnd/>
            <a:tailEnd/>
          </a:ln>
        </p:spPr>
        <p:txBody>
          <a:bodyPr wrap="square">
            <a:spAutoFit/>
          </a:bodyPr>
          <a:lstStyle/>
          <a:p>
            <a:r>
              <a:rPr lang="en-AU" b="1">
                <a:solidFill>
                  <a:srgbClr val="FF0000"/>
                </a:solidFill>
                <a:latin typeface="Calibri" pitchFamily="34" charset="0"/>
              </a:rPr>
              <a:t>VELOCITY</a:t>
            </a:r>
            <a:endParaRPr lang="en-US" b="1">
              <a:solidFill>
                <a:srgbClr val="FF0000"/>
              </a:solidFill>
              <a:latin typeface="Calibri" pitchFamily="34" charset="0"/>
            </a:endParaRPr>
          </a:p>
          <a:p>
            <a:pPr marL="342900" indent="-342900">
              <a:buFont typeface="Arial" panose="020B0604020202020204" pitchFamily="34" charset="0"/>
              <a:buChar char="•"/>
            </a:pPr>
            <a:r>
              <a:rPr lang="en-US">
                <a:latin typeface="Calibri" pitchFamily="34" charset="0"/>
              </a:rPr>
              <a:t>Speed in a given direction</a:t>
            </a:r>
          </a:p>
          <a:p>
            <a:pPr marL="342900" indent="-342900">
              <a:buFont typeface="Arial" panose="020B0604020202020204" pitchFamily="34" charset="0"/>
              <a:buChar char="•"/>
            </a:pPr>
            <a:r>
              <a:rPr lang="en-US">
                <a:latin typeface="Calibri" pitchFamily="34" charset="0"/>
              </a:rPr>
              <a:t>Calculated by dividing displacement travelled by time taken</a:t>
            </a:r>
          </a:p>
          <a:p>
            <a:pPr marL="342900" indent="-342900">
              <a:buFont typeface="Arial" panose="020B0604020202020204" pitchFamily="34" charset="0"/>
              <a:buChar char="•"/>
            </a:pPr>
            <a:r>
              <a:rPr lang="en-US">
                <a:latin typeface="Calibri" pitchFamily="34" charset="0"/>
              </a:rPr>
              <a:t>A change in velocity could be representative of a change in speed, change in direction, or both.</a:t>
            </a:r>
          </a:p>
        </p:txBody>
      </p:sp>
      <p:sp>
        <p:nvSpPr>
          <p:cNvPr id="7" name="Slide Number Placeholder 6"/>
          <p:cNvSpPr>
            <a:spLocks noGrp="1"/>
          </p:cNvSpPr>
          <p:nvPr>
            <p:ph type="sldNum" sz="quarter" idx="12"/>
          </p:nvPr>
        </p:nvSpPr>
        <p:spPr/>
        <p:txBody>
          <a:bodyPr/>
          <a:lstStyle/>
          <a:p>
            <a:pPr>
              <a:defRPr/>
            </a:pPr>
            <a:fld id="{EA38D44F-3B33-49D9-893A-4D3EBBCEA846}" type="slidenum">
              <a:rPr lang="en-US" smtClean="0"/>
              <a:pPr>
                <a:defRPr/>
              </a:pPr>
              <a:t>18</a:t>
            </a:fld>
            <a:endParaRPr lang="en-US"/>
          </a:p>
        </p:txBody>
      </p:sp>
      <p:sp>
        <p:nvSpPr>
          <p:cNvPr id="8" name="Footer Placeholder 7"/>
          <p:cNvSpPr>
            <a:spLocks noGrp="1"/>
          </p:cNvSpPr>
          <p:nvPr>
            <p:ph type="ftr" sz="quarter" idx="11"/>
          </p:nvPr>
        </p:nvSpPr>
        <p:spPr/>
        <p:txBody>
          <a:bodyPr/>
          <a:lstStyle/>
          <a:p>
            <a:pPr>
              <a:defRPr/>
            </a:pPr>
            <a:r>
              <a:rPr lang="en-US"/>
              <a:t>©PE STUDIES RESOURCES</a:t>
            </a:r>
          </a:p>
        </p:txBody>
      </p:sp>
      <p:pic>
        <p:nvPicPr>
          <p:cNvPr id="11"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 y="6260801"/>
            <a:ext cx="457501" cy="457955"/>
          </a:xfrm>
          <a:prstGeom prst="rect">
            <a:avLst/>
          </a:prstGeom>
          <a:noFill/>
        </p:spPr>
      </p:pic>
      <p:sp>
        <p:nvSpPr>
          <p:cNvPr id="12" name="TextBox 11">
            <a:hlinkClick r:id="rId3" action="ppaction://hlinksldjump"/>
          </p:cNvPr>
          <p:cNvSpPr txBox="1"/>
          <p:nvPr/>
        </p:nvSpPr>
        <p:spPr>
          <a:xfrm>
            <a:off x="-152399" y="6642556"/>
            <a:ext cx="838200" cy="215444"/>
          </a:xfrm>
          <a:prstGeom prst="rect">
            <a:avLst/>
          </a:prstGeom>
          <a:noFill/>
        </p:spPr>
        <p:txBody>
          <a:bodyPr wrap="square" rtlCol="0">
            <a:spAutoFit/>
          </a:bodyPr>
          <a:lstStyle/>
          <a:p>
            <a:pPr algn="ctr"/>
            <a:r>
              <a:rPr lang="en-AU" sz="800"/>
              <a:t>Home</a:t>
            </a:r>
            <a:endParaRPr lang="en-US" sz="800"/>
          </a:p>
        </p:txBody>
      </p:sp>
      <p:sp>
        <p:nvSpPr>
          <p:cNvPr id="10" name="TextBox 9">
            <a:extLst>
              <a:ext uri="{FF2B5EF4-FFF2-40B4-BE49-F238E27FC236}">
                <a16:creationId xmlns:a16="http://schemas.microsoft.com/office/drawing/2014/main" id="{0F318905-852E-3B40-A5C3-B9922C24E52B}"/>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LINEAR MOTION </a:t>
            </a:r>
            <a:r>
              <a:rPr lang="en-US" sz="2400" b="1">
                <a:solidFill>
                  <a:schemeClr val="bg1"/>
                </a:solidFill>
              </a:rPr>
              <a:t>⎯</a:t>
            </a:r>
            <a:r>
              <a:rPr lang="en-GB" sz="2400" b="1" cap="all">
                <a:solidFill>
                  <a:prstClr val="white"/>
                </a:solidFill>
              </a:rPr>
              <a:t> VELOCITY</a:t>
            </a:r>
          </a:p>
        </p:txBody>
      </p:sp>
      <p:sp>
        <p:nvSpPr>
          <p:cNvPr id="2" name="TextBox 1">
            <a:extLst>
              <a:ext uri="{FF2B5EF4-FFF2-40B4-BE49-F238E27FC236}">
                <a16:creationId xmlns:a16="http://schemas.microsoft.com/office/drawing/2014/main" id="{274402BE-06A8-2A48-9179-0D18D7614FC5}"/>
              </a:ext>
            </a:extLst>
          </p:cNvPr>
          <p:cNvSpPr txBox="1"/>
          <p:nvPr/>
        </p:nvSpPr>
        <p:spPr>
          <a:xfrm>
            <a:off x="1608992" y="5219305"/>
            <a:ext cx="6348046" cy="646331"/>
          </a:xfrm>
          <a:prstGeom prst="rect">
            <a:avLst/>
          </a:prstGeom>
          <a:solidFill>
            <a:srgbClr val="FB40FF"/>
          </a:solidFill>
          <a:ln>
            <a:solidFill>
              <a:schemeClr val="tx1"/>
            </a:solidFill>
          </a:ln>
        </p:spPr>
        <p:txBody>
          <a:bodyPr wrap="square" rtlCol="0">
            <a:spAutoFit/>
          </a:bodyPr>
          <a:lstStyle/>
          <a:p>
            <a:pPr algn="ctr"/>
            <a:r>
              <a:rPr lang="en-US">
                <a:solidFill>
                  <a:schemeClr val="bg1"/>
                </a:solidFill>
              </a:rPr>
              <a:t>Speed and velocity are equal if movement occurs in a straight line and in the same direction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C950367-58E6-FD48-8901-B08A85AD1F37}"/>
                  </a:ext>
                </a:extLst>
              </p:cNvPr>
              <p:cNvSpPr txBox="1"/>
              <p:nvPr/>
            </p:nvSpPr>
            <p:spPr>
              <a:xfrm>
                <a:off x="394514" y="2299645"/>
                <a:ext cx="8457973" cy="1319977"/>
              </a:xfrm>
              <a:prstGeom prst="rect">
                <a:avLst/>
              </a:prstGeom>
              <a:solidFill>
                <a:srgbClr val="FFC000"/>
              </a:solidFill>
              <a:ln>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m:rPr>
                          <m:nor/>
                        </m:rPr>
                        <a:rPr lang="en-US" b="1" dirty="0" smtClean="0"/>
                        <m:t>A</m:t>
                      </m:r>
                      <m:r>
                        <m:rPr>
                          <m:nor/>
                        </m:rPr>
                        <a:rPr lang="en-AU" b="1" i="0" dirty="0" smtClean="0"/>
                        <m:t>verage</m:t>
                      </m:r>
                      <m:r>
                        <m:rPr>
                          <m:nor/>
                        </m:rPr>
                        <a:rPr lang="en-AU" b="1" i="0" dirty="0" smtClean="0"/>
                        <m:t> </m:t>
                      </m:r>
                      <m:r>
                        <m:rPr>
                          <m:nor/>
                        </m:rPr>
                        <a:rPr lang="en-AU" b="1" i="0" dirty="0" smtClean="0"/>
                        <m:t>Velocity</m:t>
                      </m:r>
                      <m:r>
                        <m:rPr>
                          <m:nor/>
                        </m:rPr>
                        <a:rPr lang="en-AU" b="1" i="0" dirty="0" smtClean="0"/>
                        <m:t> </m:t>
                      </m:r>
                      <m:r>
                        <a:rPr lang="en-AU" b="0" i="1" dirty="0" smtClean="0">
                          <a:latin typeface="Cambria Math" panose="02040503050406030204" pitchFamily="18" charset="0"/>
                        </a:rPr>
                        <m:t>–</m:t>
                      </m:r>
                      <m:r>
                        <m:rPr>
                          <m:nor/>
                        </m:rPr>
                        <a:rPr lang="en-AU" b="0" i="0" dirty="0" smtClean="0"/>
                        <m:t> </m:t>
                      </m:r>
                      <m:r>
                        <m:rPr>
                          <m:nor/>
                        </m:rPr>
                        <a:rPr lang="en-AU" b="0" i="0" dirty="0" smtClean="0"/>
                        <m:t>total</m:t>
                      </m:r>
                      <m:r>
                        <m:rPr>
                          <m:nor/>
                        </m:rPr>
                        <a:rPr lang="en-AU" b="0" i="0" dirty="0" smtClean="0"/>
                        <m:t> </m:t>
                      </m:r>
                      <m:r>
                        <m:rPr>
                          <m:nor/>
                        </m:rPr>
                        <a:rPr lang="en-AU" b="0" i="0" dirty="0" smtClean="0"/>
                        <m:t>displacement</m:t>
                      </m:r>
                      <m:r>
                        <m:rPr>
                          <m:nor/>
                        </m:rPr>
                        <a:rPr lang="en-AU" b="0" i="0" dirty="0" smtClean="0"/>
                        <m:t> </m:t>
                      </m:r>
                      <m:r>
                        <m:rPr>
                          <m:nor/>
                        </m:rPr>
                        <a:rPr lang="en-AU" b="0" i="0" dirty="0" smtClean="0"/>
                        <m:t>covered</m:t>
                      </m:r>
                      <m:r>
                        <m:rPr>
                          <m:nor/>
                        </m:rPr>
                        <a:rPr lang="en-AU" b="0" i="0" dirty="0" smtClean="0"/>
                        <m:t> </m:t>
                      </m:r>
                      <m:r>
                        <m:rPr>
                          <m:nor/>
                        </m:rPr>
                        <a:rPr lang="en-AU" b="0" i="0" dirty="0" smtClean="0"/>
                        <m:t>divided</m:t>
                      </m:r>
                      <m:r>
                        <m:rPr>
                          <m:nor/>
                        </m:rPr>
                        <a:rPr lang="en-AU" b="0" i="0" dirty="0" smtClean="0"/>
                        <m:t> </m:t>
                      </m:r>
                      <m:r>
                        <m:rPr>
                          <m:nor/>
                        </m:rPr>
                        <a:rPr lang="en-AU" b="0" i="0" dirty="0" smtClean="0"/>
                        <m:t>by</m:t>
                      </m:r>
                      <m:r>
                        <m:rPr>
                          <m:nor/>
                        </m:rPr>
                        <a:rPr lang="en-AU" b="0" i="0" dirty="0" smtClean="0"/>
                        <m:t> </m:t>
                      </m:r>
                      <m:r>
                        <m:rPr>
                          <m:nor/>
                        </m:rPr>
                        <a:rPr lang="en-AU" b="0" i="0" dirty="0" smtClean="0"/>
                        <m:t>the</m:t>
                      </m:r>
                      <m:r>
                        <m:rPr>
                          <m:nor/>
                        </m:rPr>
                        <a:rPr lang="en-AU" b="0" i="0" dirty="0" smtClean="0"/>
                        <m:t> </m:t>
                      </m:r>
                      <m:r>
                        <m:rPr>
                          <m:nor/>
                        </m:rPr>
                        <a:rPr lang="en-AU" b="0" i="0" dirty="0" smtClean="0"/>
                        <m:t>elapsed</m:t>
                      </m:r>
                      <m:r>
                        <m:rPr>
                          <m:nor/>
                        </m:rPr>
                        <a:rPr lang="en-AU" b="0" i="0" dirty="0" smtClean="0"/>
                        <m:t> </m:t>
                      </m:r>
                      <m:r>
                        <m:rPr>
                          <m:nor/>
                        </m:rPr>
                        <a:rPr lang="en-AU" b="0" i="0" dirty="0" smtClean="0"/>
                        <m:t>time</m:t>
                      </m:r>
                      <m:r>
                        <m:rPr>
                          <m:nor/>
                        </m:rPr>
                        <a:rPr lang="en-AU" b="0" i="0" dirty="0" smtClean="0"/>
                        <m:t> </m:t>
                      </m:r>
                      <m:r>
                        <m:rPr>
                          <m:nor/>
                        </m:rPr>
                        <a:rPr lang="en-AU" b="0" i="0" dirty="0" smtClean="0"/>
                        <m:t>to</m:t>
                      </m:r>
                      <m:r>
                        <m:rPr>
                          <m:nor/>
                        </m:rPr>
                        <a:rPr lang="en-AU" b="0" i="0" dirty="0" smtClean="0"/>
                        <m:t> </m:t>
                      </m:r>
                      <m:r>
                        <m:rPr>
                          <m:nor/>
                        </m:rPr>
                        <a:rPr lang="en-AU" b="0" i="0" dirty="0" smtClean="0"/>
                        <m:t>cover</m:t>
                      </m:r>
                      <m:r>
                        <m:rPr>
                          <m:nor/>
                        </m:rPr>
                        <a:rPr lang="en-AU" b="0" i="0" dirty="0" smtClean="0"/>
                        <m:t> </m:t>
                      </m:r>
                      <m:r>
                        <m:rPr>
                          <m:nor/>
                        </m:rPr>
                        <a:rPr lang="en-AU" b="0" i="0" dirty="0" smtClean="0"/>
                        <m:t>that</m:t>
                      </m:r>
                      <m:r>
                        <m:rPr>
                          <m:nor/>
                        </m:rPr>
                        <a:rPr lang="en-AU" b="0" i="0" dirty="0" smtClean="0"/>
                        <m:t> </m:t>
                      </m:r>
                      <m:r>
                        <m:rPr>
                          <m:nor/>
                        </m:rPr>
                        <a:rPr lang="en-AU" b="0" i="0" dirty="0" smtClean="0"/>
                        <m:t>displacement</m:t>
                      </m:r>
                    </m:oMath>
                  </m:oMathPara>
                </a14:m>
                <a:endParaRPr lang="en-AU" b="0" i="0"/>
              </a:p>
              <a:p>
                <a:pPr/>
                <a14:m>
                  <m:oMathPara xmlns:m="http://schemas.openxmlformats.org/officeDocument/2006/math">
                    <m:oMathParaPr>
                      <m:jc m:val="left"/>
                    </m:oMathParaPr>
                    <m:oMath xmlns:m="http://schemas.openxmlformats.org/officeDocument/2006/math">
                      <m:r>
                        <m:rPr>
                          <m:nor/>
                        </m:rPr>
                        <a:rPr lang="en-AU" b="0" i="0" dirty="0" smtClean="0"/>
                        <m:t> </m:t>
                      </m:r>
                      <m:r>
                        <m:rPr>
                          <m:nor/>
                        </m:rPr>
                        <a:rPr lang="en-US" dirty="0" smtClean="0"/>
                        <m:t> </m:t>
                      </m:r>
                    </m:oMath>
                  </m:oMathPara>
                </a14:m>
                <a:endParaRPr lang="en-AU"/>
              </a:p>
              <a:p>
                <a14:m>
                  <m:oMath xmlns:m="http://schemas.openxmlformats.org/officeDocument/2006/math">
                    <m:r>
                      <m:rPr>
                        <m:nor/>
                      </m:rPr>
                      <a:rPr lang="en-US" dirty="0" smtClean="0"/>
                      <m:t>=</m:t>
                    </m:r>
                    <m:f>
                      <m:fPr>
                        <m:ctrlPr>
                          <a:rPr lang="en-US" i="1" smtClean="0">
                            <a:latin typeface="Cambria Math" panose="02040503050406030204" pitchFamily="18" charset="0"/>
                          </a:rPr>
                        </m:ctrlPr>
                      </m:fPr>
                      <m:num>
                        <m:r>
                          <a:rPr lang="en-AU" b="0" i="1" smtClean="0">
                            <a:latin typeface="Cambria Math" panose="02040503050406030204" pitchFamily="18" charset="0"/>
                          </a:rPr>
                          <m:t>𝑇𝑜𝑡𝑎𝑙</m:t>
                        </m:r>
                        <m:r>
                          <a:rPr lang="en-AU" b="0" i="1" smtClean="0">
                            <a:latin typeface="Cambria Math" panose="02040503050406030204" pitchFamily="18" charset="0"/>
                          </a:rPr>
                          <m:t> </m:t>
                        </m:r>
                        <m:r>
                          <a:rPr lang="en-AU" b="0" i="1" smtClean="0">
                            <a:latin typeface="Cambria Math" panose="02040503050406030204" pitchFamily="18" charset="0"/>
                          </a:rPr>
                          <m:t>𝑑𝑖𝑠𝑝𝑙𝑎𝑐𝑒𝑚𝑒𝑛𝑡</m:t>
                        </m:r>
                      </m:num>
                      <m:den>
                        <m:r>
                          <a:rPr lang="en-AU" b="0" i="1" smtClean="0">
                            <a:latin typeface="Cambria Math" panose="02040503050406030204" pitchFamily="18" charset="0"/>
                          </a:rPr>
                          <m:t>𝑇𝑜𝑡𝑎𝑙</m:t>
                        </m:r>
                        <m:r>
                          <a:rPr lang="en-AU" b="0" i="1" smtClean="0">
                            <a:latin typeface="Cambria Math" panose="02040503050406030204" pitchFamily="18" charset="0"/>
                          </a:rPr>
                          <m:t> </m:t>
                        </m:r>
                        <m:r>
                          <a:rPr lang="en-AU" b="0" i="1" smtClean="0">
                            <a:latin typeface="Cambria Math" panose="02040503050406030204" pitchFamily="18" charset="0"/>
                          </a:rPr>
                          <m:t>𝑡𝑖𝑚𝑒</m:t>
                        </m:r>
                      </m:den>
                    </m:f>
                  </m:oMath>
                </a14:m>
                <a:r>
                  <a:rPr lang="en-US"/>
                  <a:t> </a:t>
                </a:r>
              </a:p>
            </p:txBody>
          </p:sp>
        </mc:Choice>
        <mc:Fallback xmlns="">
          <p:sp>
            <p:nvSpPr>
              <p:cNvPr id="15" name="TextBox 14">
                <a:extLst>
                  <a:ext uri="{FF2B5EF4-FFF2-40B4-BE49-F238E27FC236}">
                    <a16:creationId xmlns:a16="http://schemas.microsoft.com/office/drawing/2014/main" id="{CC950367-58E6-FD48-8901-B08A85AD1F37}"/>
                  </a:ext>
                </a:extLst>
              </p:cNvPr>
              <p:cNvSpPr txBox="1">
                <a:spLocks noRot="1" noChangeAspect="1" noMove="1" noResize="1" noEditPoints="1" noAdjustHandles="1" noChangeArrowheads="1" noChangeShapeType="1" noTextEdit="1"/>
              </p:cNvSpPr>
              <p:nvPr/>
            </p:nvSpPr>
            <p:spPr>
              <a:xfrm>
                <a:off x="394514" y="2299645"/>
                <a:ext cx="8457973" cy="1319977"/>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41838FB-82B3-4748-A3C2-8BD885609199}"/>
                  </a:ext>
                </a:extLst>
              </p:cNvPr>
              <p:cNvSpPr txBox="1"/>
              <p:nvPr/>
            </p:nvSpPr>
            <p:spPr>
              <a:xfrm>
                <a:off x="381150" y="3707341"/>
                <a:ext cx="8471338" cy="1049326"/>
              </a:xfrm>
              <a:prstGeom prst="rect">
                <a:avLst/>
              </a:prstGeom>
              <a:solidFill>
                <a:srgbClr val="FFC000"/>
              </a:solidFill>
              <a:ln>
                <a:solidFill>
                  <a:schemeClr val="tx1"/>
                </a:solidFill>
              </a:ln>
            </p:spPr>
            <p:txBody>
              <a:bodyPr wrap="square" rtlCol="0">
                <a:spAutoFit/>
              </a:bodyPr>
              <a:lstStyle/>
              <a:p>
                <a:r>
                  <a:rPr lang="en-US" b="1"/>
                  <a:t>Instantaneous velocity </a:t>
                </a:r>
                <a:r>
                  <a:rPr lang="en-US"/>
                  <a:t>– velocity at a given point in time</a:t>
                </a:r>
              </a:p>
              <a:p>
                <a:r>
                  <a:rPr lang="en-US"/>
                  <a:t> </a:t>
                </a:r>
              </a:p>
              <a:p>
                <a:r>
                  <a:rPr lang="en-US"/>
                  <a:t>= </a:t>
                </a:r>
                <a14:m>
                  <m:oMath xmlns:m="http://schemas.openxmlformats.org/officeDocument/2006/math">
                    <m:f>
                      <m:fPr>
                        <m:ctrlPr>
                          <a:rPr lang="en-US" i="1" smtClean="0">
                            <a:latin typeface="Cambria Math" panose="02040503050406030204" pitchFamily="18" charset="0"/>
                          </a:rPr>
                        </m:ctrlPr>
                      </m:fPr>
                      <m:num>
                        <m:r>
                          <a:rPr lang="en-AU" b="0" i="1" smtClean="0">
                            <a:latin typeface="Cambria Math" panose="02040503050406030204" pitchFamily="18" charset="0"/>
                          </a:rPr>
                          <m:t>𝐷𝑖𝑠𝑝𝑙𝑎𝑐𝑒𝑚𝑒𝑛𝑡</m:t>
                        </m:r>
                      </m:num>
                      <m:den>
                        <m:r>
                          <a:rPr lang="en-AU" b="0" i="1" smtClean="0">
                            <a:latin typeface="Cambria Math" panose="02040503050406030204" pitchFamily="18" charset="0"/>
                          </a:rPr>
                          <m:t>𝑇𝑖𝑚𝑒</m:t>
                        </m:r>
                      </m:den>
                    </m:f>
                  </m:oMath>
                </a14:m>
                <a:endParaRPr lang="en-US" i="1"/>
              </a:p>
            </p:txBody>
          </p:sp>
        </mc:Choice>
        <mc:Fallback xmlns="">
          <p:sp>
            <p:nvSpPr>
              <p:cNvPr id="16" name="TextBox 15">
                <a:extLst>
                  <a:ext uri="{FF2B5EF4-FFF2-40B4-BE49-F238E27FC236}">
                    <a16:creationId xmlns:a16="http://schemas.microsoft.com/office/drawing/2014/main" id="{541838FB-82B3-4748-A3C2-8BD885609199}"/>
                  </a:ext>
                </a:extLst>
              </p:cNvPr>
              <p:cNvSpPr txBox="1">
                <a:spLocks noRot="1" noChangeAspect="1" noMove="1" noResize="1" noEditPoints="1" noAdjustHandles="1" noChangeArrowheads="1" noChangeShapeType="1" noTextEdit="1"/>
              </p:cNvSpPr>
              <p:nvPr/>
            </p:nvSpPr>
            <p:spPr>
              <a:xfrm>
                <a:off x="381150" y="3707341"/>
                <a:ext cx="8471338" cy="1049326"/>
              </a:xfrm>
              <a:prstGeom prst="rect">
                <a:avLst/>
              </a:prstGeom>
              <a:blipFill>
                <a:blip r:embed="rId6"/>
                <a:stretch>
                  <a:fillRect l="-575" t="-2299" b="-2299"/>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42786031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2"/>
          <p:cNvSpPr txBox="1">
            <a:spLocks noChangeArrowheads="1"/>
          </p:cNvSpPr>
          <p:nvPr/>
        </p:nvSpPr>
        <p:spPr bwMode="auto">
          <a:xfrm>
            <a:off x="357188" y="714375"/>
            <a:ext cx="8001000" cy="1477328"/>
          </a:xfrm>
          <a:prstGeom prst="rect">
            <a:avLst/>
          </a:prstGeom>
          <a:solidFill>
            <a:schemeClr val="bg1"/>
          </a:solidFill>
          <a:ln w="9525">
            <a:solidFill>
              <a:srgbClr val="7030A0"/>
            </a:solidFill>
            <a:miter lim="800000"/>
            <a:headEnd/>
            <a:tailEnd/>
          </a:ln>
        </p:spPr>
        <p:txBody>
          <a:bodyPr wrap="square">
            <a:spAutoFit/>
          </a:bodyPr>
          <a:lstStyle/>
          <a:p>
            <a:r>
              <a:rPr lang="en-US" b="1">
                <a:solidFill>
                  <a:srgbClr val="FF0000"/>
                </a:solidFill>
                <a:latin typeface="Calibri" pitchFamily="34" charset="0"/>
              </a:rPr>
              <a:t>ACCELERATION</a:t>
            </a:r>
          </a:p>
          <a:p>
            <a:pPr marL="285750" indent="-285750">
              <a:buFont typeface="Arial" panose="020B0604020202020204" pitchFamily="34" charset="0"/>
              <a:buChar char="•"/>
            </a:pPr>
            <a:r>
              <a:rPr lang="en-US">
                <a:latin typeface="Calibri" pitchFamily="34" charset="0"/>
              </a:rPr>
              <a:t>Rate at which the velocity of a body changes with respect to time.</a:t>
            </a:r>
            <a:endParaRPr lang="en-US" sz="1000">
              <a:latin typeface="Calibri" pitchFamily="34" charset="0"/>
            </a:endParaRPr>
          </a:p>
          <a:p>
            <a:pPr marL="742950" lvl="1" indent="-285750">
              <a:buFont typeface="Cambria Math" panose="02040503050406030204" pitchFamily="18" charset="0"/>
              <a:buChar char="⎯"/>
            </a:pPr>
            <a:r>
              <a:rPr lang="en-US" u="sng">
                <a:latin typeface="Calibri" pitchFamily="34" charset="0"/>
              </a:rPr>
              <a:t>Positive acceleration</a:t>
            </a:r>
            <a:r>
              <a:rPr lang="en-US">
                <a:latin typeface="Calibri" pitchFamily="34" charset="0"/>
              </a:rPr>
              <a:t>: Velocity is increasing</a:t>
            </a:r>
          </a:p>
          <a:p>
            <a:pPr marL="742950" lvl="1" indent="-285750">
              <a:buFont typeface="Cambria Math" panose="02040503050406030204" pitchFamily="18" charset="0"/>
              <a:buChar char="⎯"/>
            </a:pPr>
            <a:r>
              <a:rPr lang="en-US" u="sng">
                <a:latin typeface="Calibri" pitchFamily="34" charset="0"/>
              </a:rPr>
              <a:t>Negative acceleration (retardation)</a:t>
            </a:r>
            <a:r>
              <a:rPr lang="en-US">
                <a:latin typeface="Calibri" pitchFamily="34" charset="0"/>
              </a:rPr>
              <a:t>: Velocity is decreasing</a:t>
            </a:r>
          </a:p>
          <a:p>
            <a:pPr marL="742950" lvl="1" indent="-285750">
              <a:buFont typeface="Cambria Math" panose="02040503050406030204" pitchFamily="18" charset="0"/>
              <a:buChar char="⎯"/>
            </a:pPr>
            <a:r>
              <a:rPr lang="en-US" u="sng">
                <a:latin typeface="Calibri" pitchFamily="34" charset="0"/>
              </a:rPr>
              <a:t>Zero acceleration</a:t>
            </a:r>
            <a:r>
              <a:rPr lang="en-US">
                <a:latin typeface="Calibri" pitchFamily="34" charset="0"/>
              </a:rPr>
              <a:t>: No change in velocity</a:t>
            </a:r>
          </a:p>
        </p:txBody>
      </p:sp>
      <p:sp>
        <p:nvSpPr>
          <p:cNvPr id="13" name="Slide Number Placeholder 12"/>
          <p:cNvSpPr>
            <a:spLocks noGrp="1"/>
          </p:cNvSpPr>
          <p:nvPr>
            <p:ph type="sldNum" sz="quarter" idx="12"/>
          </p:nvPr>
        </p:nvSpPr>
        <p:spPr>
          <a:xfrm>
            <a:off x="7010399" y="6505985"/>
            <a:ext cx="2133600" cy="365125"/>
          </a:xfrm>
        </p:spPr>
        <p:txBody>
          <a:bodyPr/>
          <a:lstStyle/>
          <a:p>
            <a:pPr>
              <a:defRPr/>
            </a:pPr>
            <a:fld id="{EA38D44F-3B33-49D9-893A-4D3EBBCEA846}" type="slidenum">
              <a:rPr lang="en-US" smtClean="0"/>
              <a:pPr>
                <a:defRPr/>
              </a:pPr>
              <a:t>19</a:t>
            </a:fld>
            <a:endParaRPr lang="en-US"/>
          </a:p>
        </p:txBody>
      </p:sp>
      <p:sp>
        <p:nvSpPr>
          <p:cNvPr id="14" name="Footer Placeholder 13"/>
          <p:cNvSpPr>
            <a:spLocks noGrp="1"/>
          </p:cNvSpPr>
          <p:nvPr>
            <p:ph type="ftr" sz="quarter" idx="11"/>
          </p:nvPr>
        </p:nvSpPr>
        <p:spPr>
          <a:xfrm>
            <a:off x="3345702" y="6573443"/>
            <a:ext cx="2895600" cy="365125"/>
          </a:xfrm>
        </p:spPr>
        <p:txBody>
          <a:bodyPr/>
          <a:lstStyle/>
          <a:p>
            <a:pPr>
              <a:defRPr/>
            </a:pPr>
            <a:r>
              <a:rPr lang="en-US"/>
              <a:t>©PE STUDIES RESOURCES</a:t>
            </a:r>
          </a:p>
        </p:txBody>
      </p:sp>
      <p:pic>
        <p:nvPicPr>
          <p:cNvPr id="15"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 y="6291131"/>
            <a:ext cx="457501" cy="457955"/>
          </a:xfrm>
          <a:prstGeom prst="rect">
            <a:avLst/>
          </a:prstGeom>
          <a:noFill/>
        </p:spPr>
      </p:pic>
      <p:sp>
        <p:nvSpPr>
          <p:cNvPr id="16" name="TextBox 15">
            <a:hlinkClick r:id="rId3" action="ppaction://hlinksldjump"/>
          </p:cNvPr>
          <p:cNvSpPr txBox="1"/>
          <p:nvPr/>
        </p:nvSpPr>
        <p:spPr>
          <a:xfrm>
            <a:off x="-152399" y="6672886"/>
            <a:ext cx="838200" cy="215444"/>
          </a:xfrm>
          <a:prstGeom prst="rect">
            <a:avLst/>
          </a:prstGeom>
          <a:noFill/>
        </p:spPr>
        <p:txBody>
          <a:bodyPr wrap="square" rtlCol="0">
            <a:spAutoFit/>
          </a:bodyPr>
          <a:lstStyle/>
          <a:p>
            <a:pPr algn="ctr"/>
            <a:r>
              <a:rPr lang="en-AU" sz="800"/>
              <a:t>Home</a:t>
            </a:r>
            <a:endParaRPr lang="en-US" sz="800"/>
          </a:p>
        </p:txBody>
      </p:sp>
      <p:sp>
        <p:nvSpPr>
          <p:cNvPr id="20" name="TextBox 19">
            <a:extLst>
              <a:ext uri="{FF2B5EF4-FFF2-40B4-BE49-F238E27FC236}">
                <a16:creationId xmlns:a16="http://schemas.microsoft.com/office/drawing/2014/main" id="{6D45E6FA-67A4-7044-A056-F17D5950BF30}"/>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LINEAR MOTION </a:t>
            </a:r>
            <a:r>
              <a:rPr lang="en-US" sz="2400" b="1">
                <a:solidFill>
                  <a:schemeClr val="bg1"/>
                </a:solidFill>
              </a:rPr>
              <a:t>⎯</a:t>
            </a:r>
            <a:r>
              <a:rPr lang="en-GB" sz="2400" b="1" cap="all">
                <a:solidFill>
                  <a:prstClr val="white"/>
                </a:solidFill>
              </a:rPr>
              <a:t> ACCELERATION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4E4C98-064E-9C4C-BE97-CACA4553BBE5}"/>
                  </a:ext>
                </a:extLst>
              </p:cNvPr>
              <p:cNvSpPr txBox="1"/>
              <p:nvPr/>
            </p:nvSpPr>
            <p:spPr>
              <a:xfrm>
                <a:off x="2737716" y="2296325"/>
                <a:ext cx="3239944" cy="495328"/>
              </a:xfrm>
              <a:prstGeom prst="rect">
                <a:avLst/>
              </a:prstGeom>
              <a:solidFill>
                <a:srgbClr val="FFC000"/>
              </a:solidFill>
              <a:ln>
                <a:solidFill>
                  <a:schemeClr val="tx1"/>
                </a:solidFill>
              </a:ln>
            </p:spPr>
            <p:txBody>
              <a:bodyPr wrap="square" rtlCol="0">
                <a:spAutoFit/>
              </a:bodyPr>
              <a:lstStyle/>
              <a:p>
                <a14:m>
                  <m:oMath xmlns:m="http://schemas.openxmlformats.org/officeDocument/2006/math">
                    <m:r>
                      <m:rPr>
                        <m:nor/>
                      </m:rPr>
                      <a:rPr lang="en-AU" b="1" i="1" dirty="0" smtClean="0"/>
                      <m:t>Acceleration</m:t>
                    </m:r>
                    <m:r>
                      <m:rPr>
                        <m:nor/>
                      </m:rPr>
                      <a:rPr lang="en-AU" b="0" i="0" dirty="0" smtClean="0"/>
                      <m:t> </m:t>
                    </m:r>
                    <m:r>
                      <m:rPr>
                        <m:nor/>
                      </m:rPr>
                      <a:rPr lang="en-US" dirty="0" smtClean="0"/>
                      <m:t>=</m:t>
                    </m:r>
                    <m:f>
                      <m:fPr>
                        <m:ctrlPr>
                          <a:rPr lang="en-US" i="1" smtClean="0">
                            <a:latin typeface="Cambria Math" panose="02040503050406030204" pitchFamily="18" charset="0"/>
                          </a:rPr>
                        </m:ctrlPr>
                      </m:fPr>
                      <m:num>
                        <m:r>
                          <a:rPr lang="en-AU" b="0" i="1" smtClean="0">
                            <a:latin typeface="Cambria Math" panose="02040503050406030204" pitchFamily="18" charset="0"/>
                          </a:rPr>
                          <m:t>𝐶h𝑎𝑛𝑔𝑒</m:t>
                        </m:r>
                        <m:r>
                          <a:rPr lang="en-AU" b="0" i="1" smtClean="0">
                            <a:latin typeface="Cambria Math" panose="02040503050406030204" pitchFamily="18" charset="0"/>
                          </a:rPr>
                          <m:t> </m:t>
                        </m:r>
                        <m:r>
                          <a:rPr lang="en-AU" b="0" i="1" smtClean="0">
                            <a:latin typeface="Cambria Math" panose="02040503050406030204" pitchFamily="18" charset="0"/>
                          </a:rPr>
                          <m:t>𝑖𝑛</m:t>
                        </m:r>
                        <m:r>
                          <a:rPr lang="en-AU" b="0" i="1" smtClean="0">
                            <a:latin typeface="Cambria Math" panose="02040503050406030204" pitchFamily="18" charset="0"/>
                          </a:rPr>
                          <m:t> </m:t>
                        </m:r>
                        <m:r>
                          <a:rPr lang="en-AU" b="0" i="1" smtClean="0">
                            <a:latin typeface="Cambria Math" panose="02040503050406030204" pitchFamily="18" charset="0"/>
                          </a:rPr>
                          <m:t>𝑣𝑒𝑙𝑜𝑐𝑖𝑡𝑦</m:t>
                        </m:r>
                      </m:num>
                      <m:den>
                        <m:r>
                          <a:rPr lang="en-AU" b="0" i="1" smtClean="0">
                            <a:latin typeface="Cambria Math" panose="02040503050406030204" pitchFamily="18" charset="0"/>
                          </a:rPr>
                          <m:t>𝑇𝑖𝑚𝑒</m:t>
                        </m:r>
                      </m:den>
                    </m:f>
                  </m:oMath>
                </a14:m>
                <a:r>
                  <a:rPr lang="en-US"/>
                  <a:t> </a:t>
                </a:r>
              </a:p>
            </p:txBody>
          </p:sp>
        </mc:Choice>
        <mc:Fallback xmlns="">
          <p:sp>
            <p:nvSpPr>
              <p:cNvPr id="19" name="TextBox 18">
                <a:extLst>
                  <a:ext uri="{FF2B5EF4-FFF2-40B4-BE49-F238E27FC236}">
                    <a16:creationId xmlns:a16="http://schemas.microsoft.com/office/drawing/2014/main" id="{1F4E4C98-064E-9C4C-BE97-CACA4553BBE5}"/>
                  </a:ext>
                </a:extLst>
              </p:cNvPr>
              <p:cNvSpPr txBox="1">
                <a:spLocks noRot="1" noChangeAspect="1" noMove="1" noResize="1" noEditPoints="1" noAdjustHandles="1" noChangeArrowheads="1" noChangeShapeType="1" noTextEdit="1"/>
              </p:cNvSpPr>
              <p:nvPr/>
            </p:nvSpPr>
            <p:spPr>
              <a:xfrm>
                <a:off x="2737716" y="2296325"/>
                <a:ext cx="3239944" cy="495328"/>
              </a:xfrm>
              <a:prstGeom prst="rect">
                <a:avLst/>
              </a:prstGeom>
              <a:blipFill>
                <a:blip r:embed="rId5"/>
                <a:stretch>
                  <a:fillRect b="-1205"/>
                </a:stretch>
              </a:blipFill>
              <a:ln>
                <a:solidFill>
                  <a:schemeClr val="tx1"/>
                </a:solidFill>
              </a:ln>
            </p:spPr>
            <p:txBody>
              <a:bodyPr/>
              <a:lstStyle/>
              <a:p>
                <a:r>
                  <a:rPr lang="en-US">
                    <a:noFill/>
                  </a:rPr>
                  <a:t> </a:t>
                </a:r>
              </a:p>
            </p:txBody>
          </p:sp>
        </mc:Fallback>
      </mc:AlternateContent>
      <p:graphicFrame>
        <p:nvGraphicFramePr>
          <p:cNvPr id="18" name="Table 17">
            <a:extLst>
              <a:ext uri="{FF2B5EF4-FFF2-40B4-BE49-F238E27FC236}">
                <a16:creationId xmlns:a16="http://schemas.microsoft.com/office/drawing/2014/main" id="{6E77A32F-5FDC-1B4D-B171-57BED216A962}"/>
              </a:ext>
            </a:extLst>
          </p:cNvPr>
          <p:cNvGraphicFramePr>
            <a:graphicFrameLocks noGrp="1"/>
          </p:cNvGraphicFramePr>
          <p:nvPr>
            <p:extLst>
              <p:ext uri="{D42A27DB-BD31-4B8C-83A1-F6EECF244321}">
                <p14:modId xmlns:p14="http://schemas.microsoft.com/office/powerpoint/2010/main" val="4012193609"/>
              </p:ext>
            </p:extLst>
          </p:nvPr>
        </p:nvGraphicFramePr>
        <p:xfrm>
          <a:off x="473639" y="2896275"/>
          <a:ext cx="5072222" cy="3688080"/>
        </p:xfrm>
        <a:graphic>
          <a:graphicData uri="http://schemas.openxmlformats.org/drawingml/2006/table">
            <a:tbl>
              <a:tblPr firstRow="1" bandRow="1">
                <a:tableStyleId>{073A0DAA-6AF3-43AB-8588-CEC1D06C72B9}</a:tableStyleId>
              </a:tblPr>
              <a:tblGrid>
                <a:gridCol w="2536111">
                  <a:extLst>
                    <a:ext uri="{9D8B030D-6E8A-4147-A177-3AD203B41FA5}">
                      <a16:colId xmlns:a16="http://schemas.microsoft.com/office/drawing/2014/main" val="257618492"/>
                    </a:ext>
                  </a:extLst>
                </a:gridCol>
                <a:gridCol w="2536111">
                  <a:extLst>
                    <a:ext uri="{9D8B030D-6E8A-4147-A177-3AD203B41FA5}">
                      <a16:colId xmlns:a16="http://schemas.microsoft.com/office/drawing/2014/main" val="2204680707"/>
                    </a:ext>
                  </a:extLst>
                </a:gridCol>
              </a:tblGrid>
              <a:tr h="279902">
                <a:tc>
                  <a:txBody>
                    <a:bodyPr/>
                    <a:lstStyle/>
                    <a:p>
                      <a:pPr algn="ctr"/>
                      <a:r>
                        <a:rPr lang="en-US" sz="1600"/>
                        <a:t>Segment (m)</a:t>
                      </a:r>
                    </a:p>
                  </a:txBody>
                  <a:tcPr/>
                </a:tc>
                <a:tc>
                  <a:txBody>
                    <a:bodyPr/>
                    <a:lstStyle/>
                    <a:p>
                      <a:pPr algn="ctr"/>
                      <a:r>
                        <a:rPr lang="en-US" sz="1600"/>
                        <a:t>Time (sec)</a:t>
                      </a:r>
                    </a:p>
                  </a:txBody>
                  <a:tcPr/>
                </a:tc>
                <a:extLst>
                  <a:ext uri="{0D108BD9-81ED-4DB2-BD59-A6C34878D82A}">
                    <a16:rowId xmlns:a16="http://schemas.microsoft.com/office/drawing/2014/main" val="2121738466"/>
                  </a:ext>
                </a:extLst>
              </a:tr>
              <a:tr h="279902">
                <a:tc>
                  <a:txBody>
                    <a:bodyPr/>
                    <a:lstStyle/>
                    <a:p>
                      <a:pPr algn="ctr"/>
                      <a:r>
                        <a:rPr lang="en-US" sz="1600"/>
                        <a:t>0-10</a:t>
                      </a:r>
                    </a:p>
                  </a:txBody>
                  <a:tcPr/>
                </a:tc>
                <a:tc>
                  <a:txBody>
                    <a:bodyPr/>
                    <a:lstStyle/>
                    <a:p>
                      <a:pPr algn="ctr"/>
                      <a:r>
                        <a:rPr lang="en-US" sz="1600"/>
                        <a:t>1.85</a:t>
                      </a:r>
                    </a:p>
                  </a:txBody>
                  <a:tcPr/>
                </a:tc>
                <a:extLst>
                  <a:ext uri="{0D108BD9-81ED-4DB2-BD59-A6C34878D82A}">
                    <a16:rowId xmlns:a16="http://schemas.microsoft.com/office/drawing/2014/main" val="1464460544"/>
                  </a:ext>
                </a:extLst>
              </a:tr>
              <a:tr h="279902">
                <a:tc>
                  <a:txBody>
                    <a:bodyPr/>
                    <a:lstStyle/>
                    <a:p>
                      <a:pPr algn="ctr"/>
                      <a:r>
                        <a:rPr lang="en-US" sz="1600"/>
                        <a:t>10-20</a:t>
                      </a:r>
                    </a:p>
                  </a:txBody>
                  <a:tcPr/>
                </a:tc>
                <a:tc>
                  <a:txBody>
                    <a:bodyPr/>
                    <a:lstStyle/>
                    <a:p>
                      <a:pPr algn="ctr"/>
                      <a:r>
                        <a:rPr lang="en-US" sz="1600"/>
                        <a:t>1.02</a:t>
                      </a:r>
                    </a:p>
                  </a:txBody>
                  <a:tcPr/>
                </a:tc>
                <a:extLst>
                  <a:ext uri="{0D108BD9-81ED-4DB2-BD59-A6C34878D82A}">
                    <a16:rowId xmlns:a16="http://schemas.microsoft.com/office/drawing/2014/main" val="2518246892"/>
                  </a:ext>
                </a:extLst>
              </a:tr>
              <a:tr h="279902">
                <a:tc>
                  <a:txBody>
                    <a:bodyPr/>
                    <a:lstStyle/>
                    <a:p>
                      <a:pPr algn="ctr"/>
                      <a:r>
                        <a:rPr lang="en-US" sz="1600"/>
                        <a:t>20-30</a:t>
                      </a:r>
                    </a:p>
                  </a:txBody>
                  <a:tcPr/>
                </a:tc>
                <a:tc>
                  <a:txBody>
                    <a:bodyPr/>
                    <a:lstStyle/>
                    <a:p>
                      <a:pPr algn="ctr"/>
                      <a:r>
                        <a:rPr lang="en-US" sz="1600"/>
                        <a:t>0.91</a:t>
                      </a:r>
                    </a:p>
                  </a:txBody>
                  <a:tcPr/>
                </a:tc>
                <a:extLst>
                  <a:ext uri="{0D108BD9-81ED-4DB2-BD59-A6C34878D82A}">
                    <a16:rowId xmlns:a16="http://schemas.microsoft.com/office/drawing/2014/main" val="3005232010"/>
                  </a:ext>
                </a:extLst>
              </a:tr>
              <a:tr h="279902">
                <a:tc>
                  <a:txBody>
                    <a:bodyPr/>
                    <a:lstStyle/>
                    <a:p>
                      <a:pPr algn="ctr"/>
                      <a:r>
                        <a:rPr lang="en-US" sz="1600"/>
                        <a:t>30-40</a:t>
                      </a:r>
                    </a:p>
                  </a:txBody>
                  <a:tcPr/>
                </a:tc>
                <a:tc>
                  <a:txBody>
                    <a:bodyPr/>
                    <a:lstStyle/>
                    <a:p>
                      <a:pPr algn="ctr"/>
                      <a:r>
                        <a:rPr lang="en-US" sz="1600"/>
                        <a:t>0.87</a:t>
                      </a:r>
                    </a:p>
                  </a:txBody>
                  <a:tcPr/>
                </a:tc>
                <a:extLst>
                  <a:ext uri="{0D108BD9-81ED-4DB2-BD59-A6C34878D82A}">
                    <a16:rowId xmlns:a16="http://schemas.microsoft.com/office/drawing/2014/main" val="3363155829"/>
                  </a:ext>
                </a:extLst>
              </a:tr>
              <a:tr h="279902">
                <a:tc>
                  <a:txBody>
                    <a:bodyPr/>
                    <a:lstStyle/>
                    <a:p>
                      <a:pPr algn="ctr"/>
                      <a:r>
                        <a:rPr lang="en-US" sz="1600"/>
                        <a:t>40-50</a:t>
                      </a:r>
                    </a:p>
                  </a:txBody>
                  <a:tcPr/>
                </a:tc>
                <a:tc>
                  <a:txBody>
                    <a:bodyPr/>
                    <a:lstStyle/>
                    <a:p>
                      <a:pPr algn="ctr"/>
                      <a:r>
                        <a:rPr lang="en-US" sz="1600"/>
                        <a:t>0.85</a:t>
                      </a:r>
                    </a:p>
                  </a:txBody>
                  <a:tcPr/>
                </a:tc>
                <a:extLst>
                  <a:ext uri="{0D108BD9-81ED-4DB2-BD59-A6C34878D82A}">
                    <a16:rowId xmlns:a16="http://schemas.microsoft.com/office/drawing/2014/main" val="779978002"/>
                  </a:ext>
                </a:extLst>
              </a:tr>
              <a:tr h="279902">
                <a:tc>
                  <a:txBody>
                    <a:bodyPr/>
                    <a:lstStyle/>
                    <a:p>
                      <a:pPr algn="ctr"/>
                      <a:r>
                        <a:rPr lang="en-US" sz="1600"/>
                        <a:t>50-60</a:t>
                      </a:r>
                    </a:p>
                  </a:txBody>
                  <a:tcPr/>
                </a:tc>
                <a:tc>
                  <a:txBody>
                    <a:bodyPr/>
                    <a:lstStyle/>
                    <a:p>
                      <a:pPr algn="ctr"/>
                      <a:r>
                        <a:rPr lang="en-US" sz="1600"/>
                        <a:t>0.82</a:t>
                      </a:r>
                    </a:p>
                  </a:txBody>
                  <a:tcPr/>
                </a:tc>
                <a:extLst>
                  <a:ext uri="{0D108BD9-81ED-4DB2-BD59-A6C34878D82A}">
                    <a16:rowId xmlns:a16="http://schemas.microsoft.com/office/drawing/2014/main" val="821010030"/>
                  </a:ext>
                </a:extLst>
              </a:tr>
              <a:tr h="279902">
                <a:tc>
                  <a:txBody>
                    <a:bodyPr/>
                    <a:lstStyle/>
                    <a:p>
                      <a:pPr algn="ctr"/>
                      <a:r>
                        <a:rPr lang="en-US" sz="1600"/>
                        <a:t>60-70</a:t>
                      </a:r>
                    </a:p>
                  </a:txBody>
                  <a:tcPr/>
                </a:tc>
                <a:tc>
                  <a:txBody>
                    <a:bodyPr/>
                    <a:lstStyle/>
                    <a:p>
                      <a:pPr algn="ctr"/>
                      <a:r>
                        <a:rPr lang="en-US" sz="1600"/>
                        <a:t>0.82</a:t>
                      </a:r>
                    </a:p>
                  </a:txBody>
                  <a:tcPr/>
                </a:tc>
                <a:extLst>
                  <a:ext uri="{0D108BD9-81ED-4DB2-BD59-A6C34878D82A}">
                    <a16:rowId xmlns:a16="http://schemas.microsoft.com/office/drawing/2014/main" val="1546739738"/>
                  </a:ext>
                </a:extLst>
              </a:tr>
              <a:tr h="279902">
                <a:tc>
                  <a:txBody>
                    <a:bodyPr/>
                    <a:lstStyle/>
                    <a:p>
                      <a:pPr algn="ctr"/>
                      <a:r>
                        <a:rPr lang="en-US" sz="1600"/>
                        <a:t>70-80</a:t>
                      </a:r>
                    </a:p>
                  </a:txBody>
                  <a:tcPr/>
                </a:tc>
                <a:tc>
                  <a:txBody>
                    <a:bodyPr/>
                    <a:lstStyle/>
                    <a:p>
                      <a:pPr algn="ctr"/>
                      <a:r>
                        <a:rPr lang="en-US" sz="1600"/>
                        <a:t>0.82</a:t>
                      </a:r>
                    </a:p>
                  </a:txBody>
                  <a:tcPr/>
                </a:tc>
                <a:extLst>
                  <a:ext uri="{0D108BD9-81ED-4DB2-BD59-A6C34878D82A}">
                    <a16:rowId xmlns:a16="http://schemas.microsoft.com/office/drawing/2014/main" val="2348824644"/>
                  </a:ext>
                </a:extLst>
              </a:tr>
              <a:tr h="279902">
                <a:tc>
                  <a:txBody>
                    <a:bodyPr/>
                    <a:lstStyle/>
                    <a:p>
                      <a:pPr algn="ctr"/>
                      <a:r>
                        <a:rPr lang="en-US" sz="1600"/>
                        <a:t>80-90</a:t>
                      </a:r>
                    </a:p>
                  </a:txBody>
                  <a:tcPr/>
                </a:tc>
                <a:tc>
                  <a:txBody>
                    <a:bodyPr/>
                    <a:lstStyle/>
                    <a:p>
                      <a:pPr algn="ctr"/>
                      <a:r>
                        <a:rPr lang="en-US" sz="1600"/>
                        <a:t>0.83</a:t>
                      </a:r>
                    </a:p>
                  </a:txBody>
                  <a:tcPr/>
                </a:tc>
                <a:extLst>
                  <a:ext uri="{0D108BD9-81ED-4DB2-BD59-A6C34878D82A}">
                    <a16:rowId xmlns:a16="http://schemas.microsoft.com/office/drawing/2014/main" val="1558764615"/>
                  </a:ext>
                </a:extLst>
              </a:tr>
              <a:tr h="279902">
                <a:tc>
                  <a:txBody>
                    <a:bodyPr/>
                    <a:lstStyle/>
                    <a:p>
                      <a:pPr algn="ctr"/>
                      <a:r>
                        <a:rPr lang="en-US" sz="1600"/>
                        <a:t>90-100</a:t>
                      </a:r>
                    </a:p>
                  </a:txBody>
                  <a:tcPr/>
                </a:tc>
                <a:tc>
                  <a:txBody>
                    <a:bodyPr/>
                    <a:lstStyle/>
                    <a:p>
                      <a:pPr algn="ctr"/>
                      <a:r>
                        <a:rPr lang="en-US" sz="1600"/>
                        <a:t>0.90</a:t>
                      </a:r>
                    </a:p>
                  </a:txBody>
                  <a:tcPr/>
                </a:tc>
                <a:extLst>
                  <a:ext uri="{0D108BD9-81ED-4DB2-BD59-A6C34878D82A}">
                    <a16:rowId xmlns:a16="http://schemas.microsoft.com/office/drawing/2014/main" val="3361862685"/>
                  </a:ext>
                </a:extLst>
              </a:tr>
            </a:tbl>
          </a:graphicData>
        </a:graphic>
      </p:graphicFrame>
      <p:sp>
        <p:nvSpPr>
          <p:cNvPr id="2" name="Left Brace 1">
            <a:extLst>
              <a:ext uri="{FF2B5EF4-FFF2-40B4-BE49-F238E27FC236}">
                <a16:creationId xmlns:a16="http://schemas.microsoft.com/office/drawing/2014/main" id="{E6536D98-9B6D-104D-80EB-5FFFF2E26A70}"/>
              </a:ext>
            </a:extLst>
          </p:cNvPr>
          <p:cNvSpPr/>
          <p:nvPr/>
        </p:nvSpPr>
        <p:spPr>
          <a:xfrm flipH="1">
            <a:off x="5625970" y="3429000"/>
            <a:ext cx="580292" cy="1705708"/>
          </a:xfrm>
          <a:prstGeom prst="leftBrace">
            <a:avLst>
              <a:gd name="adj1" fmla="val 8333"/>
              <a:gd name="adj2" fmla="val 52577"/>
            </a:avLst>
          </a:prstGeom>
          <a:ln w="38100">
            <a:solidFill>
              <a:srgbClr val="FB4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CA13A4A0-C7DB-6644-A138-5AC4D3EC42BA}"/>
              </a:ext>
            </a:extLst>
          </p:cNvPr>
          <p:cNvSpPr/>
          <p:nvPr/>
        </p:nvSpPr>
        <p:spPr>
          <a:xfrm flipH="1">
            <a:off x="5661010" y="5445882"/>
            <a:ext cx="580292" cy="365126"/>
          </a:xfrm>
          <a:prstGeom prst="leftBrace">
            <a:avLst>
              <a:gd name="adj1" fmla="val 8333"/>
              <a:gd name="adj2" fmla="val 52577"/>
            </a:avLst>
          </a:prstGeom>
          <a:ln w="38100">
            <a:solidFill>
              <a:srgbClr val="FB4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956E53F8-A0B5-3F43-B2E7-6BAFDC25D132}"/>
              </a:ext>
            </a:extLst>
          </p:cNvPr>
          <p:cNvSpPr/>
          <p:nvPr/>
        </p:nvSpPr>
        <p:spPr>
          <a:xfrm flipH="1">
            <a:off x="5661010" y="6083972"/>
            <a:ext cx="580292" cy="365126"/>
          </a:xfrm>
          <a:prstGeom prst="leftBrace">
            <a:avLst>
              <a:gd name="adj1" fmla="val 8333"/>
              <a:gd name="adj2" fmla="val 52577"/>
            </a:avLst>
          </a:prstGeom>
          <a:ln w="38100">
            <a:solidFill>
              <a:srgbClr val="FB4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3D9E2598-C96F-3549-B40B-978314BF8D72}"/>
              </a:ext>
            </a:extLst>
          </p:cNvPr>
          <p:cNvSpPr txBox="1"/>
          <p:nvPr/>
        </p:nvSpPr>
        <p:spPr>
          <a:xfrm>
            <a:off x="6234594" y="4087234"/>
            <a:ext cx="2540130" cy="523220"/>
          </a:xfrm>
          <a:prstGeom prst="rect">
            <a:avLst/>
          </a:prstGeom>
          <a:solidFill>
            <a:srgbClr val="FB40FF"/>
          </a:solidFill>
          <a:ln>
            <a:solidFill>
              <a:schemeClr val="tx1"/>
            </a:solidFill>
          </a:ln>
        </p:spPr>
        <p:txBody>
          <a:bodyPr wrap="square" rtlCol="0">
            <a:spAutoFit/>
          </a:bodyPr>
          <a:lstStyle/>
          <a:p>
            <a:r>
              <a:rPr lang="en-US" sz="1400">
                <a:solidFill>
                  <a:schemeClr val="bg1"/>
                </a:solidFill>
              </a:rPr>
              <a:t>Positive acceleration – velocity is increasing</a:t>
            </a:r>
          </a:p>
        </p:txBody>
      </p:sp>
      <p:sp>
        <p:nvSpPr>
          <p:cNvPr id="27" name="TextBox 26">
            <a:extLst>
              <a:ext uri="{FF2B5EF4-FFF2-40B4-BE49-F238E27FC236}">
                <a16:creationId xmlns:a16="http://schemas.microsoft.com/office/drawing/2014/main" id="{FA7C7BD5-D52A-ED4B-B286-D8CF38F8D5D7}"/>
              </a:ext>
            </a:extLst>
          </p:cNvPr>
          <p:cNvSpPr txBox="1"/>
          <p:nvPr/>
        </p:nvSpPr>
        <p:spPr>
          <a:xfrm>
            <a:off x="6241302" y="6017591"/>
            <a:ext cx="2540131" cy="523220"/>
          </a:xfrm>
          <a:prstGeom prst="rect">
            <a:avLst/>
          </a:prstGeom>
          <a:solidFill>
            <a:srgbClr val="FB40FF"/>
          </a:solidFill>
          <a:ln>
            <a:solidFill>
              <a:schemeClr val="tx1"/>
            </a:solidFill>
          </a:ln>
        </p:spPr>
        <p:txBody>
          <a:bodyPr wrap="square" rtlCol="0">
            <a:spAutoFit/>
          </a:bodyPr>
          <a:lstStyle/>
          <a:p>
            <a:r>
              <a:rPr lang="en-US" sz="1400">
                <a:solidFill>
                  <a:schemeClr val="bg1"/>
                </a:solidFill>
              </a:rPr>
              <a:t>Negative acceleration – velocity is decreasing</a:t>
            </a:r>
          </a:p>
        </p:txBody>
      </p:sp>
      <p:sp>
        <p:nvSpPr>
          <p:cNvPr id="28" name="TextBox 27">
            <a:extLst>
              <a:ext uri="{FF2B5EF4-FFF2-40B4-BE49-F238E27FC236}">
                <a16:creationId xmlns:a16="http://schemas.microsoft.com/office/drawing/2014/main" id="{24D2B635-CF40-D449-88E6-C8E7677DDC15}"/>
              </a:ext>
            </a:extLst>
          </p:cNvPr>
          <p:cNvSpPr txBox="1"/>
          <p:nvPr/>
        </p:nvSpPr>
        <p:spPr>
          <a:xfrm>
            <a:off x="6241303" y="5375257"/>
            <a:ext cx="2533422" cy="523220"/>
          </a:xfrm>
          <a:prstGeom prst="rect">
            <a:avLst/>
          </a:prstGeom>
          <a:solidFill>
            <a:srgbClr val="FB40FF"/>
          </a:solidFill>
          <a:ln>
            <a:solidFill>
              <a:schemeClr val="tx1"/>
            </a:solidFill>
          </a:ln>
        </p:spPr>
        <p:txBody>
          <a:bodyPr wrap="square" rtlCol="0">
            <a:spAutoFit/>
          </a:bodyPr>
          <a:lstStyle/>
          <a:p>
            <a:r>
              <a:rPr lang="en-US" sz="1400">
                <a:solidFill>
                  <a:schemeClr val="bg1"/>
                </a:solidFill>
              </a:rPr>
              <a:t>Zero acceleration – no change in velocity</a:t>
            </a:r>
          </a:p>
        </p:txBody>
      </p:sp>
    </p:spTree>
    <p:extLst>
      <p:ext uri="{BB962C8B-B14F-4D97-AF65-F5344CB8AC3E}">
        <p14:creationId xmlns:p14="http://schemas.microsoft.com/office/powerpoint/2010/main" val="17297302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par>
                                <p:cTn id="32" presetID="22" presetClass="entr" presetSubtype="8" fill="hold" grpId="0" nodeType="withEffect">
                                  <p:stCondLst>
                                    <p:cond delay="50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25" grpId="0" animBg="1"/>
      <p:bldP spid="26" grpId="0" animBg="1"/>
      <p:bldP spid="3" grpId="0" animBg="1"/>
      <p:bldP spid="27" grpId="0" animBg="1"/>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2"/>
          <p:cNvSpPr>
            <a:spLocks noGrp="1"/>
          </p:cNvSpPr>
          <p:nvPr>
            <p:ph idx="1"/>
          </p:nvPr>
        </p:nvSpPr>
        <p:spPr>
          <a:xfrm>
            <a:off x="366812" y="809352"/>
            <a:ext cx="4736529" cy="5419762"/>
          </a:xfrm>
          <a:solidFill>
            <a:schemeClr val="bg1"/>
          </a:solidFill>
          <a:ln w="12700">
            <a:solidFill>
              <a:srgbClr val="FF0000"/>
            </a:solidFill>
          </a:ln>
        </p:spPr>
        <p:txBody>
          <a:bodyPr>
            <a:noAutofit/>
          </a:bodyPr>
          <a:lstStyle/>
          <a:p>
            <a:pPr marL="0" indent="0">
              <a:buNone/>
            </a:pPr>
            <a:r>
              <a:rPr lang="en-US" sz="1800" b="1"/>
              <a:t>Benefits of Biomechanics</a:t>
            </a:r>
            <a:endParaRPr lang="en-AU" sz="1800"/>
          </a:p>
          <a:p>
            <a:r>
              <a:rPr lang="en-AU" sz="1800"/>
              <a:t>Technique efficiency</a:t>
            </a:r>
          </a:p>
          <a:p>
            <a:r>
              <a:rPr lang="en-AU" sz="1800"/>
              <a:t>Injury reduction through an understanding of injury causes and application of correct technique</a:t>
            </a:r>
          </a:p>
          <a:p>
            <a:r>
              <a:rPr lang="en-AU" sz="1800"/>
              <a:t>Modification of sports equipment to improve sports performance at all levels</a:t>
            </a:r>
          </a:p>
          <a:p>
            <a:pPr lvl="1"/>
            <a:r>
              <a:rPr lang="en-AU" sz="1800"/>
              <a:t>E.g.  Junior size equipment made lighter and easier to use</a:t>
            </a:r>
          </a:p>
          <a:p>
            <a:pPr lvl="1"/>
            <a:r>
              <a:rPr lang="en-AU" sz="1800"/>
              <a:t>E.g. Technological advancements in cricket bats, golf equipment, tennis racquet etc. to improve power and accuracy</a:t>
            </a:r>
          </a:p>
          <a:p>
            <a:r>
              <a:rPr lang="en-AU" sz="1800"/>
              <a:t>Technological development of equipment and computer technology to assist in transition from practice field to playing field</a:t>
            </a:r>
          </a:p>
          <a:p>
            <a:pPr lvl="1"/>
            <a:r>
              <a:rPr lang="en-AU" sz="1800"/>
              <a:t>E.g. Bowling machine in cricket</a:t>
            </a:r>
          </a:p>
          <a:p>
            <a:pPr lvl="1"/>
            <a:r>
              <a:rPr lang="en-AU" sz="1800"/>
              <a:t>E.g. Video software</a:t>
            </a:r>
            <a:endParaRPr lang="en-US" sz="1800"/>
          </a:p>
        </p:txBody>
      </p:sp>
      <p:sp>
        <p:nvSpPr>
          <p:cNvPr id="4" name="Slide Number Placeholder 3"/>
          <p:cNvSpPr>
            <a:spLocks noGrp="1"/>
          </p:cNvSpPr>
          <p:nvPr>
            <p:ph type="sldNum" sz="quarter" idx="12"/>
          </p:nvPr>
        </p:nvSpPr>
        <p:spPr/>
        <p:txBody>
          <a:bodyPr/>
          <a:lstStyle/>
          <a:p>
            <a:pPr>
              <a:defRPr/>
            </a:pPr>
            <a:fld id="{989D97D2-95B3-4677-9D7B-2A2FC247BB09}" type="slidenum">
              <a:rPr lang="en-US" smtClean="0"/>
              <a:pPr>
                <a:defRPr/>
              </a:pPr>
              <a:t>2</a:t>
            </a:fld>
            <a:endParaRPr lang="en-US"/>
          </a:p>
        </p:txBody>
      </p:sp>
      <p:pic>
        <p:nvPicPr>
          <p:cNvPr id="6"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28831" y="6229114"/>
            <a:ext cx="457501" cy="457955"/>
          </a:xfrm>
          <a:prstGeom prst="rect">
            <a:avLst/>
          </a:prstGeom>
          <a:noFill/>
        </p:spPr>
      </p:pic>
      <p:sp>
        <p:nvSpPr>
          <p:cNvPr id="7" name="TextBox 6">
            <a:hlinkClick r:id="rId3" action="ppaction://hlinksldjump"/>
          </p:cNvPr>
          <p:cNvSpPr txBox="1"/>
          <p:nvPr/>
        </p:nvSpPr>
        <p:spPr>
          <a:xfrm>
            <a:off x="-123569" y="6610869"/>
            <a:ext cx="838200" cy="215444"/>
          </a:xfrm>
          <a:prstGeom prst="rect">
            <a:avLst/>
          </a:prstGeom>
          <a:noFill/>
        </p:spPr>
        <p:txBody>
          <a:bodyPr wrap="square" rtlCol="0">
            <a:spAutoFit/>
          </a:bodyPr>
          <a:lstStyle/>
          <a:p>
            <a:pPr algn="ctr"/>
            <a:r>
              <a:rPr lang="en-AU" sz="800"/>
              <a:t>Home</a:t>
            </a:r>
            <a:endParaRPr lang="en-US" sz="800"/>
          </a:p>
        </p:txBody>
      </p:sp>
      <p:sp>
        <p:nvSpPr>
          <p:cNvPr id="10" name="Title 1">
            <a:extLst>
              <a:ext uri="{FF2B5EF4-FFF2-40B4-BE49-F238E27FC236}">
                <a16:creationId xmlns:a16="http://schemas.microsoft.com/office/drawing/2014/main" id="{4752BDEC-23E1-2841-A25C-B8EC45D11B91}"/>
              </a:ext>
            </a:extLst>
          </p:cNvPr>
          <p:cNvSpPr>
            <a:spLocks noGrp="1"/>
          </p:cNvSpPr>
          <p:nvPr>
            <p:ph type="title"/>
          </p:nvPr>
        </p:nvSpPr>
        <p:spPr>
          <a:xfrm>
            <a:off x="0" y="1"/>
            <a:ext cx="9144000" cy="548680"/>
          </a:xfrm>
          <a:solidFill>
            <a:srgbClr val="C00000"/>
          </a:solidFill>
          <a:ln>
            <a:solidFill>
              <a:schemeClr val="bg1"/>
            </a:solidFill>
          </a:ln>
        </p:spPr>
        <p:txBody>
          <a:bodyPr>
            <a:normAutofit/>
          </a:bodyPr>
          <a:lstStyle/>
          <a:p>
            <a:r>
              <a:rPr lang="en-GB" sz="2400" b="1" cap="all">
                <a:solidFill>
                  <a:schemeClr val="bg1"/>
                </a:solidFill>
              </a:rPr>
              <a:t>INTRODUCTION TO BIOMECHANICS</a:t>
            </a:r>
            <a:endParaRPr lang="en-US" sz="2400" b="1" cap="all">
              <a:solidFill>
                <a:schemeClr val="bg1"/>
              </a:solidFill>
            </a:endParaRPr>
          </a:p>
        </p:txBody>
      </p:sp>
      <p:sp>
        <p:nvSpPr>
          <p:cNvPr id="11" name="Footer Placeholder 7">
            <a:extLst>
              <a:ext uri="{FF2B5EF4-FFF2-40B4-BE49-F238E27FC236}">
                <a16:creationId xmlns:a16="http://schemas.microsoft.com/office/drawing/2014/main" id="{FF3449E9-7F93-7645-BBFD-70C17225F710}"/>
              </a:ext>
            </a:extLst>
          </p:cNvPr>
          <p:cNvSpPr>
            <a:spLocks noGrp="1"/>
          </p:cNvSpPr>
          <p:nvPr>
            <p:ph type="ftr" sz="quarter" idx="11"/>
          </p:nvPr>
        </p:nvSpPr>
        <p:spPr>
          <a:xfrm>
            <a:off x="3124200" y="6356350"/>
            <a:ext cx="2895600" cy="365125"/>
          </a:xfrm>
        </p:spPr>
        <p:txBody>
          <a:bodyPr/>
          <a:lstStyle/>
          <a:p>
            <a:r>
              <a:rPr lang="en-US"/>
              <a:t>©PE STUDIES RESOURCES</a:t>
            </a:r>
          </a:p>
        </p:txBody>
      </p:sp>
      <p:sp>
        <p:nvSpPr>
          <p:cNvPr id="2" name="Rectangle 1">
            <a:extLst>
              <a:ext uri="{FF2B5EF4-FFF2-40B4-BE49-F238E27FC236}">
                <a16:creationId xmlns:a16="http://schemas.microsoft.com/office/drawing/2014/main" id="{50F96832-F513-2040-8233-539CC7B5CAFC}"/>
              </a:ext>
            </a:extLst>
          </p:cNvPr>
          <p:cNvSpPr/>
          <p:nvPr/>
        </p:nvSpPr>
        <p:spPr>
          <a:xfrm>
            <a:off x="6553200" y="5956190"/>
            <a:ext cx="2471351" cy="184666"/>
          </a:xfrm>
          <a:prstGeom prst="rect">
            <a:avLst/>
          </a:prstGeom>
        </p:spPr>
        <p:txBody>
          <a:bodyPr wrap="square">
            <a:spAutoFit/>
          </a:bodyPr>
          <a:lstStyle/>
          <a:p>
            <a:r>
              <a:rPr lang="en-US" sz="600"/>
              <a:t>https://</a:t>
            </a:r>
            <a:r>
              <a:rPr lang="en-US" sz="600" err="1"/>
              <a:t>www.flickr.com</a:t>
            </a:r>
            <a:r>
              <a:rPr lang="en-US" sz="600"/>
              <a:t>/photos/14666127@N06/2418995400</a:t>
            </a:r>
          </a:p>
        </p:txBody>
      </p:sp>
    </p:spTree>
    <p:extLst>
      <p:ext uri="{BB962C8B-B14F-4D97-AF65-F5344CB8AC3E}">
        <p14:creationId xmlns:p14="http://schemas.microsoft.com/office/powerpoint/2010/main" val="29500110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A38D44F-3B33-49D9-893A-4D3EBBCEA846}" type="slidenum">
              <a:rPr lang="en-US" smtClean="0"/>
              <a:pPr>
                <a:defRPr/>
              </a:pPr>
              <a:t>20</a:t>
            </a:fld>
            <a:endParaRPr lang="en-US"/>
          </a:p>
        </p:txBody>
      </p:sp>
      <p:sp>
        <p:nvSpPr>
          <p:cNvPr id="5" name="Footer Placeholder 4"/>
          <p:cNvSpPr>
            <a:spLocks noGrp="1"/>
          </p:cNvSpPr>
          <p:nvPr>
            <p:ph type="ftr" sz="quarter" idx="11"/>
          </p:nvPr>
        </p:nvSpPr>
        <p:spPr>
          <a:xfrm>
            <a:off x="3124201" y="6421332"/>
            <a:ext cx="2895600" cy="365125"/>
          </a:xfrm>
        </p:spPr>
        <p:txBody>
          <a:bodyPr/>
          <a:lstStyle/>
          <a:p>
            <a:pPr>
              <a:defRPr/>
            </a:pPr>
            <a:r>
              <a:rPr lang="en-US"/>
              <a:t>©PE STUDIES RESOURCES</a:t>
            </a:r>
          </a:p>
        </p:txBody>
      </p:sp>
      <p:pic>
        <p:nvPicPr>
          <p:cNvPr id="6"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2477" y="6309934"/>
            <a:ext cx="457501" cy="457955"/>
          </a:xfrm>
          <a:prstGeom prst="rect">
            <a:avLst/>
          </a:prstGeom>
          <a:noFill/>
        </p:spPr>
      </p:pic>
      <p:sp>
        <p:nvSpPr>
          <p:cNvPr id="8" name="Rectangle 7"/>
          <p:cNvSpPr/>
          <p:nvPr/>
        </p:nvSpPr>
        <p:spPr>
          <a:xfrm>
            <a:off x="231228" y="781629"/>
            <a:ext cx="4700812" cy="5078313"/>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square">
            <a:spAutoFit/>
          </a:bodyPr>
          <a:lstStyle/>
          <a:p>
            <a:r>
              <a:rPr lang="en-AU" b="1">
                <a:solidFill>
                  <a:srgbClr val="FF0000"/>
                </a:solidFill>
              </a:rPr>
              <a:t>ACCELERATION DUE TO GRAVITY</a:t>
            </a:r>
            <a:endParaRPr lang="en-US" b="1">
              <a:solidFill>
                <a:srgbClr val="FF0000"/>
              </a:solidFill>
            </a:endParaRPr>
          </a:p>
          <a:p>
            <a:pPr marL="342900" indent="-342900">
              <a:buFont typeface="Arial" panose="020B0604020202020204" pitchFamily="34" charset="0"/>
              <a:buChar char="•"/>
            </a:pPr>
            <a:r>
              <a:rPr lang="en-US"/>
              <a:t>Naturally occurring force resulting in downward acceleration on a body at constant rate of -9.8m/s </a:t>
            </a:r>
          </a:p>
          <a:p>
            <a:pPr marL="800100" lvl="1" indent="-342900">
              <a:buFont typeface="Cambria Math" panose="02040503050406030204" pitchFamily="18" charset="0"/>
              <a:buChar char="⎯"/>
            </a:pPr>
            <a:r>
              <a:rPr lang="en-AU"/>
              <a:t>Represented by the letter ‘g’</a:t>
            </a:r>
          </a:p>
          <a:p>
            <a:pPr marL="800100" lvl="1" indent="-342900">
              <a:buFont typeface="Cambria Math" panose="02040503050406030204" pitchFamily="18" charset="0"/>
              <a:buChar char="⎯"/>
            </a:pPr>
            <a:r>
              <a:rPr lang="en-US"/>
              <a:t>Causes the parabolic trajectory of all projectiles</a:t>
            </a:r>
          </a:p>
          <a:p>
            <a:pPr marL="342900" indent="-342900">
              <a:buFont typeface="Arial" panose="020B0604020202020204" pitchFamily="34" charset="0"/>
              <a:buChar char="•"/>
            </a:pPr>
            <a:r>
              <a:rPr lang="en-US"/>
              <a:t>This closely relates to another term known as </a:t>
            </a:r>
            <a:r>
              <a:rPr lang="en-US" b="1" u="sng"/>
              <a:t>Uniform Acceleration</a:t>
            </a:r>
          </a:p>
          <a:p>
            <a:endParaRPr lang="en-US" b="1">
              <a:solidFill>
                <a:srgbClr val="FF0000"/>
              </a:solidFill>
            </a:endParaRPr>
          </a:p>
          <a:p>
            <a:r>
              <a:rPr lang="en-US" b="1">
                <a:solidFill>
                  <a:srgbClr val="FF0000"/>
                </a:solidFill>
              </a:rPr>
              <a:t>UNIFORM ACCELERATION</a:t>
            </a:r>
          </a:p>
          <a:p>
            <a:pPr marL="342900" indent="-342900">
              <a:buFont typeface="Arial" panose="020B0604020202020204" pitchFamily="34" charset="0"/>
              <a:buChar char="•"/>
            </a:pPr>
            <a:r>
              <a:rPr lang="en-US"/>
              <a:t>When a body accelerates at a constant rate in both magnitude and direction. i.e. </a:t>
            </a:r>
            <a:r>
              <a:rPr lang="en-AU"/>
              <a:t>The acceleration is the same over time</a:t>
            </a:r>
            <a:endParaRPr lang="en-US"/>
          </a:p>
          <a:p>
            <a:pPr marL="800100" lvl="1" indent="-342900">
              <a:buFont typeface="Cambria Math" panose="02040503050406030204" pitchFamily="18" charset="0"/>
              <a:buChar char="⎯"/>
            </a:pPr>
            <a:r>
              <a:rPr lang="en-AU"/>
              <a:t>Gravity causes an object to accelerate at a constant rate of 9.8 m/s/s making it uniform acceleration because it increases speed at a constant rate</a:t>
            </a:r>
            <a:endParaRPr lang="en-US"/>
          </a:p>
        </p:txBody>
      </p:sp>
      <p:sp>
        <p:nvSpPr>
          <p:cNvPr id="9" name="TextBox 8">
            <a:extLst>
              <a:ext uri="{FF2B5EF4-FFF2-40B4-BE49-F238E27FC236}">
                <a16:creationId xmlns:a16="http://schemas.microsoft.com/office/drawing/2014/main" id="{77F0CBF5-C6B8-674F-ABA8-0364E7840F6A}"/>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LINEAR MOTION </a:t>
            </a:r>
            <a:r>
              <a:rPr lang="en-US" sz="2400" b="1">
                <a:solidFill>
                  <a:schemeClr val="bg1"/>
                </a:solidFill>
              </a:rPr>
              <a:t>⎯</a:t>
            </a:r>
            <a:r>
              <a:rPr lang="en-GB" sz="2400" b="1" cap="all">
                <a:solidFill>
                  <a:prstClr val="white"/>
                </a:solidFill>
              </a:rPr>
              <a:t> ACCELERATION</a:t>
            </a:r>
          </a:p>
        </p:txBody>
      </p:sp>
      <p:pic>
        <p:nvPicPr>
          <p:cNvPr id="2" name="Picture 2" descr="Image result for BUNGEE JUMPING">
            <a:extLst>
              <a:ext uri="{FF2B5EF4-FFF2-40B4-BE49-F238E27FC236}">
                <a16:creationId xmlns:a16="http://schemas.microsoft.com/office/drawing/2014/main" id="{20316E71-09B5-CA48-AE5C-824C0EE1FA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17962" y="1926126"/>
            <a:ext cx="4031659" cy="26863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6F4C849-A89B-2447-A81C-F2224AE73B7F}"/>
              </a:ext>
            </a:extLst>
          </p:cNvPr>
          <p:cNvSpPr/>
          <p:nvPr/>
        </p:nvSpPr>
        <p:spPr>
          <a:xfrm>
            <a:off x="6154021" y="4612499"/>
            <a:ext cx="2895600" cy="184666"/>
          </a:xfrm>
          <a:prstGeom prst="rect">
            <a:avLst/>
          </a:prstGeom>
        </p:spPr>
        <p:txBody>
          <a:bodyPr wrap="square">
            <a:spAutoFit/>
          </a:bodyPr>
          <a:lstStyle/>
          <a:p>
            <a:pPr algn="r"/>
            <a:r>
              <a:rPr lang="en-US" sz="600"/>
              <a:t>https://</a:t>
            </a:r>
            <a:r>
              <a:rPr lang="en-US" sz="600" err="1"/>
              <a:t>www.flickr.com</a:t>
            </a:r>
            <a:r>
              <a:rPr lang="en-US" sz="600"/>
              <a:t>/photos/</a:t>
            </a:r>
            <a:r>
              <a:rPr lang="en-US" sz="600" err="1"/>
              <a:t>tambako</a:t>
            </a:r>
            <a:r>
              <a:rPr lang="en-US" sz="600"/>
              <a:t>/19391531310</a:t>
            </a:r>
          </a:p>
        </p:txBody>
      </p:sp>
    </p:spTree>
    <p:extLst>
      <p:ext uri="{BB962C8B-B14F-4D97-AF65-F5344CB8AC3E}">
        <p14:creationId xmlns:p14="http://schemas.microsoft.com/office/powerpoint/2010/main" val="148915994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936327" y="6491009"/>
            <a:ext cx="2133600" cy="365125"/>
          </a:xfrm>
        </p:spPr>
        <p:txBody>
          <a:bodyPr/>
          <a:lstStyle/>
          <a:p>
            <a:pPr>
              <a:defRPr/>
            </a:pPr>
            <a:fld id="{EA38D44F-3B33-49D9-893A-4D3EBBCEA846}" type="slidenum">
              <a:rPr lang="en-US" smtClean="0"/>
              <a:pPr>
                <a:defRPr/>
              </a:pPr>
              <a:t>21</a:t>
            </a:fld>
            <a:endParaRPr lang="en-US"/>
          </a:p>
        </p:txBody>
      </p:sp>
      <p:sp>
        <p:nvSpPr>
          <p:cNvPr id="5" name="Footer Placeholder 4"/>
          <p:cNvSpPr>
            <a:spLocks noGrp="1"/>
          </p:cNvSpPr>
          <p:nvPr>
            <p:ph type="ftr" sz="quarter" idx="11"/>
          </p:nvPr>
        </p:nvSpPr>
        <p:spPr>
          <a:xfrm>
            <a:off x="3124201" y="6421332"/>
            <a:ext cx="2895600" cy="365125"/>
          </a:xfrm>
        </p:spPr>
        <p:txBody>
          <a:bodyPr/>
          <a:lstStyle/>
          <a:p>
            <a:pPr>
              <a:defRPr/>
            </a:pPr>
            <a:r>
              <a:rPr lang="en-US"/>
              <a:t>©PE STUDIES RESOURCES</a:t>
            </a:r>
          </a:p>
        </p:txBody>
      </p:sp>
      <p:pic>
        <p:nvPicPr>
          <p:cNvPr id="6"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2477" y="6309934"/>
            <a:ext cx="457501" cy="457955"/>
          </a:xfrm>
          <a:prstGeom prst="rect">
            <a:avLst/>
          </a:prstGeom>
          <a:noFill/>
        </p:spPr>
      </p:pic>
      <p:sp>
        <p:nvSpPr>
          <p:cNvPr id="8" name="Rectangle 7"/>
          <p:cNvSpPr/>
          <p:nvPr/>
        </p:nvSpPr>
        <p:spPr>
          <a:xfrm>
            <a:off x="237465" y="638724"/>
            <a:ext cx="8703767" cy="2585323"/>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square">
            <a:spAutoFit/>
          </a:bodyPr>
          <a:lstStyle/>
          <a:p>
            <a:r>
              <a:rPr lang="en-AU" b="1">
                <a:solidFill>
                  <a:srgbClr val="FF0000"/>
                </a:solidFill>
              </a:rPr>
              <a:t>ANGULAR SPEED/VELOCITY</a:t>
            </a:r>
            <a:endParaRPr lang="en-US" b="1">
              <a:solidFill>
                <a:srgbClr val="FF0000"/>
              </a:solidFill>
            </a:endParaRPr>
          </a:p>
          <a:p>
            <a:pPr marL="285750" indent="-285750">
              <a:buFont typeface="Arial" panose="020B0604020202020204" pitchFamily="34" charset="0"/>
              <a:buChar char="•"/>
            </a:pPr>
            <a:r>
              <a:rPr lang="en-US">
                <a:solidFill>
                  <a:schemeClr val="tx1"/>
                </a:solidFill>
              </a:rPr>
              <a:t>Angular speed is calculated by dividing angular distance by time.</a:t>
            </a:r>
          </a:p>
          <a:p>
            <a:pPr marL="285750" indent="-285750">
              <a:buFont typeface="Arial" panose="020B0604020202020204" pitchFamily="34" charset="0"/>
              <a:buChar char="•"/>
            </a:pPr>
            <a:r>
              <a:rPr lang="en-US">
                <a:solidFill>
                  <a:schemeClr val="tx1"/>
                </a:solidFill>
              </a:rPr>
              <a:t>Angular velocity is calculated by dividing angular displacement by time.</a:t>
            </a:r>
          </a:p>
          <a:p>
            <a:pPr marL="285750" indent="-285750">
              <a:buFont typeface="Arial" panose="020B0604020202020204" pitchFamily="34" charset="0"/>
              <a:buChar char="•"/>
            </a:pPr>
            <a:r>
              <a:rPr lang="en-US">
                <a:solidFill>
                  <a:schemeClr val="tx1"/>
                </a:solidFill>
              </a:rPr>
              <a:t>In striking sports, to maximise angular velocity, athletes must find a way to maximise the angular displacement the implement moves through whilst </a:t>
            </a:r>
            <a:r>
              <a:rPr lang="en-US" err="1">
                <a:solidFill>
                  <a:schemeClr val="tx1"/>
                </a:solidFill>
              </a:rPr>
              <a:t>minimising</a:t>
            </a:r>
            <a:r>
              <a:rPr lang="en-US">
                <a:solidFill>
                  <a:schemeClr val="tx1"/>
                </a:solidFill>
              </a:rPr>
              <a:t> the time component. </a:t>
            </a:r>
          </a:p>
          <a:p>
            <a:pPr marL="742950" lvl="1" indent="-285750">
              <a:buFont typeface="Cambria Math" panose="02040503050406030204" pitchFamily="18" charset="0"/>
              <a:buChar char="⎯"/>
            </a:pPr>
            <a:r>
              <a:rPr lang="en-US">
                <a:solidFill>
                  <a:schemeClr val="tx1"/>
                </a:solidFill>
              </a:rPr>
              <a:t>As the distal end of the lever will always move through the greatest angular displacement, athletes typically try to maximise the length of the lever (extend at the arms) just prior to impact to maximise velocity imparted onto the ball.</a:t>
            </a:r>
          </a:p>
        </p:txBody>
      </p:sp>
      <p:sp>
        <p:nvSpPr>
          <p:cNvPr id="10" name="TextBox 9">
            <a:extLst>
              <a:ext uri="{FF2B5EF4-FFF2-40B4-BE49-F238E27FC236}">
                <a16:creationId xmlns:a16="http://schemas.microsoft.com/office/drawing/2014/main" id="{1C264DB5-2FF0-6E49-AB7E-A6CC4A25119C}"/>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ANGULAR MOTION – SPEED AND VELOCITY</a:t>
            </a:r>
          </a:p>
        </p:txBody>
      </p:sp>
      <p:grpSp>
        <p:nvGrpSpPr>
          <p:cNvPr id="11" name="Group 22">
            <a:extLst>
              <a:ext uri="{FF2B5EF4-FFF2-40B4-BE49-F238E27FC236}">
                <a16:creationId xmlns:a16="http://schemas.microsoft.com/office/drawing/2014/main" id="{06751592-2D98-5D4B-A378-A8F6BC6C13D1}"/>
              </a:ext>
            </a:extLst>
          </p:cNvPr>
          <p:cNvGrpSpPr>
            <a:grpSpLocks/>
          </p:cNvGrpSpPr>
          <p:nvPr/>
        </p:nvGrpSpPr>
        <p:grpSpPr bwMode="auto">
          <a:xfrm>
            <a:off x="-8271" y="4935178"/>
            <a:ext cx="4467061" cy="1439270"/>
            <a:chOff x="1504" y="1798"/>
            <a:chExt cx="2902" cy="1010"/>
          </a:xfrm>
        </p:grpSpPr>
        <p:sp>
          <p:nvSpPr>
            <p:cNvPr id="12" name="Rectangle 4">
              <a:extLst>
                <a:ext uri="{FF2B5EF4-FFF2-40B4-BE49-F238E27FC236}">
                  <a16:creationId xmlns:a16="http://schemas.microsoft.com/office/drawing/2014/main" id="{A426A739-A5BE-A740-BCBC-A0F6AB1B2216}"/>
                </a:ext>
              </a:extLst>
            </p:cNvPr>
            <p:cNvSpPr>
              <a:spLocks noChangeArrowheads="1"/>
            </p:cNvSpPr>
            <p:nvPr/>
          </p:nvSpPr>
          <p:spPr bwMode="auto">
            <a:xfrm>
              <a:off x="1573" y="2395"/>
              <a:ext cx="2833" cy="75"/>
            </a:xfrm>
            <a:prstGeom prst="rect">
              <a:avLst/>
            </a:prstGeom>
            <a:solidFill>
              <a:srgbClr val="FB40FF"/>
            </a:solidFill>
            <a:ln w="9525">
              <a:solidFill>
                <a:schemeClr val="tx1"/>
              </a:solidFill>
              <a:miter lim="800000"/>
              <a:headEnd/>
              <a:tailEnd/>
            </a:ln>
            <a:effectLst/>
          </p:spPr>
          <p:txBody>
            <a:bodyPr wrap="none" anchor="ctr"/>
            <a:lstStyle/>
            <a:p>
              <a:endParaRPr lang="en-US"/>
            </a:p>
          </p:txBody>
        </p:sp>
        <p:sp>
          <p:nvSpPr>
            <p:cNvPr id="13" name="AutoShape 5">
              <a:extLst>
                <a:ext uri="{FF2B5EF4-FFF2-40B4-BE49-F238E27FC236}">
                  <a16:creationId xmlns:a16="http://schemas.microsoft.com/office/drawing/2014/main" id="{91DED0B1-BA7C-BE43-8F1F-F4879A373030}"/>
                </a:ext>
              </a:extLst>
            </p:cNvPr>
            <p:cNvSpPr>
              <a:spLocks noChangeArrowheads="1"/>
            </p:cNvSpPr>
            <p:nvPr/>
          </p:nvSpPr>
          <p:spPr bwMode="auto">
            <a:xfrm>
              <a:off x="1960" y="2491"/>
              <a:ext cx="275" cy="317"/>
            </a:xfrm>
            <a:prstGeom prst="triangle">
              <a:avLst>
                <a:gd name="adj" fmla="val 50000"/>
              </a:avLst>
            </a:prstGeom>
            <a:solidFill>
              <a:srgbClr val="FFFF00"/>
            </a:solidFill>
            <a:ln w="9525">
              <a:solidFill>
                <a:schemeClr val="tx1"/>
              </a:solidFill>
              <a:miter lim="800000"/>
              <a:headEnd/>
              <a:tailEnd/>
            </a:ln>
            <a:effectLst/>
          </p:spPr>
          <p:txBody>
            <a:bodyPr wrap="none" anchor="ctr"/>
            <a:lstStyle/>
            <a:p>
              <a:endParaRPr lang="en-US"/>
            </a:p>
          </p:txBody>
        </p:sp>
        <p:sp>
          <p:nvSpPr>
            <p:cNvPr id="14" name="Rectangle 10">
              <a:extLst>
                <a:ext uri="{FF2B5EF4-FFF2-40B4-BE49-F238E27FC236}">
                  <a16:creationId xmlns:a16="http://schemas.microsoft.com/office/drawing/2014/main" id="{E60114EB-2D85-2847-8446-4C7571B569D2}"/>
                </a:ext>
              </a:extLst>
            </p:cNvPr>
            <p:cNvSpPr>
              <a:spLocks noChangeArrowheads="1"/>
            </p:cNvSpPr>
            <p:nvPr/>
          </p:nvSpPr>
          <p:spPr bwMode="auto">
            <a:xfrm rot="19622744">
              <a:off x="1504" y="1798"/>
              <a:ext cx="2877" cy="89"/>
            </a:xfrm>
            <a:prstGeom prst="rect">
              <a:avLst/>
            </a:prstGeom>
            <a:solidFill>
              <a:srgbClr val="FB40FF"/>
            </a:solidFill>
            <a:ln w="9525">
              <a:solidFill>
                <a:schemeClr val="tx1"/>
              </a:solidFill>
              <a:prstDash val="solid"/>
              <a:miter lim="800000"/>
              <a:headEnd/>
              <a:tailEnd/>
            </a:ln>
            <a:effectLst/>
          </p:spPr>
          <p:txBody>
            <a:bodyPr wrap="none" anchor="ctr"/>
            <a:lstStyle/>
            <a:p>
              <a:endParaRPr lang="en-US"/>
            </a:p>
          </p:txBody>
        </p:sp>
      </p:grpSp>
      <p:pic>
        <p:nvPicPr>
          <p:cNvPr id="9218" name="Picture 2" descr="baseball game swing player baseball field batter team sports home plate college baseball player hit catcher ball game baseball bat hitter team sport infielder baseball game college baseball bat and ball games baseball positions college softball">
            <a:extLst>
              <a:ext uri="{FF2B5EF4-FFF2-40B4-BE49-F238E27FC236}">
                <a16:creationId xmlns:a16="http://schemas.microsoft.com/office/drawing/2014/main" id="{D9FD07C9-4351-D14D-A1BD-4881F3D2F7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9814" y="3555406"/>
            <a:ext cx="4051418" cy="27009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F429095-8845-1A48-B250-86F746641369}"/>
              </a:ext>
            </a:extLst>
          </p:cNvPr>
          <p:cNvSpPr/>
          <p:nvPr/>
        </p:nvSpPr>
        <p:spPr>
          <a:xfrm>
            <a:off x="7835966" y="6246628"/>
            <a:ext cx="1180131" cy="169277"/>
          </a:xfrm>
          <a:prstGeom prst="rect">
            <a:avLst/>
          </a:prstGeom>
        </p:spPr>
        <p:txBody>
          <a:bodyPr wrap="none">
            <a:spAutoFit/>
          </a:bodyPr>
          <a:lstStyle/>
          <a:p>
            <a:r>
              <a:rPr lang="en-US" sz="500"/>
              <a:t>https://</a:t>
            </a:r>
            <a:r>
              <a:rPr lang="en-US" sz="500" err="1"/>
              <a:t>pxhere.com</a:t>
            </a:r>
            <a:r>
              <a:rPr lang="en-US" sz="500"/>
              <a:t>/</a:t>
            </a:r>
            <a:r>
              <a:rPr lang="en-US" sz="500" err="1"/>
              <a:t>en</a:t>
            </a:r>
            <a:r>
              <a:rPr lang="en-US" sz="500"/>
              <a:t>/photo/619258</a:t>
            </a:r>
          </a:p>
        </p:txBody>
      </p:sp>
      <p:sp>
        <p:nvSpPr>
          <p:cNvPr id="29" name="Oval 28">
            <a:extLst>
              <a:ext uri="{FF2B5EF4-FFF2-40B4-BE49-F238E27FC236}">
                <a16:creationId xmlns:a16="http://schemas.microsoft.com/office/drawing/2014/main" id="{819D6792-524A-C547-95E1-95F4300D6944}"/>
              </a:ext>
            </a:extLst>
          </p:cNvPr>
          <p:cNvSpPr/>
          <p:nvPr/>
        </p:nvSpPr>
        <p:spPr>
          <a:xfrm>
            <a:off x="2164713" y="4780627"/>
            <a:ext cx="251262" cy="2256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A430B39-876C-E84B-A8BC-76555B7CD79A}"/>
              </a:ext>
            </a:extLst>
          </p:cNvPr>
          <p:cNvSpPr/>
          <p:nvPr/>
        </p:nvSpPr>
        <p:spPr>
          <a:xfrm>
            <a:off x="3555909" y="3881357"/>
            <a:ext cx="251262" cy="2256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AE28ED6-45A2-4B41-AF11-E924B5BFDDF6}"/>
              </a:ext>
            </a:extLst>
          </p:cNvPr>
          <p:cNvSpPr/>
          <p:nvPr/>
        </p:nvSpPr>
        <p:spPr>
          <a:xfrm>
            <a:off x="2394307" y="5771639"/>
            <a:ext cx="251262" cy="2256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62DF496-E87E-9742-8581-EB0B8BCF4A26}"/>
              </a:ext>
            </a:extLst>
          </p:cNvPr>
          <p:cNvSpPr/>
          <p:nvPr/>
        </p:nvSpPr>
        <p:spPr>
          <a:xfrm>
            <a:off x="3878735" y="5771639"/>
            <a:ext cx="251262" cy="2256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DBC71327-4E36-4C4F-A98C-69BEBAFBA11E}"/>
              </a:ext>
            </a:extLst>
          </p:cNvPr>
          <p:cNvSpPr/>
          <p:nvPr/>
        </p:nvSpPr>
        <p:spPr>
          <a:xfrm rot="377820">
            <a:off x="2375062" y="5028109"/>
            <a:ext cx="333354" cy="768781"/>
          </a:xfrm>
          <a:custGeom>
            <a:avLst/>
            <a:gdLst>
              <a:gd name="connsiteX0" fmla="*/ 0 w 52754"/>
              <a:gd name="connsiteY0" fmla="*/ 0 h 2092569"/>
              <a:gd name="connsiteX1" fmla="*/ 52754 w 52754"/>
              <a:gd name="connsiteY1" fmla="*/ 2092569 h 2092569"/>
              <a:gd name="connsiteX0" fmla="*/ 0 w 168785"/>
              <a:gd name="connsiteY0" fmla="*/ 0 h 2092569"/>
              <a:gd name="connsiteX1" fmla="*/ 52754 w 168785"/>
              <a:gd name="connsiteY1" fmla="*/ 2092569 h 2092569"/>
              <a:gd name="connsiteX0" fmla="*/ 0 w 219380"/>
              <a:gd name="connsiteY0" fmla="*/ 0 h 2092569"/>
              <a:gd name="connsiteX1" fmla="*/ 52754 w 219380"/>
              <a:gd name="connsiteY1" fmla="*/ 2092569 h 2092569"/>
              <a:gd name="connsiteX0" fmla="*/ 0 w 340033"/>
              <a:gd name="connsiteY0" fmla="*/ 0 h 2066192"/>
              <a:gd name="connsiteX1" fmla="*/ 202223 w 340033"/>
              <a:gd name="connsiteY1" fmla="*/ 2066192 h 2066192"/>
              <a:gd name="connsiteX0" fmla="*/ 0 w 430487"/>
              <a:gd name="connsiteY0" fmla="*/ 0 h 2004646"/>
              <a:gd name="connsiteX1" fmla="*/ 307731 w 430487"/>
              <a:gd name="connsiteY1" fmla="*/ 2004646 h 2004646"/>
              <a:gd name="connsiteX0" fmla="*/ 0 w 470629"/>
              <a:gd name="connsiteY0" fmla="*/ 0 h 2004646"/>
              <a:gd name="connsiteX1" fmla="*/ 307731 w 470629"/>
              <a:gd name="connsiteY1" fmla="*/ 2004646 h 2004646"/>
              <a:gd name="connsiteX0" fmla="*/ 0 w 458443"/>
              <a:gd name="connsiteY0" fmla="*/ 0 h 2004646"/>
              <a:gd name="connsiteX1" fmla="*/ 307731 w 458443"/>
              <a:gd name="connsiteY1" fmla="*/ 2004646 h 2004646"/>
            </a:gdLst>
            <a:ahLst/>
            <a:cxnLst>
              <a:cxn ang="0">
                <a:pos x="connsiteX0" y="connsiteY0"/>
              </a:cxn>
              <a:cxn ang="0">
                <a:pos x="connsiteX1" y="connsiteY1"/>
              </a:cxn>
            </a:cxnLst>
            <a:rect l="l" t="t" r="r" b="b"/>
            <a:pathLst>
              <a:path w="458443" h="2004646">
                <a:moveTo>
                  <a:pt x="0" y="0"/>
                </a:moveTo>
                <a:cubicBezTo>
                  <a:pt x="219808" y="372208"/>
                  <a:pt x="703385" y="674076"/>
                  <a:pt x="307731" y="2004646"/>
                </a:cubicBezTo>
              </a:path>
            </a:pathLst>
          </a:custGeom>
          <a:noFill/>
          <a:ln w="41275">
            <a:solidFill>
              <a:schemeClr val="tx1"/>
            </a:solidFill>
            <a:prstDash val="dash"/>
            <a:headEnd type="triangle" w="lg"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B0161153-114A-C54D-916A-642FE8EFCA0B}"/>
              </a:ext>
            </a:extLst>
          </p:cNvPr>
          <p:cNvSpPr/>
          <p:nvPr/>
        </p:nvSpPr>
        <p:spPr>
          <a:xfrm rot="163788">
            <a:off x="3796146" y="4150395"/>
            <a:ext cx="518708" cy="1667677"/>
          </a:xfrm>
          <a:custGeom>
            <a:avLst/>
            <a:gdLst>
              <a:gd name="connsiteX0" fmla="*/ 0 w 52754"/>
              <a:gd name="connsiteY0" fmla="*/ 0 h 2092569"/>
              <a:gd name="connsiteX1" fmla="*/ 52754 w 52754"/>
              <a:gd name="connsiteY1" fmla="*/ 2092569 h 2092569"/>
              <a:gd name="connsiteX0" fmla="*/ 0 w 168785"/>
              <a:gd name="connsiteY0" fmla="*/ 0 h 2092569"/>
              <a:gd name="connsiteX1" fmla="*/ 52754 w 168785"/>
              <a:gd name="connsiteY1" fmla="*/ 2092569 h 2092569"/>
              <a:gd name="connsiteX0" fmla="*/ 0 w 219380"/>
              <a:gd name="connsiteY0" fmla="*/ 0 h 2092569"/>
              <a:gd name="connsiteX1" fmla="*/ 52754 w 219380"/>
              <a:gd name="connsiteY1" fmla="*/ 2092569 h 2092569"/>
              <a:gd name="connsiteX0" fmla="*/ 0 w 340033"/>
              <a:gd name="connsiteY0" fmla="*/ 0 h 2066192"/>
              <a:gd name="connsiteX1" fmla="*/ 202223 w 340033"/>
              <a:gd name="connsiteY1" fmla="*/ 2066192 h 2066192"/>
              <a:gd name="connsiteX0" fmla="*/ 0 w 430487"/>
              <a:gd name="connsiteY0" fmla="*/ 0 h 2004646"/>
              <a:gd name="connsiteX1" fmla="*/ 307731 w 430487"/>
              <a:gd name="connsiteY1" fmla="*/ 2004646 h 2004646"/>
              <a:gd name="connsiteX0" fmla="*/ 0 w 470629"/>
              <a:gd name="connsiteY0" fmla="*/ 0 h 2004646"/>
              <a:gd name="connsiteX1" fmla="*/ 307731 w 470629"/>
              <a:gd name="connsiteY1" fmla="*/ 2004646 h 2004646"/>
              <a:gd name="connsiteX0" fmla="*/ 0 w 458443"/>
              <a:gd name="connsiteY0" fmla="*/ 0 h 2004646"/>
              <a:gd name="connsiteX1" fmla="*/ 307731 w 458443"/>
              <a:gd name="connsiteY1" fmla="*/ 2004646 h 2004646"/>
            </a:gdLst>
            <a:ahLst/>
            <a:cxnLst>
              <a:cxn ang="0">
                <a:pos x="connsiteX0" y="connsiteY0"/>
              </a:cxn>
              <a:cxn ang="0">
                <a:pos x="connsiteX1" y="connsiteY1"/>
              </a:cxn>
            </a:cxnLst>
            <a:rect l="l" t="t" r="r" b="b"/>
            <a:pathLst>
              <a:path w="458443" h="2004646">
                <a:moveTo>
                  <a:pt x="0" y="0"/>
                </a:moveTo>
                <a:cubicBezTo>
                  <a:pt x="219808" y="372208"/>
                  <a:pt x="703385" y="674076"/>
                  <a:pt x="307731" y="2004646"/>
                </a:cubicBezTo>
              </a:path>
            </a:pathLst>
          </a:custGeom>
          <a:noFill/>
          <a:ln w="50800">
            <a:solidFill>
              <a:schemeClr val="tx1"/>
            </a:solidFill>
            <a:prstDash val="dash"/>
            <a:headEnd type="triangle" w="lg"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523517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8D837F2-BB45-8B42-A816-D293B05D5441}"/>
              </a:ext>
            </a:extLst>
          </p:cNvPr>
          <p:cNvSpPr>
            <a:spLocks noGrp="1"/>
          </p:cNvSpPr>
          <p:nvPr>
            <p:ph type="ftr" sz="quarter" idx="11"/>
          </p:nvPr>
        </p:nvSpPr>
        <p:spPr>
          <a:xfrm>
            <a:off x="3657600" y="6477407"/>
            <a:ext cx="2895600" cy="365125"/>
          </a:xfrm>
        </p:spPr>
        <p:txBody>
          <a:bodyPr/>
          <a:lstStyle/>
          <a:p>
            <a:r>
              <a:rPr lang="en-US"/>
              <a:t>©PE STUDIES RESOURCES</a:t>
            </a:r>
          </a:p>
        </p:txBody>
      </p:sp>
      <p:sp>
        <p:nvSpPr>
          <p:cNvPr id="5" name="Slide Number Placeholder 4">
            <a:extLst>
              <a:ext uri="{FF2B5EF4-FFF2-40B4-BE49-F238E27FC236}">
                <a16:creationId xmlns:a16="http://schemas.microsoft.com/office/drawing/2014/main" id="{12BC4464-1FD9-1D4F-AF5A-76A13B570F80}"/>
              </a:ext>
            </a:extLst>
          </p:cNvPr>
          <p:cNvSpPr>
            <a:spLocks noGrp="1"/>
          </p:cNvSpPr>
          <p:nvPr>
            <p:ph type="sldNum" sz="quarter" idx="12"/>
          </p:nvPr>
        </p:nvSpPr>
        <p:spPr/>
        <p:txBody>
          <a:bodyPr/>
          <a:lstStyle/>
          <a:p>
            <a:fld id="{9B5CFCF4-B172-4E71-8694-052B86E59B98}" type="slidenum">
              <a:rPr lang="en-US" smtClean="0"/>
              <a:pPr/>
              <a:t>22</a:t>
            </a:fld>
            <a:endParaRPr lang="en-US"/>
          </a:p>
        </p:txBody>
      </p:sp>
      <p:pic>
        <p:nvPicPr>
          <p:cNvPr id="6" name="Picture 2" descr="C:\Program Files\Microsoft Office\MEDIA\CAGCAT10\j0185604.wmf">
            <a:hlinkClick r:id="rId2" action="ppaction://hlinksldjump"/>
            <a:extLst>
              <a:ext uri="{FF2B5EF4-FFF2-40B4-BE49-F238E27FC236}">
                <a16:creationId xmlns:a16="http://schemas.microsoft.com/office/drawing/2014/main" id="{1A3256D3-CDDB-D249-A24F-547A9A2FA008}"/>
              </a:ext>
            </a:extLst>
          </p:cNvPr>
          <p:cNvPicPr>
            <a:picLocks noChangeAspect="1" noChangeArrowheads="1"/>
          </p:cNvPicPr>
          <p:nvPr/>
        </p:nvPicPr>
        <p:blipFill>
          <a:blip r:embed="rId3" cstate="print"/>
          <a:srcRect/>
          <a:stretch>
            <a:fillRect/>
          </a:stretch>
        </p:blipFill>
        <p:spPr bwMode="auto">
          <a:xfrm>
            <a:off x="102972" y="6216755"/>
            <a:ext cx="457501" cy="457955"/>
          </a:xfrm>
          <a:prstGeom prst="rect">
            <a:avLst/>
          </a:prstGeom>
          <a:noFill/>
        </p:spPr>
      </p:pic>
      <p:sp>
        <p:nvSpPr>
          <p:cNvPr id="7" name="TextBox 6">
            <a:hlinkClick r:id="rId2" action="ppaction://hlinksldjump"/>
            <a:extLst>
              <a:ext uri="{FF2B5EF4-FFF2-40B4-BE49-F238E27FC236}">
                <a16:creationId xmlns:a16="http://schemas.microsoft.com/office/drawing/2014/main" id="{687F0247-9F7E-0346-8861-5999CD8735DA}"/>
              </a:ext>
            </a:extLst>
          </p:cNvPr>
          <p:cNvSpPr txBox="1"/>
          <p:nvPr/>
        </p:nvSpPr>
        <p:spPr>
          <a:xfrm>
            <a:off x="-49428" y="6598510"/>
            <a:ext cx="838200" cy="215444"/>
          </a:xfrm>
          <a:prstGeom prst="rect">
            <a:avLst/>
          </a:prstGeom>
          <a:noFill/>
        </p:spPr>
        <p:txBody>
          <a:bodyPr wrap="square" rtlCol="0">
            <a:spAutoFit/>
          </a:bodyPr>
          <a:lstStyle/>
          <a:p>
            <a:pPr algn="ctr"/>
            <a:r>
              <a:rPr lang="en-AU" sz="800"/>
              <a:t>Home</a:t>
            </a:r>
            <a:endParaRPr lang="en-US" sz="800"/>
          </a:p>
        </p:txBody>
      </p:sp>
      <p:sp>
        <p:nvSpPr>
          <p:cNvPr id="2" name="Rectangle 1">
            <a:extLst>
              <a:ext uri="{FF2B5EF4-FFF2-40B4-BE49-F238E27FC236}">
                <a16:creationId xmlns:a16="http://schemas.microsoft.com/office/drawing/2014/main" id="{B214DCE3-089C-8044-AE57-0F1CEDA8E5CE}"/>
              </a:ext>
            </a:extLst>
          </p:cNvPr>
          <p:cNvSpPr/>
          <p:nvPr/>
        </p:nvSpPr>
        <p:spPr>
          <a:xfrm>
            <a:off x="247135" y="867654"/>
            <a:ext cx="8649729" cy="923330"/>
          </a:xfrm>
          <a:prstGeom prst="rect">
            <a:avLst/>
          </a:prstGeom>
          <a:solidFill>
            <a:schemeClr val="bg1"/>
          </a:solidFill>
          <a:ln>
            <a:solidFill>
              <a:srgbClr val="0070C0"/>
            </a:solidFill>
          </a:ln>
        </p:spPr>
        <p:txBody>
          <a:bodyPr wrap="square" anchor="t">
            <a:spAutoFit/>
          </a:bodyPr>
          <a:lstStyle/>
          <a:p>
            <a:pPr marL="285750" lvl="0" indent="-285750">
              <a:buFont typeface="Arial" panose="020B0604020202020204" pitchFamily="34" charset="0"/>
              <a:buChar char="•"/>
            </a:pPr>
            <a:r>
              <a:rPr lang="en-AU">
                <a:highlight>
                  <a:srgbClr val="FFFF00"/>
                </a:highlight>
              </a:rPr>
              <a:t>Definition of Newton’s First, Second and Third Laws of Motion, and how they apply to sporting contexts</a:t>
            </a:r>
          </a:p>
          <a:p>
            <a:pPr marL="285750" lvl="0" indent="-285750">
              <a:buFont typeface="Arial" panose="020B0604020202020204" pitchFamily="34" charset="0"/>
              <a:buChar char="•"/>
            </a:pPr>
            <a:endParaRPr lang="en-AU">
              <a:highlight>
                <a:srgbClr val="FFFF00"/>
              </a:highlight>
            </a:endParaRPr>
          </a:p>
        </p:txBody>
      </p:sp>
      <p:sp>
        <p:nvSpPr>
          <p:cNvPr id="8" name="Title 1">
            <a:extLst>
              <a:ext uri="{FF2B5EF4-FFF2-40B4-BE49-F238E27FC236}">
                <a16:creationId xmlns:a16="http://schemas.microsoft.com/office/drawing/2014/main" id="{1EA2C48B-E5CE-9D41-90BC-9EBCD58F3B6C}"/>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mn-lt"/>
                <a:ea typeface="+mj-ea"/>
                <a:cs typeface="+mj-cs"/>
              </a:rPr>
              <a:t>FORCE</a:t>
            </a:r>
          </a:p>
        </p:txBody>
      </p:sp>
      <p:sp>
        <p:nvSpPr>
          <p:cNvPr id="10" name="TextBox 9">
            <a:extLst>
              <a:ext uri="{FF2B5EF4-FFF2-40B4-BE49-F238E27FC236}">
                <a16:creationId xmlns:a16="http://schemas.microsoft.com/office/drawing/2014/main" id="{7FF76CC8-31AE-404C-B99B-8BD9EC32EB2C}"/>
              </a:ext>
            </a:extLst>
          </p:cNvPr>
          <p:cNvSpPr txBox="1"/>
          <p:nvPr/>
        </p:nvSpPr>
        <p:spPr>
          <a:xfrm>
            <a:off x="4411595" y="1575540"/>
            <a:ext cx="4485269"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a:t>School Curriculum and Standards Authority. Physical Education Studies ATAR Year 11 Syllabus, 2016.</a:t>
            </a:r>
          </a:p>
        </p:txBody>
      </p:sp>
      <p:pic>
        <p:nvPicPr>
          <p:cNvPr id="5122" name="Picture 2" descr="Image result for newtons laws">
            <a:extLst>
              <a:ext uri="{FF2B5EF4-FFF2-40B4-BE49-F238E27FC236}">
                <a16:creationId xmlns:a16="http://schemas.microsoft.com/office/drawing/2014/main" id="{6531E249-D348-194D-BA2D-7EE6A40AD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349" y="1947474"/>
            <a:ext cx="6057301" cy="42830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81EDD3-0D39-A144-8683-C617BF6B72E9}"/>
              </a:ext>
            </a:extLst>
          </p:cNvPr>
          <p:cNvSpPr/>
          <p:nvPr/>
        </p:nvSpPr>
        <p:spPr>
          <a:xfrm>
            <a:off x="5734594" y="6166920"/>
            <a:ext cx="2346960" cy="184666"/>
          </a:xfrm>
          <a:prstGeom prst="rect">
            <a:avLst/>
          </a:prstGeom>
        </p:spPr>
        <p:txBody>
          <a:bodyPr wrap="square">
            <a:spAutoFit/>
          </a:bodyPr>
          <a:lstStyle/>
          <a:p>
            <a:r>
              <a:rPr lang="en-US" sz="600"/>
              <a:t>https://</a:t>
            </a:r>
            <a:r>
              <a:rPr lang="en-US" sz="600" err="1"/>
              <a:t>www.flickr.com</a:t>
            </a:r>
            <a:r>
              <a:rPr lang="en-US" sz="600"/>
              <a:t>/photos/</a:t>
            </a:r>
            <a:r>
              <a:rPr lang="en-US" sz="600" err="1"/>
              <a:t>mualphachi</a:t>
            </a:r>
            <a:r>
              <a:rPr lang="en-US" sz="600"/>
              <a:t>/10933924796</a:t>
            </a:r>
          </a:p>
        </p:txBody>
      </p:sp>
    </p:spTree>
    <p:extLst>
      <p:ext uri="{BB962C8B-B14F-4D97-AF65-F5344CB8AC3E}">
        <p14:creationId xmlns:p14="http://schemas.microsoft.com/office/powerpoint/2010/main" val="3717851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1489375"/>
            <a:ext cx="8610600" cy="2462213"/>
          </a:xfrm>
          <a:prstGeom prst="rect">
            <a:avLst/>
          </a:prstGeom>
          <a:solidFill>
            <a:schemeClr val="bg1"/>
          </a:solidFill>
          <a:ln>
            <a:solidFill>
              <a:srgbClr val="0070C0"/>
            </a:solidFill>
          </a:ln>
        </p:spPr>
        <p:txBody>
          <a:bodyPr wrap="square">
            <a:spAutoFit/>
          </a:bodyPr>
          <a:lstStyle/>
          <a:p>
            <a:pPr marL="285750" indent="-285750">
              <a:buFont typeface="Arial" panose="020B0604020202020204" pitchFamily="34" charset="0"/>
              <a:buChar char="•"/>
            </a:pPr>
            <a:r>
              <a:rPr lang="en-US"/>
              <a:t>The concept of force is common to all Newton’s Laws.</a:t>
            </a:r>
          </a:p>
          <a:p>
            <a:pPr marL="171450" indent="-171450">
              <a:buFont typeface="Arial" panose="020B0604020202020204" pitchFamily="34" charset="0"/>
              <a:buChar char="•"/>
            </a:pPr>
            <a:endParaRPr lang="en-US" sz="1000"/>
          </a:p>
          <a:p>
            <a:pPr marL="285750" indent="-285750">
              <a:buFont typeface="Arial" panose="020B0604020202020204" pitchFamily="34" charset="0"/>
              <a:buChar char="•"/>
            </a:pPr>
            <a:r>
              <a:rPr lang="en-AU">
                <a:latin typeface="Calibri" panose="020F0502020204030204" pitchFamily="34" charset="0"/>
              </a:rPr>
              <a:t>Force is any interaction (e.g. a push or pull) that, when unopposed, will change the motion of an object. It is used to;</a:t>
            </a:r>
            <a:endParaRPr lang="en-GB" sz="1000"/>
          </a:p>
          <a:p>
            <a:pPr marL="800100" lvl="1" indent="-342900">
              <a:buFont typeface="+mj-lt"/>
              <a:buAutoNum type="arabicPeriod"/>
            </a:pPr>
            <a:r>
              <a:rPr lang="en-GB"/>
              <a:t>Get objects moving</a:t>
            </a:r>
          </a:p>
          <a:p>
            <a:pPr marL="800100" lvl="1" indent="-342900">
              <a:buFont typeface="+mj-lt"/>
              <a:buAutoNum type="arabicPeriod"/>
            </a:pPr>
            <a:r>
              <a:rPr lang="en-GB"/>
              <a:t>Stop objects moving</a:t>
            </a:r>
          </a:p>
          <a:p>
            <a:pPr marL="800100" lvl="1" indent="-342900">
              <a:buFont typeface="+mj-lt"/>
              <a:buAutoNum type="arabicPeriod"/>
            </a:pPr>
            <a:r>
              <a:rPr lang="en-GB"/>
              <a:t>Change the direction of a moving object</a:t>
            </a:r>
          </a:p>
          <a:p>
            <a:pPr marL="800100" lvl="1" indent="-342900">
              <a:buFont typeface="+mj-lt"/>
              <a:buAutoNum type="arabicPeriod"/>
            </a:pPr>
            <a:r>
              <a:rPr lang="en-GB"/>
              <a:t>Change the speed of a moving object</a:t>
            </a:r>
          </a:p>
          <a:p>
            <a:pPr marL="800100" lvl="1" indent="-342900">
              <a:buFont typeface="+mj-lt"/>
              <a:buAutoNum type="arabicPeriod"/>
            </a:pPr>
            <a:r>
              <a:rPr lang="en-GB"/>
              <a:t>Balance another force to keep an object still</a:t>
            </a:r>
          </a:p>
        </p:txBody>
      </p:sp>
      <p:sp>
        <p:nvSpPr>
          <p:cNvPr id="7" name="TextBox 6"/>
          <p:cNvSpPr txBox="1"/>
          <p:nvPr/>
        </p:nvSpPr>
        <p:spPr>
          <a:xfrm>
            <a:off x="224633" y="6073675"/>
            <a:ext cx="2743200" cy="400110"/>
          </a:xfrm>
          <a:prstGeom prst="rect">
            <a:avLst/>
          </a:prstGeom>
          <a:solidFill>
            <a:srgbClr val="FB40FF"/>
          </a:solidFill>
          <a:ln>
            <a:solidFill>
              <a:schemeClr val="tx1"/>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2000" b="1">
                <a:solidFill>
                  <a:schemeClr val="bg1"/>
                </a:solidFill>
              </a:rPr>
              <a:t>Moving force </a:t>
            </a:r>
          </a:p>
        </p:txBody>
      </p:sp>
      <p:sp>
        <p:nvSpPr>
          <p:cNvPr id="9" name="TextBox 8"/>
          <p:cNvSpPr txBox="1"/>
          <p:nvPr/>
        </p:nvSpPr>
        <p:spPr>
          <a:xfrm>
            <a:off x="3220616" y="6073675"/>
            <a:ext cx="2699519" cy="400110"/>
          </a:xfrm>
          <a:prstGeom prst="rect">
            <a:avLst/>
          </a:prstGeom>
          <a:solidFill>
            <a:srgbClr val="7030A0"/>
          </a:solidFill>
          <a:ln>
            <a:solidFill>
              <a:schemeClr val="tx1"/>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000" b="1">
                <a:solidFill>
                  <a:schemeClr val="bg1"/>
                </a:solidFill>
              </a:rPr>
              <a:t>Stopping force </a:t>
            </a:r>
          </a:p>
        </p:txBody>
      </p:sp>
      <p:sp>
        <p:nvSpPr>
          <p:cNvPr id="11" name="TextBox 10"/>
          <p:cNvSpPr txBox="1"/>
          <p:nvPr/>
        </p:nvSpPr>
        <p:spPr>
          <a:xfrm>
            <a:off x="6126248" y="6073675"/>
            <a:ext cx="2838238" cy="400110"/>
          </a:xfrm>
          <a:prstGeom prst="rect">
            <a:avLst/>
          </a:prstGeom>
          <a:solidFill>
            <a:srgbClr val="0070C0"/>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000" b="1">
                <a:solidFill>
                  <a:schemeClr val="bg1"/>
                </a:solidFill>
              </a:rPr>
              <a:t>Balancing Force</a:t>
            </a:r>
          </a:p>
        </p:txBody>
      </p:sp>
      <p:sp>
        <p:nvSpPr>
          <p:cNvPr id="12" name="TextBox 11"/>
          <p:cNvSpPr txBox="1"/>
          <p:nvPr/>
        </p:nvSpPr>
        <p:spPr>
          <a:xfrm>
            <a:off x="304800" y="721597"/>
            <a:ext cx="8610600" cy="646331"/>
          </a:xfrm>
          <a:prstGeom prst="rect">
            <a:avLst/>
          </a:prstGeom>
          <a:solidFill>
            <a:srgbClr val="FF0000"/>
          </a:solidFill>
          <a:ln>
            <a:solidFill>
              <a:schemeClr val="bg1"/>
            </a:solidFill>
          </a:ln>
        </p:spPr>
        <p:txBody>
          <a:bodyPr wrap="square" rtlCol="0">
            <a:spAutoFit/>
          </a:bodyPr>
          <a:lstStyle/>
          <a:p>
            <a:pPr algn="ctr"/>
            <a:r>
              <a:rPr lang="en-US">
                <a:solidFill>
                  <a:schemeClr val="bg1"/>
                </a:solidFill>
              </a:rPr>
              <a:t>Force is the product of Mass x Acceleration, represented mathematically as;</a:t>
            </a:r>
            <a:br>
              <a:rPr lang="en-US">
                <a:solidFill>
                  <a:schemeClr val="bg1"/>
                </a:solidFill>
              </a:rPr>
            </a:br>
            <a:r>
              <a:rPr lang="en-US" b="1" u="sng">
                <a:solidFill>
                  <a:schemeClr val="bg1"/>
                </a:solidFill>
              </a:rPr>
              <a:t>F = MA</a:t>
            </a:r>
          </a:p>
        </p:txBody>
      </p:sp>
      <p:sp>
        <p:nvSpPr>
          <p:cNvPr id="6" name="Rectangle 5"/>
          <p:cNvSpPr/>
          <p:nvPr/>
        </p:nvSpPr>
        <p:spPr>
          <a:xfrm>
            <a:off x="7030666" y="5871640"/>
            <a:ext cx="1997968" cy="184666"/>
          </a:xfrm>
          <a:prstGeom prst="rect">
            <a:avLst/>
          </a:prstGeom>
        </p:spPr>
        <p:txBody>
          <a:bodyPr wrap="square">
            <a:spAutoFit/>
          </a:bodyPr>
          <a:lstStyle/>
          <a:p>
            <a:pPr algn="r"/>
            <a:r>
              <a:rPr lang="en-AU" sz="600">
                <a:solidFill>
                  <a:schemeClr val="bg1"/>
                </a:solidFill>
              </a:rPr>
              <a:t>https://</a:t>
            </a:r>
            <a:r>
              <a:rPr lang="en-AU" sz="600" err="1">
                <a:solidFill>
                  <a:schemeClr val="bg1"/>
                </a:solidFill>
              </a:rPr>
              <a:t>www.flickr.com</a:t>
            </a:r>
            <a:r>
              <a:rPr lang="en-AU" sz="600">
                <a:solidFill>
                  <a:schemeClr val="bg1"/>
                </a:solidFill>
              </a:rPr>
              <a:t>/photos/</a:t>
            </a:r>
            <a:r>
              <a:rPr lang="en-AU" sz="600" err="1">
                <a:solidFill>
                  <a:schemeClr val="bg1"/>
                </a:solidFill>
              </a:rPr>
              <a:t>vegaseddie</a:t>
            </a:r>
            <a:r>
              <a:rPr lang="en-AU" sz="600">
                <a:solidFill>
                  <a:schemeClr val="bg1"/>
                </a:solidFill>
              </a:rPr>
              <a:t>/1471251541</a:t>
            </a:r>
          </a:p>
        </p:txBody>
      </p:sp>
      <p:sp>
        <p:nvSpPr>
          <p:cNvPr id="15" name="Rectangle 14"/>
          <p:cNvSpPr/>
          <p:nvPr/>
        </p:nvSpPr>
        <p:spPr>
          <a:xfrm>
            <a:off x="3081553" y="5871640"/>
            <a:ext cx="2740381" cy="184666"/>
          </a:xfrm>
          <a:prstGeom prst="rect">
            <a:avLst/>
          </a:prstGeom>
        </p:spPr>
        <p:txBody>
          <a:bodyPr wrap="square">
            <a:spAutoFit/>
          </a:bodyPr>
          <a:lstStyle/>
          <a:p>
            <a:pPr algn="r"/>
            <a:r>
              <a:rPr lang="en-AU" sz="600">
                <a:solidFill>
                  <a:schemeClr val="bg1"/>
                </a:solidFill>
              </a:rPr>
              <a:t>https://</a:t>
            </a:r>
            <a:r>
              <a:rPr lang="en-AU" sz="600" err="1">
                <a:solidFill>
                  <a:schemeClr val="bg1"/>
                </a:solidFill>
              </a:rPr>
              <a:t>commons.wikimedia.org</a:t>
            </a:r>
            <a:r>
              <a:rPr lang="en-AU" sz="600">
                <a:solidFill>
                  <a:schemeClr val="bg1"/>
                </a:solidFill>
              </a:rPr>
              <a:t>/wiki/File:Tackle_on_Nicolas_B%C3%A9zy.jpg</a:t>
            </a:r>
          </a:p>
        </p:txBody>
      </p:sp>
      <p:sp>
        <p:nvSpPr>
          <p:cNvPr id="16" name="Rectangle 15"/>
          <p:cNvSpPr/>
          <p:nvPr/>
        </p:nvSpPr>
        <p:spPr>
          <a:xfrm>
            <a:off x="215851" y="5892981"/>
            <a:ext cx="2807433" cy="184666"/>
          </a:xfrm>
          <a:prstGeom prst="rect">
            <a:avLst/>
          </a:prstGeom>
        </p:spPr>
        <p:txBody>
          <a:bodyPr wrap="square">
            <a:spAutoFit/>
          </a:bodyPr>
          <a:lstStyle/>
          <a:p>
            <a:pPr algn="r"/>
            <a:r>
              <a:rPr lang="en-AU" sz="600">
                <a:solidFill>
                  <a:schemeClr val="bg1"/>
                </a:solidFill>
              </a:rPr>
              <a:t>https://</a:t>
            </a:r>
            <a:r>
              <a:rPr lang="en-AU" sz="600" err="1">
                <a:solidFill>
                  <a:schemeClr val="bg1"/>
                </a:solidFill>
              </a:rPr>
              <a:t>commons.wikimedia.org</a:t>
            </a:r>
            <a:r>
              <a:rPr lang="en-AU" sz="600">
                <a:solidFill>
                  <a:schemeClr val="bg1"/>
                </a:solidFill>
              </a:rPr>
              <a:t>/wiki/File:Usain_Bolt_2012_Olympics_start.jpg</a:t>
            </a:r>
          </a:p>
        </p:txBody>
      </p:sp>
      <p:sp>
        <p:nvSpPr>
          <p:cNvPr id="4" name="Slide Number Placeholder 3"/>
          <p:cNvSpPr>
            <a:spLocks noGrp="1"/>
          </p:cNvSpPr>
          <p:nvPr>
            <p:ph type="sldNum" sz="quarter" idx="12"/>
          </p:nvPr>
        </p:nvSpPr>
        <p:spPr>
          <a:xfrm>
            <a:off x="7010400" y="6408372"/>
            <a:ext cx="2133600" cy="365125"/>
          </a:xfrm>
        </p:spPr>
        <p:txBody>
          <a:bodyPr/>
          <a:lstStyle/>
          <a:p>
            <a:fld id="{9B5CFCF4-B172-4E71-8694-052B86E59B98}" type="slidenum">
              <a:rPr lang="en-US" smtClean="0"/>
              <a:pPr/>
              <a:t>23</a:t>
            </a:fld>
            <a:endParaRPr lang="en-US"/>
          </a:p>
        </p:txBody>
      </p:sp>
      <p:sp>
        <p:nvSpPr>
          <p:cNvPr id="17" name="Title 1">
            <a:extLst>
              <a:ext uri="{FF2B5EF4-FFF2-40B4-BE49-F238E27FC236}">
                <a16:creationId xmlns:a16="http://schemas.microsoft.com/office/drawing/2014/main" id="{05630F0E-9C4C-0F43-9852-0CD1977BC80F}"/>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mn-lt"/>
                <a:ea typeface="+mj-ea"/>
                <a:cs typeface="+mj-cs"/>
              </a:rPr>
              <a:t>FORCE</a:t>
            </a:r>
          </a:p>
        </p:txBody>
      </p:sp>
      <p:sp>
        <p:nvSpPr>
          <p:cNvPr id="2" name="Footer Placeholder 1">
            <a:extLst>
              <a:ext uri="{FF2B5EF4-FFF2-40B4-BE49-F238E27FC236}">
                <a16:creationId xmlns:a16="http://schemas.microsoft.com/office/drawing/2014/main" id="{FBAC169F-2709-4648-8356-7AFF0CD9E6DE}"/>
              </a:ext>
            </a:extLst>
          </p:cNvPr>
          <p:cNvSpPr>
            <a:spLocks noGrp="1"/>
          </p:cNvSpPr>
          <p:nvPr>
            <p:ph type="ftr" sz="quarter" idx="11"/>
          </p:nvPr>
        </p:nvSpPr>
        <p:spPr>
          <a:xfrm>
            <a:off x="3124200" y="6444032"/>
            <a:ext cx="2895600" cy="365125"/>
          </a:xfrm>
        </p:spPr>
        <p:txBody>
          <a:bodyPr/>
          <a:lstStyle/>
          <a:p>
            <a:r>
              <a:rPr lang="en-US"/>
              <a:t>©PE STUDIES RESOURCES</a:t>
            </a:r>
          </a:p>
        </p:txBody>
      </p:sp>
      <p:pic>
        <p:nvPicPr>
          <p:cNvPr id="18" name="Picture 2" descr="C:\Program Files\Microsoft Office\MEDIA\CAGCAT10\j0185604.wmf">
            <a:hlinkClick r:id="rId3" action="ppaction://hlinksldjump"/>
            <a:extLst>
              <a:ext uri="{FF2B5EF4-FFF2-40B4-BE49-F238E27FC236}">
                <a16:creationId xmlns:a16="http://schemas.microsoft.com/office/drawing/2014/main" id="{EC932765-9BCE-B940-93D0-5E5A2A1443B8}"/>
              </a:ext>
            </a:extLst>
          </p:cNvPr>
          <p:cNvPicPr>
            <a:picLocks noChangeAspect="1" noChangeArrowheads="1"/>
          </p:cNvPicPr>
          <p:nvPr/>
        </p:nvPicPr>
        <p:blipFill>
          <a:blip r:embed="rId4" cstate="print"/>
          <a:srcRect/>
          <a:stretch>
            <a:fillRect/>
          </a:stretch>
        </p:blipFill>
        <p:spPr bwMode="auto">
          <a:xfrm>
            <a:off x="42010" y="6312554"/>
            <a:ext cx="457501" cy="457955"/>
          </a:xfrm>
          <a:prstGeom prst="rect">
            <a:avLst/>
          </a:prstGeom>
          <a:noFill/>
        </p:spPr>
      </p:pic>
      <p:sp>
        <p:nvSpPr>
          <p:cNvPr id="19" name="TextBox 18">
            <a:hlinkClick r:id="rId3" action="ppaction://hlinksldjump"/>
            <a:extLst>
              <a:ext uri="{FF2B5EF4-FFF2-40B4-BE49-F238E27FC236}">
                <a16:creationId xmlns:a16="http://schemas.microsoft.com/office/drawing/2014/main" id="{D9167AB4-4222-5145-A262-4A2B08F5CDA5}"/>
              </a:ext>
            </a:extLst>
          </p:cNvPr>
          <p:cNvSpPr txBox="1"/>
          <p:nvPr/>
        </p:nvSpPr>
        <p:spPr>
          <a:xfrm>
            <a:off x="-110390" y="6694309"/>
            <a:ext cx="838200" cy="215444"/>
          </a:xfrm>
          <a:prstGeom prst="rect">
            <a:avLst/>
          </a:prstGeom>
          <a:noFill/>
        </p:spPr>
        <p:txBody>
          <a:bodyPr wrap="square" rtlCol="0">
            <a:spAutoFit/>
          </a:bodyPr>
          <a:lstStyle/>
          <a:p>
            <a:pPr algn="ctr"/>
            <a:r>
              <a:rPr lang="en-AU" sz="800"/>
              <a:t>Home</a:t>
            </a:r>
            <a:endParaRPr lang="en-US" sz="800"/>
          </a:p>
        </p:txBody>
      </p:sp>
    </p:spTree>
    <p:extLst>
      <p:ext uri="{BB962C8B-B14F-4D97-AF65-F5344CB8AC3E}">
        <p14:creationId xmlns:p14="http://schemas.microsoft.com/office/powerpoint/2010/main" val="407424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6" grpId="0"/>
      <p:bldP spid="15"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ChangeArrowheads="1"/>
          </p:cNvSpPr>
          <p:nvPr/>
        </p:nvSpPr>
        <p:spPr bwMode="auto">
          <a:xfrm>
            <a:off x="357190" y="4186999"/>
            <a:ext cx="4115907" cy="203132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atin typeface="Calibri" pitchFamily="34" charset="0"/>
              </a:rPr>
              <a:t>Forces can also be </a:t>
            </a:r>
            <a:r>
              <a:rPr lang="en-US" b="1">
                <a:solidFill>
                  <a:srgbClr val="FF0000"/>
                </a:solidFill>
                <a:latin typeface="Calibri" pitchFamily="34" charset="0"/>
              </a:rPr>
              <a:t>INTERNAL</a:t>
            </a:r>
          </a:p>
          <a:p>
            <a:pPr marL="693737" lvl="1" indent="-285750">
              <a:buFont typeface="Cambria Math" panose="02040503050406030204" pitchFamily="18" charset="0"/>
              <a:buChar char="⎯"/>
            </a:pPr>
            <a:r>
              <a:rPr lang="en-US">
                <a:latin typeface="Calibri" pitchFamily="34" charset="0"/>
              </a:rPr>
              <a:t>Structures of the body that interact to produce movement</a:t>
            </a:r>
          </a:p>
          <a:p>
            <a:pPr marL="693737" lvl="1" indent="-285750">
              <a:buFont typeface="Cambria Math" panose="02040503050406030204" pitchFamily="18" charset="0"/>
              <a:buChar char="⎯"/>
            </a:pPr>
            <a:r>
              <a:rPr lang="en-US">
                <a:latin typeface="Calibri" pitchFamily="34" charset="0"/>
              </a:rPr>
              <a:t>E.g. Action of muscles and tendons that act together to produce forces that cause movement</a:t>
            </a:r>
          </a:p>
        </p:txBody>
      </p:sp>
      <p:sp>
        <p:nvSpPr>
          <p:cNvPr id="11" name="Rectangle 10"/>
          <p:cNvSpPr/>
          <p:nvPr/>
        </p:nvSpPr>
        <p:spPr>
          <a:xfrm>
            <a:off x="4825696" y="1000663"/>
            <a:ext cx="4006752" cy="286232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285750" indent="-285750">
              <a:buFont typeface="Arial" panose="020B0604020202020204" pitchFamily="34" charset="0"/>
              <a:buChar char="•"/>
            </a:pPr>
            <a:r>
              <a:rPr lang="en-US">
                <a:latin typeface="Calibri" pitchFamily="34" charset="0"/>
              </a:rPr>
              <a:t>Forces may be </a:t>
            </a:r>
            <a:r>
              <a:rPr lang="en-US" b="1">
                <a:solidFill>
                  <a:srgbClr val="FF0000"/>
                </a:solidFill>
                <a:latin typeface="Calibri" pitchFamily="34" charset="0"/>
              </a:rPr>
              <a:t>EXTERNAL</a:t>
            </a:r>
          </a:p>
          <a:p>
            <a:pPr marL="742950" lvl="1" indent="-285750">
              <a:buFont typeface="Cambria Math" panose="02040503050406030204" pitchFamily="18" charset="0"/>
              <a:buChar char="⎯"/>
            </a:pPr>
            <a:r>
              <a:rPr lang="en-US">
                <a:latin typeface="Calibri" pitchFamily="34" charset="0"/>
              </a:rPr>
              <a:t>Result from the interaction between the body and the environment. These can include contact forces and non contact forces</a:t>
            </a:r>
          </a:p>
          <a:p>
            <a:pPr marL="1200150" lvl="2" indent="-285750">
              <a:buFont typeface="Cambria Math" panose="02040503050406030204" pitchFamily="18" charset="0"/>
              <a:buChar char="⎯"/>
            </a:pPr>
            <a:r>
              <a:rPr lang="en-US">
                <a:latin typeface="Calibri" pitchFamily="34" charset="0"/>
              </a:rPr>
              <a:t>Gravity</a:t>
            </a:r>
          </a:p>
          <a:p>
            <a:pPr marL="1200150" lvl="2" indent="-285750">
              <a:buFont typeface="Cambria Math" panose="02040503050406030204" pitchFamily="18" charset="0"/>
              <a:buChar char="⎯"/>
            </a:pPr>
            <a:r>
              <a:rPr lang="en-US">
                <a:latin typeface="Calibri" pitchFamily="34" charset="0"/>
              </a:rPr>
              <a:t>Friction</a:t>
            </a:r>
          </a:p>
          <a:p>
            <a:pPr marL="1200150" lvl="2" indent="-285750">
              <a:buFont typeface="Cambria Math" panose="02040503050406030204" pitchFamily="18" charset="0"/>
              <a:buChar char="⎯"/>
            </a:pPr>
            <a:r>
              <a:rPr lang="en-US">
                <a:latin typeface="Calibri" pitchFamily="34" charset="0"/>
              </a:rPr>
              <a:t>Air resistance </a:t>
            </a:r>
          </a:p>
          <a:p>
            <a:pPr marL="1200150" lvl="2" indent="-285750">
              <a:buFont typeface="Cambria Math" panose="02040503050406030204" pitchFamily="18" charset="0"/>
              <a:buChar char="⎯"/>
            </a:pPr>
            <a:r>
              <a:rPr lang="en-US">
                <a:latin typeface="Calibri" pitchFamily="34" charset="0"/>
              </a:rPr>
              <a:t>Water resistance</a:t>
            </a:r>
          </a:p>
        </p:txBody>
      </p:sp>
      <p:sp>
        <p:nvSpPr>
          <p:cNvPr id="3" name="Rectangle 2"/>
          <p:cNvSpPr/>
          <p:nvPr/>
        </p:nvSpPr>
        <p:spPr>
          <a:xfrm>
            <a:off x="1727295" y="3799063"/>
            <a:ext cx="3098401" cy="184666"/>
          </a:xfrm>
          <a:prstGeom prst="rect">
            <a:avLst/>
          </a:prstGeom>
        </p:spPr>
        <p:txBody>
          <a:bodyPr wrap="square">
            <a:spAutoFit/>
          </a:bodyPr>
          <a:lstStyle/>
          <a:p>
            <a:r>
              <a:rPr lang="en-AU" sz="600"/>
              <a:t>https://</a:t>
            </a:r>
            <a:r>
              <a:rPr lang="en-AU" sz="600" err="1"/>
              <a:t>commons.wikimedia.org</a:t>
            </a:r>
            <a:r>
              <a:rPr lang="en-AU" sz="600"/>
              <a:t>/wiki/</a:t>
            </a:r>
            <a:r>
              <a:rPr lang="en-AU" sz="600" err="1"/>
              <a:t>File:Chris_Borland_tackles_Taylor_Martinez.jpg</a:t>
            </a:r>
            <a:endParaRPr lang="en-AU" sz="600"/>
          </a:p>
        </p:txBody>
      </p:sp>
      <p:pic>
        <p:nvPicPr>
          <p:cNvPr id="12"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80930" y="6332263"/>
            <a:ext cx="457501" cy="457955"/>
          </a:xfrm>
          <a:prstGeom prst="rect">
            <a:avLst/>
          </a:prstGeom>
          <a:noFill/>
        </p:spPr>
      </p:pic>
      <p:sp>
        <p:nvSpPr>
          <p:cNvPr id="13" name="TextBox 12">
            <a:hlinkClick r:id="rId3" action="ppaction://hlinksldjump"/>
          </p:cNvPr>
          <p:cNvSpPr txBox="1"/>
          <p:nvPr/>
        </p:nvSpPr>
        <p:spPr>
          <a:xfrm>
            <a:off x="-71470" y="6714018"/>
            <a:ext cx="838200" cy="215444"/>
          </a:xfrm>
          <a:prstGeom prst="rect">
            <a:avLst/>
          </a:prstGeom>
          <a:noFill/>
        </p:spPr>
        <p:txBody>
          <a:bodyPr wrap="square" rtlCol="0">
            <a:spAutoFit/>
          </a:bodyPr>
          <a:lstStyle/>
          <a:p>
            <a:pPr algn="ctr"/>
            <a:r>
              <a:rPr lang="en-AU" sz="800"/>
              <a:t>Home</a:t>
            </a:r>
            <a:endParaRPr lang="en-US" sz="800"/>
          </a:p>
        </p:txBody>
      </p:sp>
      <p:sp>
        <p:nvSpPr>
          <p:cNvPr id="14" name="Footer Placeholder 3"/>
          <p:cNvSpPr>
            <a:spLocks noGrp="1"/>
          </p:cNvSpPr>
          <p:nvPr>
            <p:ph type="ftr" sz="quarter" idx="11"/>
          </p:nvPr>
        </p:nvSpPr>
        <p:spPr>
          <a:xfrm>
            <a:off x="2573170" y="6418852"/>
            <a:ext cx="2895600" cy="365125"/>
          </a:xfrm>
        </p:spPr>
        <p:txBody>
          <a:bodyPr/>
          <a:lstStyle/>
          <a:p>
            <a:r>
              <a:rPr lang="en-US"/>
              <a:t>©PE STUDIES RESOURCES</a:t>
            </a:r>
          </a:p>
        </p:txBody>
      </p:sp>
      <p:sp>
        <p:nvSpPr>
          <p:cNvPr id="2" name="Slide Number Placeholder 1"/>
          <p:cNvSpPr>
            <a:spLocks noGrp="1"/>
          </p:cNvSpPr>
          <p:nvPr>
            <p:ph type="sldNum" sz="quarter" idx="12"/>
          </p:nvPr>
        </p:nvSpPr>
        <p:spPr>
          <a:xfrm>
            <a:off x="7046912" y="6453336"/>
            <a:ext cx="2133600" cy="365125"/>
          </a:xfrm>
        </p:spPr>
        <p:txBody>
          <a:bodyPr/>
          <a:lstStyle/>
          <a:p>
            <a:fld id="{9B5CFCF4-B172-4E71-8694-052B86E59B98}" type="slidenum">
              <a:rPr lang="en-US" smtClean="0"/>
              <a:pPr/>
              <a:t>24</a:t>
            </a:fld>
            <a:endParaRPr lang="en-US"/>
          </a:p>
        </p:txBody>
      </p:sp>
      <p:sp>
        <p:nvSpPr>
          <p:cNvPr id="15" name="Title 1">
            <a:extLst>
              <a:ext uri="{FF2B5EF4-FFF2-40B4-BE49-F238E27FC236}">
                <a16:creationId xmlns:a16="http://schemas.microsoft.com/office/drawing/2014/main" id="{FDA281A2-AC44-4147-84E0-404CA68A038C}"/>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mn-lt"/>
                <a:ea typeface="+mj-ea"/>
                <a:cs typeface="+mj-cs"/>
              </a:rPr>
              <a:t>FORCE</a:t>
            </a:r>
          </a:p>
        </p:txBody>
      </p:sp>
      <p:sp>
        <p:nvSpPr>
          <p:cNvPr id="4" name="Rectangle 3">
            <a:extLst>
              <a:ext uri="{FF2B5EF4-FFF2-40B4-BE49-F238E27FC236}">
                <a16:creationId xmlns:a16="http://schemas.microsoft.com/office/drawing/2014/main" id="{5DBE1062-B240-E746-840C-0D2FED9FC2CA}"/>
              </a:ext>
            </a:extLst>
          </p:cNvPr>
          <p:cNvSpPr/>
          <p:nvPr/>
        </p:nvSpPr>
        <p:spPr>
          <a:xfrm>
            <a:off x="5922542" y="6466621"/>
            <a:ext cx="2913017" cy="169277"/>
          </a:xfrm>
          <a:prstGeom prst="rect">
            <a:avLst/>
          </a:prstGeom>
        </p:spPr>
        <p:txBody>
          <a:bodyPr wrap="square">
            <a:spAutoFit/>
          </a:bodyPr>
          <a:lstStyle/>
          <a:p>
            <a:r>
              <a:rPr lang="en-US" sz="500"/>
              <a:t>https://</a:t>
            </a:r>
            <a:r>
              <a:rPr lang="en-US" sz="500" err="1"/>
              <a:t>commons.wikimedia.org</a:t>
            </a:r>
            <a:r>
              <a:rPr lang="en-US" sz="500"/>
              <a:t>/wiki/File:2017.08.19.20.42.04-NZL_lineout-0001_(36711271555).jpg</a:t>
            </a:r>
          </a:p>
        </p:txBody>
      </p:sp>
    </p:spTree>
    <p:extLst>
      <p:ext uri="{BB962C8B-B14F-4D97-AF65-F5344CB8AC3E}">
        <p14:creationId xmlns:p14="http://schemas.microsoft.com/office/powerpoint/2010/main" val="32158746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animBg="1"/>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B1D848A-D521-CA4B-97C6-0A26150C4271}"/>
              </a:ext>
            </a:extLst>
          </p:cNvPr>
          <p:cNvSpPr>
            <a:spLocks noGrp="1"/>
          </p:cNvSpPr>
          <p:nvPr>
            <p:ph type="ftr" sz="quarter" idx="11"/>
          </p:nvPr>
        </p:nvSpPr>
        <p:spPr/>
        <p:txBody>
          <a:bodyPr/>
          <a:lstStyle/>
          <a:p>
            <a:r>
              <a:rPr lang="en-US"/>
              <a:t>©PE STUDIES RESOURCES</a:t>
            </a:r>
          </a:p>
        </p:txBody>
      </p:sp>
      <p:sp>
        <p:nvSpPr>
          <p:cNvPr id="3" name="Slide Number Placeholder 2">
            <a:extLst>
              <a:ext uri="{FF2B5EF4-FFF2-40B4-BE49-F238E27FC236}">
                <a16:creationId xmlns:a16="http://schemas.microsoft.com/office/drawing/2014/main" id="{84C3C800-21A2-244C-AE67-D6B8087B23C9}"/>
              </a:ext>
            </a:extLst>
          </p:cNvPr>
          <p:cNvSpPr>
            <a:spLocks noGrp="1"/>
          </p:cNvSpPr>
          <p:nvPr>
            <p:ph type="sldNum" sz="quarter" idx="12"/>
          </p:nvPr>
        </p:nvSpPr>
        <p:spPr/>
        <p:txBody>
          <a:bodyPr/>
          <a:lstStyle/>
          <a:p>
            <a:fld id="{9B5CFCF4-B172-4E71-8694-052B86E59B98}" type="slidenum">
              <a:rPr lang="en-US" smtClean="0"/>
              <a:pPr/>
              <a:t>25</a:t>
            </a:fld>
            <a:endParaRPr lang="en-US"/>
          </a:p>
        </p:txBody>
      </p:sp>
      <p:pic>
        <p:nvPicPr>
          <p:cNvPr id="4" name="Picture 2" descr="C:\Program Files\Microsoft Office\MEDIA\CAGCAT10\j0185604.wmf">
            <a:hlinkClick r:id="rId2" action="ppaction://hlinksldjump"/>
            <a:extLst>
              <a:ext uri="{FF2B5EF4-FFF2-40B4-BE49-F238E27FC236}">
                <a16:creationId xmlns:a16="http://schemas.microsoft.com/office/drawing/2014/main" id="{5E733876-B47B-2242-B257-CEE78552DD0B}"/>
              </a:ext>
            </a:extLst>
          </p:cNvPr>
          <p:cNvPicPr>
            <a:picLocks noChangeAspect="1" noChangeArrowheads="1"/>
          </p:cNvPicPr>
          <p:nvPr/>
        </p:nvPicPr>
        <p:blipFill>
          <a:blip r:embed="rId3" cstate="print"/>
          <a:srcRect/>
          <a:stretch>
            <a:fillRect/>
          </a:stretch>
        </p:blipFill>
        <p:spPr bwMode="auto">
          <a:xfrm>
            <a:off x="80930" y="6332263"/>
            <a:ext cx="457501" cy="457955"/>
          </a:xfrm>
          <a:prstGeom prst="rect">
            <a:avLst/>
          </a:prstGeom>
          <a:noFill/>
        </p:spPr>
      </p:pic>
      <p:sp>
        <p:nvSpPr>
          <p:cNvPr id="5" name="TextBox 4">
            <a:hlinkClick r:id="rId2" action="ppaction://hlinksldjump"/>
            <a:extLst>
              <a:ext uri="{FF2B5EF4-FFF2-40B4-BE49-F238E27FC236}">
                <a16:creationId xmlns:a16="http://schemas.microsoft.com/office/drawing/2014/main" id="{38290649-CFEF-4545-8307-F73B24C0418F}"/>
              </a:ext>
            </a:extLst>
          </p:cNvPr>
          <p:cNvSpPr txBox="1"/>
          <p:nvPr/>
        </p:nvSpPr>
        <p:spPr>
          <a:xfrm>
            <a:off x="-71470" y="6714018"/>
            <a:ext cx="838200" cy="215444"/>
          </a:xfrm>
          <a:prstGeom prst="rect">
            <a:avLst/>
          </a:prstGeom>
          <a:noFill/>
        </p:spPr>
        <p:txBody>
          <a:bodyPr wrap="square" rtlCol="0">
            <a:spAutoFit/>
          </a:bodyPr>
          <a:lstStyle/>
          <a:p>
            <a:pPr algn="ctr"/>
            <a:r>
              <a:rPr lang="en-AU" sz="800"/>
              <a:t>Home</a:t>
            </a:r>
            <a:endParaRPr lang="en-US" sz="800"/>
          </a:p>
        </p:txBody>
      </p:sp>
      <p:sp>
        <p:nvSpPr>
          <p:cNvPr id="6" name="Title 1">
            <a:extLst>
              <a:ext uri="{FF2B5EF4-FFF2-40B4-BE49-F238E27FC236}">
                <a16:creationId xmlns:a16="http://schemas.microsoft.com/office/drawing/2014/main" id="{9FB43ED1-47D0-1C4B-BF17-CC4646E1934C}"/>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chor="ct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mn-lt"/>
                <a:ea typeface="+mj-ea"/>
                <a:cs typeface="+mj-cs"/>
              </a:rPr>
              <a:t>FORCE</a:t>
            </a:r>
          </a:p>
        </p:txBody>
      </p:sp>
      <p:sp>
        <p:nvSpPr>
          <p:cNvPr id="7" name="TextBox 6">
            <a:extLst>
              <a:ext uri="{FF2B5EF4-FFF2-40B4-BE49-F238E27FC236}">
                <a16:creationId xmlns:a16="http://schemas.microsoft.com/office/drawing/2014/main" id="{63B4AFF2-DDDF-394B-A283-1AA05A71E70C}"/>
              </a:ext>
            </a:extLst>
          </p:cNvPr>
          <p:cNvSpPr txBox="1"/>
          <p:nvPr/>
        </p:nvSpPr>
        <p:spPr>
          <a:xfrm>
            <a:off x="105642" y="1600827"/>
            <a:ext cx="5064629" cy="3724096"/>
          </a:xfrm>
          <a:prstGeom prst="rect">
            <a:avLst/>
          </a:prstGeom>
          <a:solidFill>
            <a:schemeClr val="bg1"/>
          </a:solidFill>
          <a:ln>
            <a:solidFill>
              <a:srgbClr val="0070C0"/>
            </a:solidFill>
          </a:ln>
        </p:spPr>
        <p:txBody>
          <a:bodyPr wrap="square" rtlCol="0">
            <a:spAutoFit/>
          </a:bodyPr>
          <a:lstStyle/>
          <a:p>
            <a:r>
              <a:rPr lang="en-US" b="1"/>
              <a:t>Types of external forces</a:t>
            </a:r>
          </a:p>
          <a:p>
            <a:endParaRPr lang="en-US" sz="1000"/>
          </a:p>
          <a:p>
            <a:pPr marL="342900" indent="-342900">
              <a:buFont typeface="+mj-lt"/>
              <a:buAutoNum type="arabicPeriod"/>
            </a:pPr>
            <a:r>
              <a:rPr lang="en-US" b="1">
                <a:solidFill>
                  <a:srgbClr val="FF0000"/>
                </a:solidFill>
              </a:rPr>
              <a:t>Contact forces</a:t>
            </a:r>
          </a:p>
          <a:p>
            <a:pPr marL="285750" indent="-285750">
              <a:buFont typeface="Arial" panose="020B0604020202020204" pitchFamily="34" charset="0"/>
              <a:buChar char="•"/>
            </a:pPr>
            <a:r>
              <a:rPr lang="en-US"/>
              <a:t>Those forces that act on objects that come into direct contact with one another. E.g.</a:t>
            </a:r>
          </a:p>
          <a:p>
            <a:pPr marL="742950" lvl="1" indent="-285750">
              <a:buFont typeface="Cambria Math" panose="02040503050406030204" pitchFamily="18" charset="0"/>
              <a:buChar char="⎯"/>
            </a:pPr>
            <a:r>
              <a:rPr lang="en-US"/>
              <a:t>Frictional forces</a:t>
            </a:r>
          </a:p>
          <a:p>
            <a:pPr marL="742950" lvl="1" indent="-285750">
              <a:buFont typeface="Cambria Math" panose="02040503050406030204" pitchFamily="18" charset="0"/>
              <a:buChar char="⎯"/>
            </a:pPr>
            <a:r>
              <a:rPr lang="en-US"/>
              <a:t>Ground reaction forces (GRF)</a:t>
            </a:r>
          </a:p>
          <a:p>
            <a:pPr marL="742950" lvl="1" indent="-285750">
              <a:buFont typeface="Cambria Math" panose="02040503050406030204" pitchFamily="18" charset="0"/>
              <a:buChar char="⎯"/>
            </a:pPr>
            <a:r>
              <a:rPr lang="en-US"/>
              <a:t>Air resistance</a:t>
            </a:r>
          </a:p>
          <a:p>
            <a:pPr marL="742950" lvl="1" indent="-285750">
              <a:buFont typeface="Cambria Math" panose="02040503050406030204" pitchFamily="18" charset="0"/>
              <a:buChar char="⎯"/>
            </a:pPr>
            <a:r>
              <a:rPr lang="en-US"/>
              <a:t>Water resistance</a:t>
            </a:r>
          </a:p>
          <a:p>
            <a:pPr marL="742950" lvl="1" indent="-285750">
              <a:buFont typeface="Arial" panose="020B0604020202020204" pitchFamily="34" charset="0"/>
              <a:buChar char="•"/>
            </a:pPr>
            <a:endParaRPr lang="en-US" sz="1000"/>
          </a:p>
          <a:p>
            <a:r>
              <a:rPr lang="en-US" b="1">
                <a:solidFill>
                  <a:srgbClr val="FF0000"/>
                </a:solidFill>
              </a:rPr>
              <a:t>2.   Non contact forces</a:t>
            </a:r>
          </a:p>
          <a:p>
            <a:pPr marL="342900" indent="-342900">
              <a:buFont typeface="Arial" panose="020B0604020202020204" pitchFamily="34" charset="0"/>
              <a:buChar char="•"/>
            </a:pPr>
            <a:r>
              <a:rPr lang="en-US"/>
              <a:t>Those forces that act on objects </a:t>
            </a:r>
            <a:r>
              <a:rPr lang="en-US" u="sng"/>
              <a:t>without</a:t>
            </a:r>
            <a:r>
              <a:rPr lang="en-US"/>
              <a:t> coming into direct contact with one another. E.g.</a:t>
            </a:r>
          </a:p>
          <a:p>
            <a:pPr marL="742950" lvl="1" indent="-285750">
              <a:buFont typeface="Cambria Math" panose="02040503050406030204" pitchFamily="18" charset="0"/>
              <a:buChar char="⎯"/>
            </a:pPr>
            <a:r>
              <a:rPr lang="en-US"/>
              <a:t>Gravity</a:t>
            </a:r>
          </a:p>
        </p:txBody>
      </p:sp>
      <p:sp>
        <p:nvSpPr>
          <p:cNvPr id="10" name="Rectangle 9">
            <a:extLst>
              <a:ext uri="{FF2B5EF4-FFF2-40B4-BE49-F238E27FC236}">
                <a16:creationId xmlns:a16="http://schemas.microsoft.com/office/drawing/2014/main" id="{E92D7AE3-C4FB-D84F-BFCC-DABF7703D77C}"/>
              </a:ext>
            </a:extLst>
          </p:cNvPr>
          <p:cNvSpPr/>
          <p:nvPr/>
        </p:nvSpPr>
        <p:spPr>
          <a:xfrm>
            <a:off x="6388443" y="5975383"/>
            <a:ext cx="2884271" cy="184666"/>
          </a:xfrm>
          <a:prstGeom prst="rect">
            <a:avLst/>
          </a:prstGeom>
        </p:spPr>
        <p:txBody>
          <a:bodyPr wrap="square">
            <a:spAutoFit/>
          </a:bodyPr>
          <a:lstStyle/>
          <a:p>
            <a:r>
              <a:rPr lang="en-US" sz="600"/>
              <a:t>https://</a:t>
            </a:r>
            <a:r>
              <a:rPr lang="en-US" sz="600" err="1"/>
              <a:t>commons.wikimedia.org</a:t>
            </a:r>
            <a:r>
              <a:rPr lang="en-US" sz="600"/>
              <a:t>/wiki/</a:t>
            </a:r>
            <a:r>
              <a:rPr lang="en-US" sz="600" err="1"/>
              <a:t>File:Ivet_Lalova_by_Augustas_Didzgalvis.jpg</a:t>
            </a:r>
            <a:endParaRPr lang="en-US" sz="600"/>
          </a:p>
        </p:txBody>
      </p:sp>
    </p:spTree>
    <p:extLst>
      <p:ext uri="{BB962C8B-B14F-4D97-AF65-F5344CB8AC3E}">
        <p14:creationId xmlns:p14="http://schemas.microsoft.com/office/powerpoint/2010/main" val="3018543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528" y="3855129"/>
            <a:ext cx="8640960" cy="2339102"/>
          </a:xfrm>
          <a:prstGeom prst="rect">
            <a:avLst/>
          </a:prstGeom>
          <a:solidFill>
            <a:schemeClr val="bg1"/>
          </a:solidFill>
          <a:ln>
            <a:solidFill>
              <a:srgbClr val="0070C0"/>
            </a:solidFill>
          </a:ln>
        </p:spPr>
        <p:txBody>
          <a:bodyPr wrap="square" rtlCol="0">
            <a:spAutoFit/>
          </a:bodyPr>
          <a:lstStyle/>
          <a:p>
            <a:r>
              <a:rPr lang="en-US"/>
              <a:t>Newton’s 1</a:t>
            </a:r>
            <a:r>
              <a:rPr lang="en-US" baseline="30000"/>
              <a:t>st</a:t>
            </a:r>
            <a:r>
              <a:rPr lang="en-US"/>
              <a:t> Law can be applied to;</a:t>
            </a:r>
          </a:p>
          <a:p>
            <a:endParaRPr lang="en-US" sz="1000"/>
          </a:p>
          <a:p>
            <a:pPr marL="285750" indent="-285750">
              <a:buFont typeface="Arial" pitchFamily="34" charset="0"/>
              <a:buChar char="•"/>
            </a:pPr>
            <a:r>
              <a:rPr lang="en-US" b="1" u="sng"/>
              <a:t>Creating movement</a:t>
            </a:r>
            <a:r>
              <a:rPr lang="en-US" b="1"/>
              <a:t> </a:t>
            </a:r>
            <a:r>
              <a:rPr lang="en-US"/>
              <a:t>– golf ball remains on the tee unless force is exerted on it.</a:t>
            </a:r>
          </a:p>
          <a:p>
            <a:endParaRPr lang="en-US" sz="1000"/>
          </a:p>
          <a:p>
            <a:pPr marL="285750" indent="-285750">
              <a:buFont typeface="Arial" pitchFamily="34" charset="0"/>
              <a:buChar char="•"/>
            </a:pPr>
            <a:r>
              <a:rPr lang="en-US" b="1" u="sng"/>
              <a:t>Changing movement</a:t>
            </a:r>
            <a:r>
              <a:rPr lang="en-US" b="1"/>
              <a:t> </a:t>
            </a:r>
            <a:r>
              <a:rPr lang="en-US"/>
              <a:t>– once hit, the ball would travel forever if no forces were acting on it to slow it down and bring it back to earth and stop it moving.</a:t>
            </a:r>
          </a:p>
          <a:p>
            <a:pPr marL="1200150" lvl="2" indent="-285750">
              <a:buFont typeface="Cambria Math" panose="02040503050406030204" pitchFamily="18" charset="0"/>
              <a:buChar char="⎯"/>
            </a:pPr>
            <a:r>
              <a:rPr lang="en-US"/>
              <a:t>Air resistance is a force that slows the ball down</a:t>
            </a:r>
          </a:p>
          <a:p>
            <a:pPr marL="1200150" lvl="2" indent="-285750">
              <a:buFont typeface="Cambria Math" panose="02040503050406030204" pitchFamily="18" charset="0"/>
              <a:buChar char="⎯"/>
            </a:pPr>
            <a:r>
              <a:rPr lang="en-US"/>
              <a:t>Gravity is a force that pulls the ball back to the ground</a:t>
            </a:r>
          </a:p>
          <a:p>
            <a:pPr marL="1200150" lvl="2" indent="-285750">
              <a:buFont typeface="Cambria Math" panose="02040503050406030204" pitchFamily="18" charset="0"/>
              <a:buChar char="⎯"/>
            </a:pPr>
            <a:r>
              <a:rPr lang="en-US"/>
              <a:t>Friction is a force that stops the ball rolling</a:t>
            </a:r>
            <a:endParaRPr lang="en-US" sz="2200"/>
          </a:p>
        </p:txBody>
      </p:sp>
      <p:sp>
        <p:nvSpPr>
          <p:cNvPr id="4" name="Rectangle 3"/>
          <p:cNvSpPr/>
          <p:nvPr/>
        </p:nvSpPr>
        <p:spPr>
          <a:xfrm>
            <a:off x="323528" y="831436"/>
            <a:ext cx="8640959" cy="646331"/>
          </a:xfrm>
          <a:prstGeom prst="rect">
            <a:avLst/>
          </a:prstGeom>
          <a:solidFill>
            <a:srgbClr val="FF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a:solidFill>
                  <a:schemeClr val="bg1"/>
                </a:solidFill>
              </a:rPr>
              <a:t>“A body continues in its state of rest or state of motion unless acted upon by a force”. This law is also referred to as the </a:t>
            </a:r>
            <a:r>
              <a:rPr lang="en-US" u="sng">
                <a:solidFill>
                  <a:schemeClr val="bg1"/>
                </a:solidFill>
              </a:rPr>
              <a:t>Law of Inertia</a:t>
            </a:r>
            <a:r>
              <a:rPr lang="en-US">
                <a:solidFill>
                  <a:schemeClr val="bg1"/>
                </a:solidFill>
              </a:rPr>
              <a:t>.</a:t>
            </a:r>
          </a:p>
        </p:txBody>
      </p:sp>
      <p:pic>
        <p:nvPicPr>
          <p:cNvPr id="5" name="Picture 9" descr="http://tbn0.google.com/images?q=tbn:bapkoGZMtNDalM:http://www.markbrowngolf.com/includes/files_cms/image/golf%2520ball%2520on%2520tee.jpg">
            <a:hlinkClick r:id="rId2"/>
          </p:cNvPr>
          <p:cNvPicPr>
            <a:picLocks noChangeAspect="1" noChangeArrowheads="1"/>
          </p:cNvPicPr>
          <p:nvPr/>
        </p:nvPicPr>
        <p:blipFill>
          <a:blip r:embed="rId3"/>
          <a:srcRect/>
          <a:stretch>
            <a:fillRect/>
          </a:stretch>
        </p:blipFill>
        <p:spPr bwMode="auto">
          <a:xfrm>
            <a:off x="2298770" y="1817549"/>
            <a:ext cx="1969477" cy="1219200"/>
          </a:xfrm>
          <a:prstGeom prst="rect">
            <a:avLst/>
          </a:prstGeom>
          <a:noFill/>
        </p:spPr>
      </p:pic>
      <p:pic>
        <p:nvPicPr>
          <p:cNvPr id="6" name="Picture 11" descr="http://tbn3.google.com/images?q=tbn:lywrFOJ_7_mwvM:http://www.massillonparks.com/parks/tinymce/imagemanager/images/golf_teaser_image.jpg">
            <a:hlinkClick r:id="rId4"/>
          </p:cNvPr>
          <p:cNvPicPr>
            <a:picLocks noChangeAspect="1" noChangeArrowheads="1"/>
          </p:cNvPicPr>
          <p:nvPr/>
        </p:nvPicPr>
        <p:blipFill>
          <a:blip r:embed="rId5"/>
          <a:srcRect/>
          <a:stretch>
            <a:fillRect/>
          </a:stretch>
        </p:blipFill>
        <p:spPr bwMode="auto">
          <a:xfrm>
            <a:off x="4737170" y="1817549"/>
            <a:ext cx="2067078" cy="1219200"/>
          </a:xfrm>
          <a:prstGeom prst="rect">
            <a:avLst/>
          </a:prstGeom>
          <a:noFill/>
        </p:spPr>
      </p:pic>
      <p:sp>
        <p:nvSpPr>
          <p:cNvPr id="7" name="TextBox 6"/>
          <p:cNvSpPr txBox="1"/>
          <p:nvPr/>
        </p:nvSpPr>
        <p:spPr>
          <a:xfrm>
            <a:off x="2298770" y="2985374"/>
            <a:ext cx="4505478" cy="584775"/>
          </a:xfrm>
          <a:prstGeom prst="rect">
            <a:avLst/>
          </a:prstGeom>
          <a:solidFill>
            <a:srgbClr val="FFFF00"/>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1600"/>
              <a:t>The golf ball will remain stationary on the tee until a force is applied to it.</a:t>
            </a:r>
          </a:p>
        </p:txBody>
      </p:sp>
      <p:sp>
        <p:nvSpPr>
          <p:cNvPr id="11" name="Title 1"/>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NEWTON’S  1</a:t>
            </a:r>
            <a:r>
              <a:rPr lang="en-US" sz="2400" b="1" baseline="30000">
                <a:solidFill>
                  <a:schemeClr val="bg1"/>
                </a:solidFill>
              </a:rPr>
              <a:t>ST</a:t>
            </a:r>
            <a:r>
              <a:rPr lang="en-US" sz="2400" b="1">
                <a:solidFill>
                  <a:schemeClr val="bg1"/>
                </a:solidFill>
              </a:rPr>
              <a:t> LAW OF MOTION</a:t>
            </a:r>
          </a:p>
        </p:txBody>
      </p:sp>
      <p:pic>
        <p:nvPicPr>
          <p:cNvPr id="12" name="Picture 2" descr="C:\Program Files\Microsoft Office\MEDIA\CAGCAT10\j0185604.wmf">
            <a:hlinkClick r:id="rId6" action="ppaction://hlinksldjump"/>
          </p:cNvPr>
          <p:cNvPicPr>
            <a:picLocks noChangeAspect="1" noChangeArrowheads="1"/>
          </p:cNvPicPr>
          <p:nvPr/>
        </p:nvPicPr>
        <p:blipFill>
          <a:blip r:embed="rId7" cstate="print"/>
          <a:srcRect/>
          <a:stretch>
            <a:fillRect/>
          </a:stretch>
        </p:blipFill>
        <p:spPr bwMode="auto">
          <a:xfrm>
            <a:off x="80930" y="6260825"/>
            <a:ext cx="457501" cy="457955"/>
          </a:xfrm>
          <a:prstGeom prst="rect">
            <a:avLst/>
          </a:prstGeom>
          <a:noFill/>
        </p:spPr>
      </p:pic>
      <p:sp>
        <p:nvSpPr>
          <p:cNvPr id="13" name="TextBox 12">
            <a:hlinkClick r:id="rId6" action="ppaction://hlinksldjump"/>
          </p:cNvPr>
          <p:cNvSpPr txBox="1"/>
          <p:nvPr/>
        </p:nvSpPr>
        <p:spPr>
          <a:xfrm>
            <a:off x="-71470" y="6642580"/>
            <a:ext cx="838200" cy="215444"/>
          </a:xfrm>
          <a:prstGeom prst="rect">
            <a:avLst/>
          </a:prstGeom>
          <a:noFill/>
        </p:spPr>
        <p:txBody>
          <a:bodyPr wrap="square" rtlCol="0">
            <a:spAutoFit/>
          </a:bodyPr>
          <a:lstStyle/>
          <a:p>
            <a:pPr algn="ctr"/>
            <a:r>
              <a:rPr lang="en-AU" sz="800"/>
              <a:t>Home</a:t>
            </a:r>
            <a:endParaRPr lang="en-US" sz="800"/>
          </a:p>
        </p:txBody>
      </p:sp>
      <p:sp>
        <p:nvSpPr>
          <p:cNvPr id="14" name="Footer Placeholder 3"/>
          <p:cNvSpPr>
            <a:spLocks noGrp="1"/>
          </p:cNvSpPr>
          <p:nvPr>
            <p:ph type="ftr" sz="quarter" idx="11"/>
          </p:nvPr>
        </p:nvSpPr>
        <p:spPr>
          <a:xfrm>
            <a:off x="3188568" y="6453336"/>
            <a:ext cx="2895600" cy="365125"/>
          </a:xfrm>
        </p:spPr>
        <p:txBody>
          <a:bodyPr/>
          <a:lstStyle/>
          <a:p>
            <a:r>
              <a:rPr lang="en-US"/>
              <a:t>©PE STUDIES RESOURCES</a:t>
            </a:r>
          </a:p>
        </p:txBody>
      </p:sp>
      <p:sp>
        <p:nvSpPr>
          <p:cNvPr id="2" name="Slide Number Placeholder 1"/>
          <p:cNvSpPr>
            <a:spLocks noGrp="1"/>
          </p:cNvSpPr>
          <p:nvPr>
            <p:ph type="sldNum" sz="quarter" idx="12"/>
          </p:nvPr>
        </p:nvSpPr>
        <p:spPr/>
        <p:txBody>
          <a:bodyPr/>
          <a:lstStyle/>
          <a:p>
            <a:fld id="{9B5CFCF4-B172-4E71-8694-052B86E59B98}" type="slidenum">
              <a:rPr lang="en-US" smtClean="0"/>
              <a:pPr/>
              <a:t>26</a:t>
            </a:fld>
            <a:endParaRPr lang="en-US"/>
          </a:p>
        </p:txBody>
      </p:sp>
    </p:spTree>
    <p:extLst>
      <p:ext uri="{BB962C8B-B14F-4D97-AF65-F5344CB8AC3E}">
        <p14:creationId xmlns:p14="http://schemas.microsoft.com/office/powerpoint/2010/main" val="2318647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323528" y="1707643"/>
            <a:ext cx="8642350" cy="1060739"/>
          </a:xfrm>
          <a:ln>
            <a:solidFill>
              <a:srgbClr val="0070C0"/>
            </a:solidFill>
          </a:ln>
        </p:spPr>
        <p:style>
          <a:lnRef idx="2">
            <a:schemeClr val="accent2"/>
          </a:lnRef>
          <a:fillRef idx="1">
            <a:schemeClr val="lt1"/>
          </a:fillRef>
          <a:effectRef idx="0">
            <a:schemeClr val="accent2"/>
          </a:effectRef>
          <a:fontRef idx="minor">
            <a:schemeClr val="dk1"/>
          </a:fontRef>
        </p:style>
        <p:txBody>
          <a:bodyPr>
            <a:normAutofit/>
          </a:bodyPr>
          <a:lstStyle/>
          <a:p>
            <a:r>
              <a:rPr lang="en-AU" sz="1800"/>
              <a:t>The greater an object’s inertia, the greater the force required to initiate its movement or change its state of motion</a:t>
            </a:r>
          </a:p>
          <a:p>
            <a:r>
              <a:rPr lang="en-AU" sz="1800"/>
              <a:t>Is directly proportional to an object’s mass</a:t>
            </a:r>
          </a:p>
        </p:txBody>
      </p:sp>
      <p:pic>
        <p:nvPicPr>
          <p:cNvPr id="11268" name="Picture 4" descr="http://dsp.imageg.net/graphics/product_images/p2073977p275w.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340" b="99660" l="364" r="99636">
                        <a14:backgroundMark x1="83273" y1="90136" x2="83273" y2="90136"/>
                        <a14:backgroundMark x1="67636" y1="92177" x2="67636" y2="92177"/>
                      </a14:backgroundRemoval>
                    </a14:imgEffect>
                  </a14:imgLayer>
                </a14:imgProps>
              </a:ext>
            </a:extLst>
          </a:blip>
          <a:srcRect/>
          <a:stretch>
            <a:fillRect/>
          </a:stretch>
        </p:blipFill>
        <p:spPr bwMode="auto">
          <a:xfrm>
            <a:off x="840733" y="3599850"/>
            <a:ext cx="2857493" cy="3054920"/>
          </a:xfrm>
          <a:prstGeom prst="rect">
            <a:avLst/>
          </a:prstGeom>
          <a:noFill/>
          <a:ln w="9525">
            <a:noFill/>
            <a:miter lim="800000"/>
            <a:headEnd/>
            <a:tailEnd/>
          </a:ln>
        </p:spPr>
      </p:pic>
      <p:pic>
        <p:nvPicPr>
          <p:cNvPr id="11269" name="Picture 6" descr="http://files.turbosquid.com/Preview/Content_on_4_4_2003_14_29_14/Golf_Ball_1.jpg511D7CB9-0364-4275-8F724F592CF5383E.jpgLarge.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97333" l="1500" r="90000"/>
                    </a14:imgEffect>
                  </a14:imgLayer>
                </a14:imgProps>
              </a:ext>
            </a:extLst>
          </a:blip>
          <a:srcRect/>
          <a:stretch>
            <a:fillRect/>
          </a:stretch>
        </p:blipFill>
        <p:spPr bwMode="auto">
          <a:xfrm>
            <a:off x="4361397" y="3372580"/>
            <a:ext cx="4630203" cy="3472653"/>
          </a:xfrm>
          <a:prstGeom prst="rect">
            <a:avLst/>
          </a:prstGeom>
          <a:noFill/>
          <a:ln w="9525">
            <a:noFill/>
            <a:miter lim="800000"/>
            <a:headEnd/>
            <a:tailEnd/>
          </a:ln>
        </p:spPr>
      </p:pic>
      <p:sp>
        <p:nvSpPr>
          <p:cNvPr id="11270" name="TextBox 8"/>
          <p:cNvSpPr txBox="1">
            <a:spLocks noChangeArrowheads="1"/>
          </p:cNvSpPr>
          <p:nvPr/>
        </p:nvSpPr>
        <p:spPr bwMode="auto">
          <a:xfrm>
            <a:off x="1502717" y="3047421"/>
            <a:ext cx="1500188" cy="369888"/>
          </a:xfrm>
          <a:prstGeom prst="rect">
            <a:avLst/>
          </a:prstGeom>
          <a:solidFill>
            <a:srgbClr val="002060"/>
          </a:solidFill>
          <a:ln w="9525">
            <a:noFill/>
            <a:miter lim="800000"/>
            <a:headEnd/>
            <a:tailEnd/>
          </a:ln>
        </p:spPr>
        <p:txBody>
          <a:bodyPr>
            <a:spAutoFit/>
          </a:bodyPr>
          <a:lstStyle/>
          <a:p>
            <a:pPr algn="ctr"/>
            <a:r>
              <a:rPr lang="en-AU">
                <a:solidFill>
                  <a:schemeClr val="bg1"/>
                </a:solidFill>
                <a:latin typeface="Calibri" pitchFamily="34" charset="0"/>
              </a:rPr>
              <a:t>Shot putt</a:t>
            </a:r>
            <a:endParaRPr lang="en-US">
              <a:solidFill>
                <a:schemeClr val="bg1"/>
              </a:solidFill>
              <a:latin typeface="Calibri" pitchFamily="34" charset="0"/>
            </a:endParaRPr>
          </a:p>
        </p:txBody>
      </p:sp>
      <p:sp>
        <p:nvSpPr>
          <p:cNvPr id="11271" name="TextBox 9"/>
          <p:cNvSpPr txBox="1">
            <a:spLocks noChangeArrowheads="1"/>
          </p:cNvSpPr>
          <p:nvPr/>
        </p:nvSpPr>
        <p:spPr bwMode="auto">
          <a:xfrm>
            <a:off x="5940152" y="3099738"/>
            <a:ext cx="1656184" cy="369332"/>
          </a:xfrm>
          <a:prstGeom prst="rect">
            <a:avLst/>
          </a:prstGeom>
          <a:solidFill>
            <a:srgbClr val="002060"/>
          </a:solidFill>
          <a:ln w="9525">
            <a:noFill/>
            <a:miter lim="800000"/>
            <a:headEnd/>
            <a:tailEnd/>
          </a:ln>
        </p:spPr>
        <p:txBody>
          <a:bodyPr wrap="square">
            <a:spAutoFit/>
          </a:bodyPr>
          <a:lstStyle/>
          <a:p>
            <a:pPr algn="ctr"/>
            <a:r>
              <a:rPr lang="en-AU">
                <a:solidFill>
                  <a:schemeClr val="bg1"/>
                </a:solidFill>
                <a:latin typeface="Calibri" pitchFamily="34" charset="0"/>
              </a:rPr>
              <a:t>Golf ball</a:t>
            </a:r>
            <a:endParaRPr lang="en-US">
              <a:solidFill>
                <a:schemeClr val="bg1"/>
              </a:solidFill>
              <a:latin typeface="Calibri" pitchFamily="34" charset="0"/>
            </a:endParaRPr>
          </a:p>
        </p:txBody>
      </p:sp>
      <p:sp>
        <p:nvSpPr>
          <p:cNvPr id="11272" name="TextBox 10"/>
          <p:cNvSpPr txBox="1">
            <a:spLocks noChangeArrowheads="1"/>
          </p:cNvSpPr>
          <p:nvPr/>
        </p:nvSpPr>
        <p:spPr bwMode="auto">
          <a:xfrm>
            <a:off x="4199468" y="4585911"/>
            <a:ext cx="857250" cy="369888"/>
          </a:xfrm>
          <a:prstGeom prst="rect">
            <a:avLst/>
          </a:prstGeom>
          <a:solidFill>
            <a:srgbClr val="C00000"/>
          </a:solidFill>
          <a:ln w="9525">
            <a:noFill/>
            <a:miter lim="800000"/>
            <a:headEnd/>
            <a:tailEnd/>
          </a:ln>
        </p:spPr>
        <p:txBody>
          <a:bodyPr>
            <a:spAutoFit/>
          </a:bodyPr>
          <a:lstStyle/>
          <a:p>
            <a:pPr algn="ctr"/>
            <a:r>
              <a:rPr lang="en-AU">
                <a:solidFill>
                  <a:schemeClr val="bg1"/>
                </a:solidFill>
                <a:latin typeface="Calibri" pitchFamily="34" charset="0"/>
              </a:rPr>
              <a:t>Vs.</a:t>
            </a:r>
            <a:endParaRPr lang="en-US">
              <a:solidFill>
                <a:schemeClr val="bg1"/>
              </a:solidFill>
              <a:latin typeface="Calibri" pitchFamily="34" charset="0"/>
            </a:endParaRPr>
          </a:p>
        </p:txBody>
      </p:sp>
      <p:sp>
        <p:nvSpPr>
          <p:cNvPr id="10" name="Footer Placeholder 9"/>
          <p:cNvSpPr>
            <a:spLocks noGrp="1"/>
          </p:cNvSpPr>
          <p:nvPr>
            <p:ph type="ftr" sz="quarter" idx="11"/>
          </p:nvPr>
        </p:nvSpPr>
        <p:spPr>
          <a:xfrm>
            <a:off x="3124200" y="6492899"/>
            <a:ext cx="2895600" cy="365125"/>
          </a:xfrm>
        </p:spPr>
        <p:txBody>
          <a:bodyPr/>
          <a:lstStyle/>
          <a:p>
            <a:pPr>
              <a:defRPr/>
            </a:pPr>
            <a:r>
              <a:rPr lang="en-US"/>
              <a:t>©PE STUDIES RESOURCES</a:t>
            </a:r>
          </a:p>
        </p:txBody>
      </p:sp>
      <p:pic>
        <p:nvPicPr>
          <p:cNvPr id="11" name="Picture 2" descr="C:\Program Files\Microsoft Office\MEDIA\CAGCAT10\j0185604.wmf">
            <a:hlinkClick r:id="rId7" action="ppaction://hlinksldjump"/>
          </p:cNvPr>
          <p:cNvPicPr>
            <a:picLocks noChangeAspect="1" noChangeArrowheads="1"/>
          </p:cNvPicPr>
          <p:nvPr/>
        </p:nvPicPr>
        <p:blipFill>
          <a:blip r:embed="rId8" cstate="print"/>
          <a:srcRect/>
          <a:stretch>
            <a:fillRect/>
          </a:stretch>
        </p:blipFill>
        <p:spPr bwMode="auto">
          <a:xfrm>
            <a:off x="0" y="6263921"/>
            <a:ext cx="457501" cy="457955"/>
          </a:xfrm>
          <a:prstGeom prst="rect">
            <a:avLst/>
          </a:prstGeom>
          <a:noFill/>
        </p:spPr>
      </p:pic>
      <p:sp>
        <p:nvSpPr>
          <p:cNvPr id="12" name="TextBox 11">
            <a:hlinkClick r:id="rId7" action="ppaction://hlinksldjump"/>
          </p:cNvPr>
          <p:cNvSpPr txBox="1"/>
          <p:nvPr/>
        </p:nvSpPr>
        <p:spPr>
          <a:xfrm>
            <a:off x="-152400" y="6645676"/>
            <a:ext cx="838200" cy="215444"/>
          </a:xfrm>
          <a:prstGeom prst="rect">
            <a:avLst/>
          </a:prstGeom>
          <a:noFill/>
        </p:spPr>
        <p:txBody>
          <a:bodyPr wrap="square" rtlCol="0">
            <a:spAutoFit/>
          </a:bodyPr>
          <a:lstStyle/>
          <a:p>
            <a:pPr algn="ctr"/>
            <a:r>
              <a:rPr lang="en-AU" sz="800"/>
              <a:t>Home</a:t>
            </a:r>
            <a:endParaRPr lang="en-US" sz="800"/>
          </a:p>
        </p:txBody>
      </p:sp>
      <p:sp>
        <p:nvSpPr>
          <p:cNvPr id="2" name="Rectangle 1"/>
          <p:cNvSpPr/>
          <p:nvPr/>
        </p:nvSpPr>
        <p:spPr>
          <a:xfrm>
            <a:off x="323528" y="908720"/>
            <a:ext cx="8642350" cy="646331"/>
          </a:xfrm>
          <a:prstGeom prst="rect">
            <a:avLst/>
          </a:prstGeom>
          <a:solidFill>
            <a:srgbClr val="FF0000"/>
          </a:solidFill>
          <a:ln>
            <a:solidFill>
              <a:schemeClr val="tx1"/>
            </a:solidFill>
          </a:ln>
        </p:spPr>
        <p:txBody>
          <a:bodyPr wrap="square">
            <a:spAutoFit/>
          </a:bodyPr>
          <a:lstStyle/>
          <a:p>
            <a:pPr algn="ctr">
              <a:lnSpc>
                <a:spcPct val="90000"/>
              </a:lnSpc>
            </a:pPr>
            <a:r>
              <a:rPr lang="en-AU" sz="2000" b="1" u="sng">
                <a:solidFill>
                  <a:schemeClr val="bg1"/>
                </a:solidFill>
              </a:rPr>
              <a:t>Inertia</a:t>
            </a:r>
            <a:r>
              <a:rPr lang="en-AU" sz="2000">
                <a:solidFill>
                  <a:schemeClr val="bg1"/>
                </a:solidFill>
              </a:rPr>
              <a:t> describes the amount of resistance to a change in an object’s state of motion.</a:t>
            </a:r>
          </a:p>
        </p:txBody>
      </p:sp>
      <p:sp>
        <p:nvSpPr>
          <p:cNvPr id="14" name="TextBox 13"/>
          <p:cNvSpPr txBox="1"/>
          <p:nvPr/>
        </p:nvSpPr>
        <p:spPr>
          <a:xfrm>
            <a:off x="1545579" y="4041555"/>
            <a:ext cx="1447800" cy="1631216"/>
          </a:xfrm>
          <a:prstGeom prst="rect">
            <a:avLst/>
          </a:prstGeom>
          <a:noFill/>
        </p:spPr>
        <p:txBody>
          <a:bodyPr wrap="square" rtlCol="0">
            <a:spAutoFit/>
          </a:bodyPr>
          <a:lstStyle/>
          <a:p>
            <a:pPr algn="ctr"/>
            <a:r>
              <a:rPr lang="en-US" sz="2000" b="1" u="sng">
                <a:solidFill>
                  <a:srgbClr val="FF0000"/>
                </a:solidFill>
              </a:rPr>
              <a:t>Large mass</a:t>
            </a:r>
          </a:p>
          <a:p>
            <a:pPr algn="ctr"/>
            <a:r>
              <a:rPr lang="en-US" sz="2000" b="1"/>
              <a:t>Large force needed to overcome inertia</a:t>
            </a:r>
          </a:p>
        </p:txBody>
      </p:sp>
      <p:sp>
        <p:nvSpPr>
          <p:cNvPr id="15" name="TextBox 14"/>
          <p:cNvSpPr txBox="1"/>
          <p:nvPr/>
        </p:nvSpPr>
        <p:spPr>
          <a:xfrm>
            <a:off x="5880555" y="4041555"/>
            <a:ext cx="1656184" cy="1631216"/>
          </a:xfrm>
          <a:prstGeom prst="rect">
            <a:avLst/>
          </a:prstGeom>
          <a:noFill/>
        </p:spPr>
        <p:txBody>
          <a:bodyPr wrap="square" rtlCol="0">
            <a:spAutoFit/>
          </a:bodyPr>
          <a:lstStyle/>
          <a:p>
            <a:pPr algn="ctr"/>
            <a:r>
              <a:rPr lang="en-US" sz="2000" b="1" u="sng">
                <a:solidFill>
                  <a:srgbClr val="00B050"/>
                </a:solidFill>
              </a:rPr>
              <a:t>Small mass</a:t>
            </a:r>
            <a:endParaRPr lang="en-US" sz="2000" b="1">
              <a:solidFill>
                <a:srgbClr val="00B050"/>
              </a:solidFill>
            </a:endParaRPr>
          </a:p>
          <a:p>
            <a:pPr algn="ctr"/>
            <a:r>
              <a:rPr lang="en-US" sz="2000" b="1"/>
              <a:t>Small force needed to overcome inertia</a:t>
            </a:r>
          </a:p>
        </p:txBody>
      </p:sp>
      <p:sp>
        <p:nvSpPr>
          <p:cNvPr id="3" name="Slide Number Placeholder 2"/>
          <p:cNvSpPr>
            <a:spLocks noGrp="1"/>
          </p:cNvSpPr>
          <p:nvPr>
            <p:ph type="sldNum" sz="quarter" idx="12"/>
          </p:nvPr>
        </p:nvSpPr>
        <p:spPr/>
        <p:txBody>
          <a:bodyPr/>
          <a:lstStyle/>
          <a:p>
            <a:fld id="{9B5CFCF4-B172-4E71-8694-052B86E59B98}" type="slidenum">
              <a:rPr lang="en-US" smtClean="0"/>
              <a:pPr/>
              <a:t>27</a:t>
            </a:fld>
            <a:endParaRPr lang="en-US"/>
          </a:p>
        </p:txBody>
      </p:sp>
      <p:sp>
        <p:nvSpPr>
          <p:cNvPr id="17" name="Title 1">
            <a:extLst>
              <a:ext uri="{FF2B5EF4-FFF2-40B4-BE49-F238E27FC236}">
                <a16:creationId xmlns:a16="http://schemas.microsoft.com/office/drawing/2014/main" id="{DC59BBA2-550C-3541-8A75-2279C748BB8A}"/>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NEWTON’S  1</a:t>
            </a:r>
            <a:r>
              <a:rPr lang="en-US" sz="2400" b="1" baseline="30000">
                <a:solidFill>
                  <a:schemeClr val="bg1"/>
                </a:solidFill>
              </a:rPr>
              <a:t>ST</a:t>
            </a:r>
            <a:r>
              <a:rPr lang="en-US" sz="2400" b="1">
                <a:solidFill>
                  <a:schemeClr val="bg1"/>
                </a:solidFill>
              </a:rPr>
              <a:t> LAW OF MOTION - INERTIA</a:t>
            </a:r>
          </a:p>
        </p:txBody>
      </p:sp>
    </p:spTree>
    <p:extLst>
      <p:ext uri="{BB962C8B-B14F-4D97-AF65-F5344CB8AC3E}">
        <p14:creationId xmlns:p14="http://schemas.microsoft.com/office/powerpoint/2010/main" val="2305825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3050" y="1947264"/>
            <a:ext cx="8587680" cy="1077218"/>
          </a:xfrm>
          <a:prstGeom prst="rect">
            <a:avLst/>
          </a:prstGeom>
          <a:solidFill>
            <a:schemeClr val="bg1"/>
          </a:solidFill>
          <a:ln>
            <a:solidFill>
              <a:srgbClr val="0070C0"/>
            </a:solidFill>
          </a:ln>
        </p:spPr>
        <p:txBody>
          <a:bodyPr wrap="square" rtlCol="0">
            <a:spAutoFit/>
          </a:bodyPr>
          <a:lstStyle/>
          <a:p>
            <a:pPr marL="285750" indent="-285750">
              <a:buFont typeface="Arial" panose="020B0604020202020204" pitchFamily="34" charset="0"/>
              <a:buChar char="•"/>
            </a:pPr>
            <a:r>
              <a:rPr lang="en-US"/>
              <a:t>The greater the force applied to an object, the faster the acceleration will be.</a:t>
            </a:r>
          </a:p>
          <a:p>
            <a:pPr marL="342900" indent="-342900">
              <a:buFont typeface="Arial" pitchFamily="34" charset="0"/>
              <a:buChar char="•"/>
            </a:pPr>
            <a:endParaRPr lang="en-US" sz="1000"/>
          </a:p>
          <a:p>
            <a:pPr marL="285750" indent="-285750">
              <a:buFont typeface="Arial" panose="020B0604020202020204" pitchFamily="34" charset="0"/>
              <a:buChar char="•"/>
            </a:pPr>
            <a:r>
              <a:rPr lang="en-AU"/>
              <a:t>If the same force is applied to object’s of differing mass, the object with less mass will accelerate faster</a:t>
            </a:r>
            <a:endParaRPr lang="en-US"/>
          </a:p>
        </p:txBody>
      </p:sp>
      <p:sp>
        <p:nvSpPr>
          <p:cNvPr id="7" name="TextBox 6"/>
          <p:cNvSpPr txBox="1"/>
          <p:nvPr/>
        </p:nvSpPr>
        <p:spPr>
          <a:xfrm>
            <a:off x="462826" y="5938300"/>
            <a:ext cx="3203117" cy="584775"/>
          </a:xfrm>
          <a:prstGeom prst="rect">
            <a:avLst/>
          </a:prstGeom>
          <a:solidFill>
            <a:srgbClr val="FFFF00"/>
          </a:solidFill>
        </p:spPr>
        <p:txBody>
          <a:bodyPr wrap="square" rtlCol="0">
            <a:spAutoFit/>
          </a:bodyPr>
          <a:lstStyle/>
          <a:p>
            <a:pPr algn="ctr"/>
            <a:r>
              <a:rPr lang="en-US" sz="1600"/>
              <a:t>A small force applied to a ball using a putter results in slow acceleration</a:t>
            </a:r>
          </a:p>
        </p:txBody>
      </p:sp>
      <p:sp>
        <p:nvSpPr>
          <p:cNvPr id="8" name="TextBox 7"/>
          <p:cNvSpPr txBox="1"/>
          <p:nvPr/>
        </p:nvSpPr>
        <p:spPr>
          <a:xfrm>
            <a:off x="5467626" y="5965805"/>
            <a:ext cx="3326904" cy="584775"/>
          </a:xfrm>
          <a:prstGeom prst="rect">
            <a:avLst/>
          </a:prstGeom>
          <a:solidFill>
            <a:srgbClr val="FFFF00"/>
          </a:solidFill>
        </p:spPr>
        <p:txBody>
          <a:bodyPr wrap="square" rtlCol="0">
            <a:spAutoFit/>
          </a:bodyPr>
          <a:lstStyle/>
          <a:p>
            <a:r>
              <a:rPr lang="en-US" sz="1600"/>
              <a:t>A large force applied to a ball using a driver results in faster acceleration</a:t>
            </a:r>
          </a:p>
        </p:txBody>
      </p:sp>
      <p:sp>
        <p:nvSpPr>
          <p:cNvPr id="10" name="Rectangle 9"/>
          <p:cNvSpPr/>
          <p:nvPr/>
        </p:nvSpPr>
        <p:spPr>
          <a:xfrm>
            <a:off x="283050" y="762884"/>
            <a:ext cx="8587680" cy="923330"/>
          </a:xfrm>
          <a:prstGeom prst="rect">
            <a:avLst/>
          </a:prstGeom>
          <a:solidFill>
            <a:srgbClr val="FF0000"/>
          </a:solidFill>
          <a:ln>
            <a:solidFill>
              <a:schemeClr val="tx1"/>
            </a:solidFill>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a:solidFill>
                  <a:schemeClr val="bg1"/>
                </a:solidFill>
              </a:rPr>
              <a:t>“The acceleration of a body is proportional to the force applied to it and inversely proportional to the mass of the object”. This law is also referred to as </a:t>
            </a:r>
            <a:r>
              <a:rPr lang="en-US" u="sng">
                <a:solidFill>
                  <a:schemeClr val="bg1"/>
                </a:solidFill>
              </a:rPr>
              <a:t>The Law Of Acceleration</a:t>
            </a:r>
            <a:r>
              <a:rPr lang="en-US">
                <a:solidFill>
                  <a:schemeClr val="bg1"/>
                </a:solidFill>
              </a:rPr>
              <a:t>.</a:t>
            </a:r>
            <a:endParaRPr lang="en-US" u="sng">
              <a:solidFill>
                <a:schemeClr val="bg1"/>
              </a:solidFill>
            </a:endParaRPr>
          </a:p>
        </p:txBody>
      </p:sp>
      <p:sp>
        <p:nvSpPr>
          <p:cNvPr id="4" name="TextBox 3"/>
          <p:cNvSpPr txBox="1"/>
          <p:nvPr/>
        </p:nvSpPr>
        <p:spPr>
          <a:xfrm>
            <a:off x="2459406" y="3572768"/>
            <a:ext cx="4172874" cy="1908215"/>
          </a:xfrm>
          <a:prstGeom prst="rect">
            <a:avLst/>
          </a:prstGeom>
          <a:solidFill>
            <a:schemeClr val="tx1"/>
          </a:solidFill>
        </p:spPr>
        <p:txBody>
          <a:bodyPr wrap="none" rtlCol="0">
            <a:spAutoFit/>
          </a:bodyPr>
          <a:lstStyle/>
          <a:p>
            <a:r>
              <a:rPr lang="en-AU">
                <a:solidFill>
                  <a:schemeClr val="bg1"/>
                </a:solidFill>
              </a:rPr>
              <a:t> If mass of the object is constant;</a:t>
            </a:r>
          </a:p>
          <a:p>
            <a:pPr marL="285750" indent="-285750">
              <a:buFont typeface="Arial" panose="020B0604020202020204" pitchFamily="34" charset="0"/>
              <a:buChar char="•"/>
            </a:pPr>
            <a:r>
              <a:rPr lang="en-AU">
                <a:solidFill>
                  <a:schemeClr val="bg1"/>
                </a:solidFill>
              </a:rPr>
              <a:t>Increase force = increased acceleration</a:t>
            </a:r>
          </a:p>
          <a:p>
            <a:pPr marL="285750" indent="-285750">
              <a:buFont typeface="Arial" panose="020B0604020202020204" pitchFamily="34" charset="0"/>
              <a:buChar char="•"/>
            </a:pPr>
            <a:r>
              <a:rPr lang="en-AU">
                <a:solidFill>
                  <a:schemeClr val="bg1"/>
                </a:solidFill>
              </a:rPr>
              <a:t>Decrease force = decrease acceleration</a:t>
            </a:r>
          </a:p>
          <a:p>
            <a:endParaRPr lang="en-AU" sz="1000">
              <a:solidFill>
                <a:schemeClr val="bg1"/>
              </a:solidFill>
            </a:endParaRPr>
          </a:p>
          <a:p>
            <a:r>
              <a:rPr lang="en-AU">
                <a:solidFill>
                  <a:schemeClr val="bg1"/>
                </a:solidFill>
              </a:rPr>
              <a:t>If Force applied to the object is constant</a:t>
            </a:r>
          </a:p>
          <a:p>
            <a:pPr marL="285750" indent="-285750">
              <a:buFont typeface="Arial" panose="020B0604020202020204" pitchFamily="34" charset="0"/>
              <a:buChar char="•"/>
            </a:pPr>
            <a:r>
              <a:rPr lang="en-AU">
                <a:solidFill>
                  <a:schemeClr val="bg1"/>
                </a:solidFill>
              </a:rPr>
              <a:t>Increased mass = decrease acceleration</a:t>
            </a:r>
          </a:p>
          <a:p>
            <a:pPr marL="285750" indent="-285750">
              <a:buFont typeface="Arial" panose="020B0604020202020204" pitchFamily="34" charset="0"/>
              <a:buChar char="•"/>
            </a:pPr>
            <a:r>
              <a:rPr lang="en-AU">
                <a:solidFill>
                  <a:schemeClr val="bg1"/>
                </a:solidFill>
              </a:rPr>
              <a:t>Decrease mass = increase acceleration</a:t>
            </a:r>
          </a:p>
        </p:txBody>
      </p:sp>
      <p:pic>
        <p:nvPicPr>
          <p:cNvPr id="13"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28128" y="6360193"/>
            <a:ext cx="457501" cy="457955"/>
          </a:xfrm>
          <a:prstGeom prst="rect">
            <a:avLst/>
          </a:prstGeom>
          <a:noFill/>
        </p:spPr>
      </p:pic>
      <p:sp>
        <p:nvSpPr>
          <p:cNvPr id="14" name="TextBox 13">
            <a:hlinkClick r:id="rId3" action="ppaction://hlinksldjump"/>
          </p:cNvPr>
          <p:cNvSpPr txBox="1"/>
          <p:nvPr/>
        </p:nvSpPr>
        <p:spPr>
          <a:xfrm>
            <a:off x="-180528" y="6741948"/>
            <a:ext cx="838200" cy="215444"/>
          </a:xfrm>
          <a:prstGeom prst="rect">
            <a:avLst/>
          </a:prstGeom>
          <a:noFill/>
        </p:spPr>
        <p:txBody>
          <a:bodyPr wrap="square" rtlCol="0">
            <a:spAutoFit/>
          </a:bodyPr>
          <a:lstStyle/>
          <a:p>
            <a:pPr algn="ctr"/>
            <a:r>
              <a:rPr lang="en-AU" sz="800"/>
              <a:t>Home</a:t>
            </a:r>
            <a:endParaRPr lang="en-US" sz="800"/>
          </a:p>
        </p:txBody>
      </p:sp>
      <p:sp>
        <p:nvSpPr>
          <p:cNvPr id="6" name="Rectangle 5"/>
          <p:cNvSpPr/>
          <p:nvPr/>
        </p:nvSpPr>
        <p:spPr>
          <a:xfrm>
            <a:off x="6979794" y="5767030"/>
            <a:ext cx="2069976" cy="184666"/>
          </a:xfrm>
          <a:prstGeom prst="rect">
            <a:avLst/>
          </a:prstGeom>
        </p:spPr>
        <p:txBody>
          <a:bodyPr wrap="square">
            <a:spAutoFit/>
          </a:bodyPr>
          <a:lstStyle/>
          <a:p>
            <a:r>
              <a:rPr lang="en-AU" sz="600"/>
              <a:t>https://commons.wikimedia.org/wiki/File:Jason_Day.jpg</a:t>
            </a:r>
          </a:p>
        </p:txBody>
      </p:sp>
      <p:sp>
        <p:nvSpPr>
          <p:cNvPr id="11" name="Rectangle 10"/>
          <p:cNvSpPr/>
          <p:nvPr/>
        </p:nvSpPr>
        <p:spPr>
          <a:xfrm>
            <a:off x="270102" y="5734922"/>
            <a:ext cx="1841789" cy="276999"/>
          </a:xfrm>
          <a:prstGeom prst="rect">
            <a:avLst/>
          </a:prstGeom>
        </p:spPr>
        <p:txBody>
          <a:bodyPr wrap="square">
            <a:spAutoFit/>
          </a:bodyPr>
          <a:lstStyle/>
          <a:p>
            <a:pPr algn="r"/>
            <a:r>
              <a:rPr lang="en-AU" sz="600"/>
              <a:t>https://</a:t>
            </a:r>
            <a:r>
              <a:rPr lang="en-AU" sz="600" err="1"/>
              <a:t>commons.wikimedia.org</a:t>
            </a:r>
            <a:r>
              <a:rPr lang="en-AU" sz="600"/>
              <a:t>/wiki/File:Golf_player_putting_green_2003.jpg</a:t>
            </a:r>
          </a:p>
        </p:txBody>
      </p:sp>
      <p:sp>
        <p:nvSpPr>
          <p:cNvPr id="19" name="Footer Placeholder 9"/>
          <p:cNvSpPr>
            <a:spLocks noGrp="1"/>
          </p:cNvSpPr>
          <p:nvPr>
            <p:ph type="ftr" sz="quarter" idx="11"/>
          </p:nvPr>
        </p:nvSpPr>
        <p:spPr>
          <a:xfrm>
            <a:off x="3124200" y="6592267"/>
            <a:ext cx="2895600" cy="365125"/>
          </a:xfrm>
        </p:spPr>
        <p:txBody>
          <a:bodyPr/>
          <a:lstStyle/>
          <a:p>
            <a:pPr>
              <a:defRPr/>
            </a:pPr>
            <a:r>
              <a:rPr lang="en-US"/>
              <a:t>©PE STUDIES RESOURCES</a:t>
            </a:r>
          </a:p>
        </p:txBody>
      </p:sp>
      <p:sp>
        <p:nvSpPr>
          <p:cNvPr id="2" name="Slide Number Placeholder 1"/>
          <p:cNvSpPr>
            <a:spLocks noGrp="1"/>
          </p:cNvSpPr>
          <p:nvPr>
            <p:ph type="sldNum" sz="quarter" idx="12"/>
          </p:nvPr>
        </p:nvSpPr>
        <p:spPr>
          <a:xfrm>
            <a:off x="6974904" y="6520259"/>
            <a:ext cx="2133600" cy="365125"/>
          </a:xfrm>
        </p:spPr>
        <p:txBody>
          <a:bodyPr/>
          <a:lstStyle/>
          <a:p>
            <a:fld id="{9B5CFCF4-B172-4E71-8694-052B86E59B98}" type="slidenum">
              <a:rPr lang="en-US" smtClean="0"/>
              <a:pPr/>
              <a:t>28</a:t>
            </a:fld>
            <a:endParaRPr lang="en-US"/>
          </a:p>
        </p:txBody>
      </p:sp>
      <p:sp>
        <p:nvSpPr>
          <p:cNvPr id="16" name="Title 1">
            <a:extLst>
              <a:ext uri="{FF2B5EF4-FFF2-40B4-BE49-F238E27FC236}">
                <a16:creationId xmlns:a16="http://schemas.microsoft.com/office/drawing/2014/main" id="{9800B163-EFAE-3941-A12E-A095AE14FC9A}"/>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NEWTON’S  2</a:t>
            </a:r>
            <a:r>
              <a:rPr lang="en-US" sz="2400" b="1" baseline="30000">
                <a:solidFill>
                  <a:schemeClr val="bg1"/>
                </a:solidFill>
              </a:rPr>
              <a:t>ND</a:t>
            </a:r>
            <a:r>
              <a:rPr lang="en-US" sz="2400" b="1">
                <a:solidFill>
                  <a:schemeClr val="bg1"/>
                </a:solidFill>
              </a:rPr>
              <a:t> LAW OF MOTION</a:t>
            </a:r>
          </a:p>
        </p:txBody>
      </p:sp>
    </p:spTree>
    <p:extLst>
      <p:ext uri="{BB962C8B-B14F-4D97-AF65-F5344CB8AC3E}">
        <p14:creationId xmlns:p14="http://schemas.microsoft.com/office/powerpoint/2010/main" val="112397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4" grpId="0" animBg="1"/>
      <p:bldP spid="6"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6486" y="888704"/>
            <a:ext cx="8001000" cy="677108"/>
          </a:xfrm>
          <a:prstGeom prst="rect">
            <a:avLst/>
          </a:prstGeom>
          <a:solidFill>
            <a:srgbClr val="FFFF00"/>
          </a:solidFill>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solidFill>
                  <a:schemeClr val="tx1"/>
                </a:solidFill>
              </a:rPr>
              <a:t>Newton’s 2</a:t>
            </a:r>
            <a:r>
              <a:rPr lang="en-US" baseline="30000">
                <a:solidFill>
                  <a:schemeClr val="tx1"/>
                </a:solidFill>
              </a:rPr>
              <a:t>nd</a:t>
            </a:r>
            <a:r>
              <a:rPr lang="en-US">
                <a:solidFill>
                  <a:schemeClr val="tx1"/>
                </a:solidFill>
              </a:rPr>
              <a:t> law can be expressed mathematically as</a:t>
            </a:r>
          </a:p>
          <a:p>
            <a:pPr algn="ctr"/>
            <a:r>
              <a:rPr lang="en-US" sz="2000" b="1">
                <a:solidFill>
                  <a:srgbClr val="FF0000"/>
                </a:solidFill>
              </a:rPr>
              <a:t>Force = mass x acceleration  (m/s/s)</a:t>
            </a:r>
          </a:p>
        </p:txBody>
      </p:sp>
      <p:pic>
        <p:nvPicPr>
          <p:cNvPr id="3" name="Picture 5" descr="http://tbn1.google.com/images?q=tbn:7qvlnqehDRCghM:http://exerciseball-fitnessballs.com/db5/00439/exerciseball-fitnessballs.com/_uimages/medicineball.jpg">
            <a:hlinkClick r:id="rId3"/>
          </p:cNvPr>
          <p:cNvPicPr>
            <a:picLocks noChangeAspect="1" noChangeArrowheads="1"/>
          </p:cNvPicPr>
          <p:nvPr/>
        </p:nvPicPr>
        <p:blipFill>
          <a:blip r:embed="rId4"/>
          <a:srcRect/>
          <a:stretch>
            <a:fillRect/>
          </a:stretch>
        </p:blipFill>
        <p:spPr bwMode="auto">
          <a:xfrm>
            <a:off x="1676400" y="2645987"/>
            <a:ext cx="1143000" cy="1143000"/>
          </a:xfrm>
          <a:prstGeom prst="rect">
            <a:avLst/>
          </a:prstGeom>
          <a:noFill/>
        </p:spPr>
      </p:pic>
      <p:pic>
        <p:nvPicPr>
          <p:cNvPr id="4" name="Picture 7" descr="http://tbn1.google.com/images?q=tbn:BHI9lW9XN3ZgxM:http://www.getfitsource.com/images/4-Pound-Medicine-Ball.jpg">
            <a:hlinkClick r:id="rId5"/>
          </p:cNvPr>
          <p:cNvPicPr>
            <a:picLocks noChangeAspect="1" noChangeArrowheads="1"/>
          </p:cNvPicPr>
          <p:nvPr/>
        </p:nvPicPr>
        <p:blipFill>
          <a:blip r:embed="rId6"/>
          <a:srcRect/>
          <a:stretch>
            <a:fillRect/>
          </a:stretch>
        </p:blipFill>
        <p:spPr bwMode="auto">
          <a:xfrm>
            <a:off x="6172200" y="2645987"/>
            <a:ext cx="1143000" cy="1143001"/>
          </a:xfrm>
          <a:prstGeom prst="rect">
            <a:avLst/>
          </a:prstGeom>
          <a:noFill/>
        </p:spPr>
      </p:pic>
      <p:sp>
        <p:nvSpPr>
          <p:cNvPr id="5" name="TextBox 4"/>
          <p:cNvSpPr txBox="1"/>
          <p:nvPr/>
        </p:nvSpPr>
        <p:spPr>
          <a:xfrm>
            <a:off x="609600" y="3865187"/>
            <a:ext cx="3581400" cy="1015663"/>
          </a:xfrm>
          <a:prstGeom prst="rect">
            <a:avLst/>
          </a:prstGeom>
          <a:solidFill>
            <a:srgbClr val="FB40FF"/>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000">
                <a:solidFill>
                  <a:schemeClr val="bg1"/>
                </a:solidFill>
              </a:rPr>
              <a:t>f = ma</a:t>
            </a:r>
          </a:p>
          <a:p>
            <a:r>
              <a:rPr lang="en-US" sz="2000">
                <a:solidFill>
                  <a:schemeClr val="bg1"/>
                </a:solidFill>
              </a:rPr>
              <a:t>50N = 10a</a:t>
            </a:r>
          </a:p>
          <a:p>
            <a:r>
              <a:rPr lang="en-US" sz="2000">
                <a:solidFill>
                  <a:schemeClr val="bg1"/>
                </a:solidFill>
              </a:rPr>
              <a:t>Therefore a = 5m/s/s</a:t>
            </a:r>
          </a:p>
        </p:txBody>
      </p:sp>
      <p:sp>
        <p:nvSpPr>
          <p:cNvPr id="6" name="TextBox 5"/>
          <p:cNvSpPr txBox="1"/>
          <p:nvPr/>
        </p:nvSpPr>
        <p:spPr>
          <a:xfrm>
            <a:off x="5029200" y="3865187"/>
            <a:ext cx="3581400" cy="1015663"/>
          </a:xfrm>
          <a:prstGeom prst="rect">
            <a:avLst/>
          </a:prstGeom>
          <a:solidFill>
            <a:srgbClr val="00B0F0"/>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000">
                <a:solidFill>
                  <a:schemeClr val="bg1"/>
                </a:solidFill>
              </a:rPr>
              <a:t>f = ma</a:t>
            </a:r>
          </a:p>
          <a:p>
            <a:r>
              <a:rPr lang="en-US" sz="2000">
                <a:solidFill>
                  <a:schemeClr val="bg1"/>
                </a:solidFill>
              </a:rPr>
              <a:t>50N = 4a</a:t>
            </a:r>
          </a:p>
          <a:p>
            <a:r>
              <a:rPr lang="en-US" sz="2000">
                <a:solidFill>
                  <a:schemeClr val="bg1"/>
                </a:solidFill>
              </a:rPr>
              <a:t>Therefore a = 12.5m/s/s</a:t>
            </a:r>
          </a:p>
        </p:txBody>
      </p:sp>
      <p:sp>
        <p:nvSpPr>
          <p:cNvPr id="8" name="Rectangle 7"/>
          <p:cNvSpPr/>
          <p:nvPr/>
        </p:nvSpPr>
        <p:spPr>
          <a:xfrm>
            <a:off x="395536" y="1883987"/>
            <a:ext cx="4176464" cy="646331"/>
          </a:xfrm>
          <a:prstGeom prst="rect">
            <a:avLst/>
          </a:prstGeom>
          <a:solidFill>
            <a:schemeClr val="tx1"/>
          </a:solidFill>
        </p:spPr>
        <p:style>
          <a:lnRef idx="1">
            <a:schemeClr val="accent5"/>
          </a:lnRef>
          <a:fillRef idx="2">
            <a:schemeClr val="accent5"/>
          </a:fillRef>
          <a:effectRef idx="1">
            <a:schemeClr val="accent5"/>
          </a:effectRef>
          <a:fontRef idx="minor">
            <a:schemeClr val="dk1"/>
          </a:fontRef>
        </p:style>
        <p:txBody>
          <a:bodyPr wrap="square">
            <a:spAutoFit/>
          </a:bodyPr>
          <a:lstStyle/>
          <a:p>
            <a:r>
              <a:rPr lang="en-US">
                <a:solidFill>
                  <a:schemeClr val="bg1"/>
                </a:solidFill>
              </a:rPr>
              <a:t>If 50 Newtons of force was applied to this ball, what would it’s acceleration be?</a:t>
            </a:r>
          </a:p>
        </p:txBody>
      </p:sp>
      <p:sp>
        <p:nvSpPr>
          <p:cNvPr id="9" name="Rectangle 8"/>
          <p:cNvSpPr/>
          <p:nvPr/>
        </p:nvSpPr>
        <p:spPr>
          <a:xfrm>
            <a:off x="4860032" y="1883987"/>
            <a:ext cx="4055368" cy="646331"/>
          </a:xfrm>
          <a:prstGeom prst="rect">
            <a:avLst/>
          </a:prstGeom>
          <a:solidFill>
            <a:schemeClr val="tx1"/>
          </a:solidFill>
        </p:spPr>
        <p:style>
          <a:lnRef idx="1">
            <a:schemeClr val="accent3"/>
          </a:lnRef>
          <a:fillRef idx="2">
            <a:schemeClr val="accent3"/>
          </a:fillRef>
          <a:effectRef idx="1">
            <a:schemeClr val="accent3"/>
          </a:effectRef>
          <a:fontRef idx="minor">
            <a:schemeClr val="dk1"/>
          </a:fontRef>
        </p:style>
        <p:txBody>
          <a:bodyPr wrap="square">
            <a:spAutoFit/>
          </a:bodyPr>
          <a:lstStyle/>
          <a:p>
            <a:r>
              <a:rPr lang="en-US">
                <a:solidFill>
                  <a:schemeClr val="bg1"/>
                </a:solidFill>
              </a:rPr>
              <a:t>If 50 Newtons of force was applied to this ball, what would it’s acceleration be?</a:t>
            </a:r>
          </a:p>
        </p:txBody>
      </p:sp>
      <p:sp>
        <p:nvSpPr>
          <p:cNvPr id="10" name="TextBox 9"/>
          <p:cNvSpPr txBox="1"/>
          <p:nvPr/>
        </p:nvSpPr>
        <p:spPr>
          <a:xfrm>
            <a:off x="228600" y="5008187"/>
            <a:ext cx="8686800" cy="1200329"/>
          </a:xfrm>
          <a:prstGeom prst="rect">
            <a:avLst/>
          </a:prstGeom>
          <a:solidFill>
            <a:schemeClr val="bg1"/>
          </a:solidFill>
          <a:ln>
            <a:solidFill>
              <a:srgbClr val="0070C0"/>
            </a:solidFill>
          </a:ln>
        </p:spPr>
        <p:txBody>
          <a:bodyPr wrap="square" rtlCol="0">
            <a:spAutoFit/>
          </a:bodyPr>
          <a:lstStyle/>
          <a:p>
            <a:pPr marL="285750" indent="-285750">
              <a:buFont typeface="Arial" pitchFamily="34" charset="0"/>
              <a:buChar char="•"/>
            </a:pPr>
            <a:r>
              <a:rPr lang="en-US"/>
              <a:t>If the same force is applied to two object’s of different masses, the object with the lower mass accelerates faster</a:t>
            </a:r>
          </a:p>
          <a:p>
            <a:pPr marL="285750" indent="-285750">
              <a:buFont typeface="Arial" pitchFamily="34" charset="0"/>
              <a:buChar char="•"/>
            </a:pPr>
            <a:r>
              <a:rPr lang="en-US"/>
              <a:t>For an object of a greater mass to accelerate at the same speed as an object of a lighter mass, the force applied to it must be greater than the force applied to the lighter object</a:t>
            </a:r>
          </a:p>
        </p:txBody>
      </p:sp>
      <p:pic>
        <p:nvPicPr>
          <p:cNvPr id="15" name="Picture 2" descr="C:\Program Files\Microsoft Office\MEDIA\CAGCAT10\j0185604.wmf">
            <a:hlinkClick r:id="rId7" action="ppaction://hlinksldjump"/>
          </p:cNvPr>
          <p:cNvPicPr>
            <a:picLocks noChangeAspect="1" noChangeArrowheads="1"/>
          </p:cNvPicPr>
          <p:nvPr/>
        </p:nvPicPr>
        <p:blipFill>
          <a:blip r:embed="rId8" cstate="print"/>
          <a:srcRect/>
          <a:stretch>
            <a:fillRect/>
          </a:stretch>
        </p:blipFill>
        <p:spPr bwMode="auto">
          <a:xfrm>
            <a:off x="-28128" y="6360193"/>
            <a:ext cx="457501" cy="457955"/>
          </a:xfrm>
          <a:prstGeom prst="rect">
            <a:avLst/>
          </a:prstGeom>
          <a:noFill/>
        </p:spPr>
      </p:pic>
      <p:sp>
        <p:nvSpPr>
          <p:cNvPr id="16" name="TextBox 15">
            <a:hlinkClick r:id="rId7" action="ppaction://hlinksldjump"/>
          </p:cNvPr>
          <p:cNvSpPr txBox="1"/>
          <p:nvPr/>
        </p:nvSpPr>
        <p:spPr>
          <a:xfrm>
            <a:off x="-180528" y="6741948"/>
            <a:ext cx="838200" cy="215444"/>
          </a:xfrm>
          <a:prstGeom prst="rect">
            <a:avLst/>
          </a:prstGeom>
          <a:noFill/>
        </p:spPr>
        <p:txBody>
          <a:bodyPr wrap="square" rtlCol="0">
            <a:spAutoFit/>
          </a:bodyPr>
          <a:lstStyle/>
          <a:p>
            <a:pPr algn="ctr"/>
            <a:r>
              <a:rPr lang="en-AU" sz="800"/>
              <a:t>Home</a:t>
            </a:r>
            <a:endParaRPr lang="en-US" sz="800"/>
          </a:p>
        </p:txBody>
      </p:sp>
      <p:sp>
        <p:nvSpPr>
          <p:cNvPr id="17" name="Footer Placeholder 9"/>
          <p:cNvSpPr>
            <a:spLocks noGrp="1"/>
          </p:cNvSpPr>
          <p:nvPr>
            <p:ph type="ftr" sz="quarter" idx="11"/>
          </p:nvPr>
        </p:nvSpPr>
        <p:spPr>
          <a:xfrm>
            <a:off x="3124200" y="6492899"/>
            <a:ext cx="2895600" cy="365125"/>
          </a:xfrm>
        </p:spPr>
        <p:txBody>
          <a:bodyPr/>
          <a:lstStyle/>
          <a:p>
            <a:pPr>
              <a:defRPr/>
            </a:pPr>
            <a:r>
              <a:rPr lang="en-US"/>
              <a:t>©PE STUDIES RESOURCES</a:t>
            </a:r>
          </a:p>
        </p:txBody>
      </p:sp>
      <p:sp>
        <p:nvSpPr>
          <p:cNvPr id="7" name="Slide Number Placeholder 6"/>
          <p:cNvSpPr>
            <a:spLocks noGrp="1"/>
          </p:cNvSpPr>
          <p:nvPr>
            <p:ph type="sldNum" sz="quarter" idx="12"/>
          </p:nvPr>
        </p:nvSpPr>
        <p:spPr/>
        <p:txBody>
          <a:bodyPr/>
          <a:lstStyle/>
          <a:p>
            <a:fld id="{9B5CFCF4-B172-4E71-8694-052B86E59B98}" type="slidenum">
              <a:rPr lang="en-US" smtClean="0"/>
              <a:pPr/>
              <a:t>29</a:t>
            </a:fld>
            <a:endParaRPr lang="en-US"/>
          </a:p>
        </p:txBody>
      </p:sp>
      <p:sp>
        <p:nvSpPr>
          <p:cNvPr id="19" name="Title 1">
            <a:extLst>
              <a:ext uri="{FF2B5EF4-FFF2-40B4-BE49-F238E27FC236}">
                <a16:creationId xmlns:a16="http://schemas.microsoft.com/office/drawing/2014/main" id="{7ECA37FD-297B-AE48-848F-500221BE209E}"/>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NEWTON’S  2</a:t>
            </a:r>
            <a:r>
              <a:rPr lang="en-US" sz="2400" b="1" baseline="30000">
                <a:solidFill>
                  <a:schemeClr val="bg1"/>
                </a:solidFill>
              </a:rPr>
              <a:t>ND</a:t>
            </a:r>
            <a:r>
              <a:rPr lang="en-US" sz="2400" b="1">
                <a:solidFill>
                  <a:schemeClr val="bg1"/>
                </a:solidFill>
              </a:rPr>
              <a:t> LAW OF MOTION</a:t>
            </a:r>
          </a:p>
        </p:txBody>
      </p:sp>
      <p:sp>
        <p:nvSpPr>
          <p:cNvPr id="18" name="TextBox 17">
            <a:extLst>
              <a:ext uri="{FF2B5EF4-FFF2-40B4-BE49-F238E27FC236}">
                <a16:creationId xmlns:a16="http://schemas.microsoft.com/office/drawing/2014/main" id="{AE0F1A78-E68A-BC46-9F6B-3F691BF89714}"/>
              </a:ext>
            </a:extLst>
          </p:cNvPr>
          <p:cNvSpPr txBox="1"/>
          <p:nvPr/>
        </p:nvSpPr>
        <p:spPr>
          <a:xfrm>
            <a:off x="3578678" y="2805694"/>
            <a:ext cx="1834243" cy="784830"/>
          </a:xfrm>
          <a:prstGeom prst="rect">
            <a:avLst/>
          </a:prstGeom>
          <a:solidFill>
            <a:srgbClr val="FF0000"/>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900">
                <a:solidFill>
                  <a:schemeClr val="bg1"/>
                </a:solidFill>
              </a:rPr>
              <a:t>Note*</a:t>
            </a:r>
          </a:p>
          <a:p>
            <a:r>
              <a:rPr lang="en-US" sz="900">
                <a:solidFill>
                  <a:schemeClr val="bg1"/>
                </a:solidFill>
              </a:rPr>
              <a:t>This calculation is provided only to demonstrate the application of the law. No calculations are required in this course. </a:t>
            </a:r>
          </a:p>
        </p:txBody>
      </p:sp>
    </p:spTree>
    <p:extLst>
      <p:ext uri="{BB962C8B-B14F-4D97-AF65-F5344CB8AC3E}">
        <p14:creationId xmlns:p14="http://schemas.microsoft.com/office/powerpoint/2010/main" val="283164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9B5CFCF4-B172-4E71-8694-052B86E59B98}" type="slidenum">
              <a:rPr lang="en-US" smtClean="0"/>
              <a:pPr/>
              <a:t>3</a:t>
            </a:fld>
            <a:endParaRPr lang="en-US"/>
          </a:p>
        </p:txBody>
      </p:sp>
      <p:pic>
        <p:nvPicPr>
          <p:cNvPr id="15" name="Picture 2" descr="C:\Program Files\Microsoft Office\MEDIA\CAGCAT10\j0185604.wmf">
            <a:hlinkClick r:id="rId3" action="ppaction://hlinksldjump"/>
            <a:extLst>
              <a:ext uri="{FF2B5EF4-FFF2-40B4-BE49-F238E27FC236}">
                <a16:creationId xmlns:a16="http://schemas.microsoft.com/office/drawing/2014/main" id="{0B076DE1-3822-4D6C-8B4E-8A997BA341C0}"/>
              </a:ext>
            </a:extLst>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16" name="TextBox 15">
            <a:hlinkClick r:id="rId3" action="ppaction://hlinksldjump"/>
            <a:extLst>
              <a:ext uri="{FF2B5EF4-FFF2-40B4-BE49-F238E27FC236}">
                <a16:creationId xmlns:a16="http://schemas.microsoft.com/office/drawing/2014/main" id="{35626A66-431E-4AB1-BC4E-DD5017C3B85E}"/>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11" name="TextBox 10">
            <a:extLst>
              <a:ext uri="{FF2B5EF4-FFF2-40B4-BE49-F238E27FC236}">
                <a16:creationId xmlns:a16="http://schemas.microsoft.com/office/drawing/2014/main" id="{93D30500-A001-4F99-8856-98C43397EFFE}"/>
              </a:ext>
            </a:extLst>
          </p:cNvPr>
          <p:cNvSpPr txBox="1"/>
          <p:nvPr/>
        </p:nvSpPr>
        <p:spPr>
          <a:xfrm>
            <a:off x="419100" y="744271"/>
            <a:ext cx="8473380" cy="1477328"/>
          </a:xfrm>
          <a:prstGeom prst="rect">
            <a:avLst/>
          </a:prstGeom>
          <a:ln>
            <a:solidFill>
              <a:srgbClr val="FFC00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AU">
                <a:highlight>
                  <a:srgbClr val="FFFF00"/>
                </a:highlight>
              </a:rPr>
              <a:t>Definition of linear motion and how it applies to a selected sport </a:t>
            </a:r>
          </a:p>
          <a:p>
            <a:pPr marL="285750" indent="-285750">
              <a:buFont typeface="Arial" panose="020B0604020202020204" pitchFamily="34" charset="0"/>
              <a:buChar char="•"/>
            </a:pPr>
            <a:r>
              <a:rPr lang="en-AU">
                <a:highlight>
                  <a:srgbClr val="FFFF00"/>
                </a:highlight>
              </a:rPr>
              <a:t>Definition of angular motion and how it applies to a selected sport in relation to angular velocity</a:t>
            </a:r>
          </a:p>
          <a:p>
            <a:pPr marL="285750" lvl="0" indent="-285750">
              <a:buFont typeface="Arial" panose="020B0604020202020204" pitchFamily="34" charset="0"/>
              <a:buChar char="•"/>
            </a:pPr>
            <a:r>
              <a:rPr lang="en-AU">
                <a:highlight>
                  <a:srgbClr val="FFFF00"/>
                </a:highlight>
              </a:rPr>
              <a:t>Definition of general motion and how it applies to a selected sport</a:t>
            </a:r>
          </a:p>
          <a:p>
            <a:pPr lvl="3" fontAlgn="base"/>
            <a:endParaRPr lang="en-AU"/>
          </a:p>
        </p:txBody>
      </p:sp>
      <p:sp>
        <p:nvSpPr>
          <p:cNvPr id="18" name="Rectangle 17">
            <a:extLst>
              <a:ext uri="{FF2B5EF4-FFF2-40B4-BE49-F238E27FC236}">
                <a16:creationId xmlns:a16="http://schemas.microsoft.com/office/drawing/2014/main" id="{42B03F94-C6C5-4299-B1F6-27D105A8711D}"/>
              </a:ext>
            </a:extLst>
          </p:cNvPr>
          <p:cNvSpPr/>
          <p:nvPr/>
        </p:nvSpPr>
        <p:spPr>
          <a:xfrm>
            <a:off x="5590455" y="6166537"/>
            <a:ext cx="3096345" cy="184666"/>
          </a:xfrm>
          <a:prstGeom prst="rect">
            <a:avLst/>
          </a:prstGeom>
        </p:spPr>
        <p:txBody>
          <a:bodyPr wrap="square">
            <a:spAutoFit/>
          </a:bodyPr>
          <a:lstStyle/>
          <a:p>
            <a:r>
              <a:rPr lang="en-AU" sz="600"/>
              <a:t>http://</a:t>
            </a:r>
            <a:r>
              <a:rPr lang="en-AU" sz="600" err="1"/>
              <a:t>www.bloomergirlsblog.com</a:t>
            </a:r>
            <a:r>
              <a:rPr lang="en-AU" sz="600"/>
              <a:t>/?p=676</a:t>
            </a:r>
          </a:p>
        </p:txBody>
      </p:sp>
      <p:sp>
        <p:nvSpPr>
          <p:cNvPr id="13" name="TextBox 12">
            <a:extLst>
              <a:ext uri="{FF2B5EF4-FFF2-40B4-BE49-F238E27FC236}">
                <a16:creationId xmlns:a16="http://schemas.microsoft.com/office/drawing/2014/main" id="{E97E7EF9-6FF5-1B47-BD67-07007E0CEB46}"/>
              </a:ext>
            </a:extLst>
          </p:cNvPr>
          <p:cNvSpPr txBox="1"/>
          <p:nvPr/>
        </p:nvSpPr>
        <p:spPr>
          <a:xfrm>
            <a:off x="4407211" y="1990766"/>
            <a:ext cx="4485269"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a:t>School Curriculum and Standards Authority. Physical Education Studies ATAR Year 11 Syllabus, 2016.</a:t>
            </a:r>
          </a:p>
        </p:txBody>
      </p:sp>
      <p:sp>
        <p:nvSpPr>
          <p:cNvPr id="14" name="Rectangle 2">
            <a:extLst>
              <a:ext uri="{FF2B5EF4-FFF2-40B4-BE49-F238E27FC236}">
                <a16:creationId xmlns:a16="http://schemas.microsoft.com/office/drawing/2014/main" id="{92AA9EC7-2552-304A-91E9-C177E4A5DE1D}"/>
              </a:ext>
            </a:extLst>
          </p:cNvPr>
          <p:cNvSpPr>
            <a:spLocks noGrp="1" noChangeArrowheads="1"/>
          </p:cNvSpPr>
          <p:nvPr>
            <p:ph type="title"/>
          </p:nvPr>
        </p:nvSpPr>
        <p:spPr>
          <a:xfrm>
            <a:off x="0" y="1"/>
            <a:ext cx="9144000" cy="457955"/>
          </a:xfrm>
          <a:solidFill>
            <a:srgbClr val="FFC00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2400" b="1">
                <a:solidFill>
                  <a:schemeClr val="bg1"/>
                </a:solidFill>
              </a:rPr>
              <a:t>TYPES OF MOTION</a:t>
            </a:r>
          </a:p>
        </p:txBody>
      </p:sp>
    </p:spTree>
    <p:extLst>
      <p:ext uri="{BB962C8B-B14F-4D97-AF65-F5344CB8AC3E}">
        <p14:creationId xmlns:p14="http://schemas.microsoft.com/office/powerpoint/2010/main" val="4261433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©PE STUDIES RESOURCES</a:t>
            </a:r>
          </a:p>
        </p:txBody>
      </p:sp>
      <p:pic>
        <p:nvPicPr>
          <p:cNvPr id="4"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332263"/>
            <a:ext cx="457501" cy="457955"/>
          </a:xfrm>
          <a:prstGeom prst="rect">
            <a:avLst/>
          </a:prstGeom>
          <a:noFill/>
        </p:spPr>
      </p:pic>
      <p:sp>
        <p:nvSpPr>
          <p:cNvPr id="5" name="TextBox 4">
            <a:hlinkClick r:id="rId2" action="ppaction://hlinksldjump"/>
          </p:cNvPr>
          <p:cNvSpPr txBox="1"/>
          <p:nvPr/>
        </p:nvSpPr>
        <p:spPr>
          <a:xfrm>
            <a:off x="0" y="6714018"/>
            <a:ext cx="838200" cy="215444"/>
          </a:xfrm>
          <a:prstGeom prst="rect">
            <a:avLst/>
          </a:prstGeom>
          <a:noFill/>
        </p:spPr>
        <p:txBody>
          <a:bodyPr wrap="square" rtlCol="0">
            <a:spAutoFit/>
          </a:bodyPr>
          <a:lstStyle/>
          <a:p>
            <a:pPr algn="ctr"/>
            <a:r>
              <a:rPr lang="en-AU" sz="800"/>
              <a:t>Home</a:t>
            </a:r>
            <a:endParaRPr lang="en-US" sz="800"/>
          </a:p>
        </p:txBody>
      </p:sp>
      <p:sp>
        <p:nvSpPr>
          <p:cNvPr id="8" name="Rectangle 7"/>
          <p:cNvSpPr/>
          <p:nvPr/>
        </p:nvSpPr>
        <p:spPr>
          <a:xfrm>
            <a:off x="357158" y="5085184"/>
            <a:ext cx="8429684" cy="923330"/>
          </a:xfrm>
          <a:prstGeom prst="rect">
            <a:avLst/>
          </a:prstGeom>
          <a:solidFill>
            <a:srgbClr val="FF0000"/>
          </a:solidFill>
        </p:spPr>
        <p:style>
          <a:lnRef idx="3">
            <a:schemeClr val="lt1"/>
          </a:lnRef>
          <a:fillRef idx="1">
            <a:schemeClr val="accent2"/>
          </a:fillRef>
          <a:effectRef idx="1">
            <a:schemeClr val="accent2"/>
          </a:effectRef>
          <a:fontRef idx="minor">
            <a:schemeClr val="lt1"/>
          </a:fontRef>
        </p:style>
        <p:txBody>
          <a:bodyPr wrap="square">
            <a:spAutoFit/>
          </a:bodyPr>
          <a:lstStyle/>
          <a:p>
            <a:r>
              <a:rPr lang="en-AU">
                <a:solidFill>
                  <a:srgbClr val="FFFF00"/>
                </a:solidFill>
              </a:rPr>
              <a:t>Q. </a:t>
            </a:r>
            <a:r>
              <a:rPr lang="en-AU"/>
              <a:t>Assuming that both sprinters are exerting the same amount of force against the starting blocks, discuss why one might accelerate at a faster rate off the blocks. Relate your answer specifically to Newton’s Second Law. </a:t>
            </a:r>
          </a:p>
        </p:txBody>
      </p:sp>
      <p:pic>
        <p:nvPicPr>
          <p:cNvPr id="12" name="Picture 2" descr="File:Mens 100m finals British Champs and Olympic Trials.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836712"/>
            <a:ext cx="6840760" cy="4121599"/>
          </a:xfrm>
          <a:prstGeom prst="rect">
            <a:avLst/>
          </a:prstGeom>
          <a:noFill/>
          <a:extLst>
            <a:ext uri="{909E8E84-426E-40DD-AFC4-6F175D3DCCD1}">
              <a14:hiddenFill xmlns:a14="http://schemas.microsoft.com/office/drawing/2010/main">
                <a:solidFill>
                  <a:srgbClr val="FFFFFF"/>
                </a:solidFill>
              </a14:hiddenFill>
            </a:ext>
          </a:extLst>
        </p:spPr>
      </p:pic>
      <p:sp>
        <p:nvSpPr>
          <p:cNvPr id="9" name="Up Arrow 8"/>
          <p:cNvSpPr/>
          <p:nvPr/>
        </p:nvSpPr>
        <p:spPr>
          <a:xfrm>
            <a:off x="3419872" y="3540034"/>
            <a:ext cx="357190" cy="1519701"/>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AU"/>
          </a:p>
        </p:txBody>
      </p:sp>
      <p:sp>
        <p:nvSpPr>
          <p:cNvPr id="10" name="Up Arrow 9"/>
          <p:cNvSpPr/>
          <p:nvPr/>
        </p:nvSpPr>
        <p:spPr>
          <a:xfrm>
            <a:off x="2558626" y="3540034"/>
            <a:ext cx="357190" cy="1530330"/>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AU"/>
          </a:p>
        </p:txBody>
      </p:sp>
      <p:sp>
        <p:nvSpPr>
          <p:cNvPr id="13" name="Rectangle 12"/>
          <p:cNvSpPr/>
          <p:nvPr/>
        </p:nvSpPr>
        <p:spPr>
          <a:xfrm>
            <a:off x="4572000" y="4929742"/>
            <a:ext cx="4572000" cy="184666"/>
          </a:xfrm>
          <a:prstGeom prst="rect">
            <a:avLst/>
          </a:prstGeom>
        </p:spPr>
        <p:txBody>
          <a:bodyPr>
            <a:spAutoFit/>
          </a:bodyPr>
          <a:lstStyle/>
          <a:p>
            <a:r>
              <a:rPr lang="en-AU" sz="600"/>
              <a:t>http://commons.wikimedia.org/wiki/File:Mens_100m_finals_British_Champs_and_Olympic_Trials.jpg</a:t>
            </a:r>
          </a:p>
        </p:txBody>
      </p:sp>
      <p:sp>
        <p:nvSpPr>
          <p:cNvPr id="7" name="Slide Number Placeholder 6"/>
          <p:cNvSpPr>
            <a:spLocks noGrp="1"/>
          </p:cNvSpPr>
          <p:nvPr>
            <p:ph type="sldNum" sz="quarter" idx="12"/>
          </p:nvPr>
        </p:nvSpPr>
        <p:spPr/>
        <p:txBody>
          <a:bodyPr/>
          <a:lstStyle/>
          <a:p>
            <a:fld id="{9B5CFCF4-B172-4E71-8694-052B86E59B98}" type="slidenum">
              <a:rPr lang="en-US" smtClean="0"/>
              <a:pPr/>
              <a:t>30</a:t>
            </a:fld>
            <a:endParaRPr lang="en-US"/>
          </a:p>
        </p:txBody>
      </p:sp>
      <p:sp>
        <p:nvSpPr>
          <p:cNvPr id="15" name="Title 1">
            <a:extLst>
              <a:ext uri="{FF2B5EF4-FFF2-40B4-BE49-F238E27FC236}">
                <a16:creationId xmlns:a16="http://schemas.microsoft.com/office/drawing/2014/main" id="{E6114FFC-2D2A-B347-9B8B-DB720FFE1CC4}"/>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NEWTON’S  2</a:t>
            </a:r>
            <a:r>
              <a:rPr lang="en-US" sz="2400" b="1" baseline="30000">
                <a:solidFill>
                  <a:schemeClr val="bg1"/>
                </a:solidFill>
              </a:rPr>
              <a:t>ND</a:t>
            </a:r>
            <a:r>
              <a:rPr lang="en-US" sz="2400" b="1">
                <a:solidFill>
                  <a:schemeClr val="bg1"/>
                </a:solidFill>
              </a:rPr>
              <a:t> LAW OF MOTION</a:t>
            </a:r>
          </a:p>
        </p:txBody>
      </p:sp>
    </p:spTree>
    <p:extLst>
      <p:ext uri="{BB962C8B-B14F-4D97-AF65-F5344CB8AC3E}">
        <p14:creationId xmlns:p14="http://schemas.microsoft.com/office/powerpoint/2010/main" val="1307389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©PE STUDIES RESOURCES</a:t>
            </a:r>
          </a:p>
        </p:txBody>
      </p:sp>
      <p:pic>
        <p:nvPicPr>
          <p:cNvPr id="4"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332263"/>
            <a:ext cx="457501" cy="457955"/>
          </a:xfrm>
          <a:prstGeom prst="rect">
            <a:avLst/>
          </a:prstGeom>
          <a:noFill/>
        </p:spPr>
      </p:pic>
      <p:sp>
        <p:nvSpPr>
          <p:cNvPr id="5" name="TextBox 4">
            <a:hlinkClick r:id="rId2" action="ppaction://hlinksldjump"/>
          </p:cNvPr>
          <p:cNvSpPr txBox="1"/>
          <p:nvPr/>
        </p:nvSpPr>
        <p:spPr>
          <a:xfrm>
            <a:off x="0" y="6714018"/>
            <a:ext cx="838200" cy="215444"/>
          </a:xfrm>
          <a:prstGeom prst="rect">
            <a:avLst/>
          </a:prstGeom>
          <a:noFill/>
        </p:spPr>
        <p:txBody>
          <a:bodyPr wrap="square" rtlCol="0">
            <a:spAutoFit/>
          </a:bodyPr>
          <a:lstStyle/>
          <a:p>
            <a:pPr algn="ctr"/>
            <a:r>
              <a:rPr lang="en-AU" sz="800"/>
              <a:t>Home</a:t>
            </a:r>
            <a:endParaRPr lang="en-US" sz="800"/>
          </a:p>
        </p:txBody>
      </p:sp>
      <p:sp>
        <p:nvSpPr>
          <p:cNvPr id="8" name="Rectangle 7"/>
          <p:cNvSpPr/>
          <p:nvPr/>
        </p:nvSpPr>
        <p:spPr>
          <a:xfrm>
            <a:off x="357158" y="5085184"/>
            <a:ext cx="8429684" cy="1200329"/>
          </a:xfrm>
          <a:prstGeom prst="rect">
            <a:avLst/>
          </a:prstGeom>
          <a:solidFill>
            <a:srgbClr val="FF0000"/>
          </a:solidFill>
        </p:spPr>
        <p:style>
          <a:lnRef idx="3">
            <a:schemeClr val="lt1"/>
          </a:lnRef>
          <a:fillRef idx="1">
            <a:schemeClr val="accent2"/>
          </a:fillRef>
          <a:effectRef idx="1">
            <a:schemeClr val="accent2"/>
          </a:effectRef>
          <a:fontRef idx="minor">
            <a:schemeClr val="lt1"/>
          </a:fontRef>
        </p:style>
        <p:txBody>
          <a:bodyPr wrap="square">
            <a:spAutoFit/>
          </a:bodyPr>
          <a:lstStyle/>
          <a:p>
            <a:r>
              <a:rPr lang="en-AU">
                <a:solidFill>
                  <a:srgbClr val="FFFF00"/>
                </a:solidFill>
              </a:rPr>
              <a:t>A. </a:t>
            </a:r>
            <a:r>
              <a:rPr lang="en-AU"/>
              <a:t>Newton’s 2</a:t>
            </a:r>
            <a:r>
              <a:rPr lang="en-AU" baseline="30000"/>
              <a:t>nd</a:t>
            </a:r>
            <a:r>
              <a:rPr lang="en-AU"/>
              <a:t> law of motion states the </a:t>
            </a:r>
            <a:r>
              <a:rPr lang="en-US"/>
              <a:t>acceleration is proportional to the force applied to it </a:t>
            </a:r>
            <a:r>
              <a:rPr lang="en-AU"/>
              <a:t>and inversely proportional to the mass.</a:t>
            </a:r>
          </a:p>
          <a:p>
            <a:r>
              <a:rPr lang="en-AU"/>
              <a:t>Therefore, if both sprinters apply the same amount of force to the blocks, the one with the smaller mass will accelerate at the greater rate.</a:t>
            </a:r>
          </a:p>
        </p:txBody>
      </p:sp>
      <p:pic>
        <p:nvPicPr>
          <p:cNvPr id="1026" name="Picture 2" descr="File:Mens 100m finals British Champs and Olympic Trials.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836712"/>
            <a:ext cx="6840760" cy="4121599"/>
          </a:xfrm>
          <a:prstGeom prst="rect">
            <a:avLst/>
          </a:prstGeom>
          <a:noFill/>
          <a:extLst>
            <a:ext uri="{909E8E84-426E-40DD-AFC4-6F175D3DCCD1}">
              <a14:hiddenFill xmlns:a14="http://schemas.microsoft.com/office/drawing/2010/main">
                <a:solidFill>
                  <a:srgbClr val="FFFFFF"/>
                </a:solidFill>
              </a14:hiddenFill>
            </a:ext>
          </a:extLst>
        </p:spPr>
      </p:pic>
      <p:sp>
        <p:nvSpPr>
          <p:cNvPr id="9" name="Up Arrow 8"/>
          <p:cNvSpPr/>
          <p:nvPr/>
        </p:nvSpPr>
        <p:spPr>
          <a:xfrm>
            <a:off x="3491880" y="3573016"/>
            <a:ext cx="357190" cy="148002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AU"/>
          </a:p>
        </p:txBody>
      </p:sp>
      <p:sp>
        <p:nvSpPr>
          <p:cNvPr id="10" name="Up Arrow 9"/>
          <p:cNvSpPr/>
          <p:nvPr/>
        </p:nvSpPr>
        <p:spPr>
          <a:xfrm>
            <a:off x="2627784" y="3573016"/>
            <a:ext cx="357190" cy="1497348"/>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AU"/>
          </a:p>
        </p:txBody>
      </p:sp>
      <p:sp>
        <p:nvSpPr>
          <p:cNvPr id="11" name="Rectangle 10"/>
          <p:cNvSpPr/>
          <p:nvPr/>
        </p:nvSpPr>
        <p:spPr>
          <a:xfrm>
            <a:off x="4536504" y="4929742"/>
            <a:ext cx="4572000" cy="184666"/>
          </a:xfrm>
          <a:prstGeom prst="rect">
            <a:avLst/>
          </a:prstGeom>
        </p:spPr>
        <p:txBody>
          <a:bodyPr>
            <a:spAutoFit/>
          </a:bodyPr>
          <a:lstStyle/>
          <a:p>
            <a:r>
              <a:rPr lang="en-AU" sz="600"/>
              <a:t>http://commons.wikimedia.org/wiki/File:Mens_100m_finals_British_Champs_and_Olympic_Trials.jpg</a:t>
            </a:r>
          </a:p>
        </p:txBody>
      </p:sp>
      <p:sp>
        <p:nvSpPr>
          <p:cNvPr id="7" name="Slide Number Placeholder 6"/>
          <p:cNvSpPr>
            <a:spLocks noGrp="1"/>
          </p:cNvSpPr>
          <p:nvPr>
            <p:ph type="sldNum" sz="quarter" idx="12"/>
          </p:nvPr>
        </p:nvSpPr>
        <p:spPr/>
        <p:txBody>
          <a:bodyPr/>
          <a:lstStyle/>
          <a:p>
            <a:fld id="{9B5CFCF4-B172-4E71-8694-052B86E59B98}" type="slidenum">
              <a:rPr lang="en-US" smtClean="0"/>
              <a:pPr/>
              <a:t>31</a:t>
            </a:fld>
            <a:endParaRPr lang="en-US"/>
          </a:p>
        </p:txBody>
      </p:sp>
      <p:sp>
        <p:nvSpPr>
          <p:cNvPr id="13" name="Title 1">
            <a:extLst>
              <a:ext uri="{FF2B5EF4-FFF2-40B4-BE49-F238E27FC236}">
                <a16:creationId xmlns:a16="http://schemas.microsoft.com/office/drawing/2014/main" id="{3E1E889E-E595-AB4F-BE6F-811AAC1C07AD}"/>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NEWTON’S  2</a:t>
            </a:r>
            <a:r>
              <a:rPr lang="en-US" sz="2400" b="1" baseline="30000">
                <a:solidFill>
                  <a:schemeClr val="bg1"/>
                </a:solidFill>
              </a:rPr>
              <a:t>ND</a:t>
            </a:r>
            <a:r>
              <a:rPr lang="en-US" sz="2400" b="1">
                <a:solidFill>
                  <a:schemeClr val="bg1"/>
                </a:solidFill>
              </a:rPr>
              <a:t> LAW OF MOTION</a:t>
            </a:r>
          </a:p>
        </p:txBody>
      </p:sp>
    </p:spTree>
    <p:extLst>
      <p:ext uri="{BB962C8B-B14F-4D97-AF65-F5344CB8AC3E}">
        <p14:creationId xmlns:p14="http://schemas.microsoft.com/office/powerpoint/2010/main" val="1821408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body" idx="1"/>
          </p:nvPr>
        </p:nvSpPr>
        <p:spPr>
          <a:xfrm>
            <a:off x="365609" y="2861922"/>
            <a:ext cx="3916245" cy="2817283"/>
          </a:xfrm>
          <a:ln w="9525">
            <a:solidFill>
              <a:srgbClr val="0070C0"/>
            </a:solidFill>
          </a:ln>
        </p:spPr>
        <p:style>
          <a:lnRef idx="2">
            <a:schemeClr val="accent2"/>
          </a:lnRef>
          <a:fillRef idx="1">
            <a:schemeClr val="lt1"/>
          </a:fillRef>
          <a:effectRef idx="0">
            <a:schemeClr val="accent2"/>
          </a:effectRef>
          <a:fontRef idx="minor">
            <a:schemeClr val="dk1"/>
          </a:fontRef>
        </p:style>
        <p:txBody>
          <a:bodyPr>
            <a:normAutofit/>
          </a:bodyPr>
          <a:lstStyle/>
          <a:p>
            <a:r>
              <a:rPr lang="en-AU" sz="1800"/>
              <a:t>An object can </a:t>
            </a:r>
            <a:r>
              <a:rPr lang="en-AU" sz="1800" u="sng"/>
              <a:t>only</a:t>
            </a:r>
            <a:r>
              <a:rPr lang="en-AU" sz="1800"/>
              <a:t> have momentum if it is </a:t>
            </a:r>
            <a:r>
              <a:rPr lang="en-AU" sz="1800" u="sng"/>
              <a:t>moving</a:t>
            </a:r>
          </a:p>
          <a:p>
            <a:r>
              <a:rPr lang="en-AU" sz="1800"/>
              <a:t>The greater its momentum, the more force that needs to be applied to either stop or slow the object down</a:t>
            </a:r>
          </a:p>
          <a:p>
            <a:r>
              <a:rPr lang="en-AU" sz="1800"/>
              <a:t>As a result, when two bodies collide, the one with the most momentum will be least affected</a:t>
            </a:r>
          </a:p>
        </p:txBody>
      </p:sp>
      <p:sp>
        <p:nvSpPr>
          <p:cNvPr id="8" name="Footer Placeholder 7"/>
          <p:cNvSpPr>
            <a:spLocks noGrp="1"/>
          </p:cNvSpPr>
          <p:nvPr>
            <p:ph type="ftr" sz="quarter" idx="11"/>
          </p:nvPr>
        </p:nvSpPr>
        <p:spPr>
          <a:xfrm>
            <a:off x="3890978" y="6564337"/>
            <a:ext cx="2895600" cy="365125"/>
          </a:xfrm>
        </p:spPr>
        <p:txBody>
          <a:bodyPr/>
          <a:lstStyle/>
          <a:p>
            <a:pPr>
              <a:defRPr/>
            </a:pPr>
            <a:r>
              <a:rPr lang="en-US"/>
              <a:t>©PE STUDIES RESOURCES</a:t>
            </a:r>
          </a:p>
        </p:txBody>
      </p:sp>
      <p:pic>
        <p:nvPicPr>
          <p:cNvPr id="9"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9492" y="6332263"/>
            <a:ext cx="457501" cy="457955"/>
          </a:xfrm>
          <a:prstGeom prst="rect">
            <a:avLst/>
          </a:prstGeom>
          <a:noFill/>
        </p:spPr>
      </p:pic>
      <p:sp>
        <p:nvSpPr>
          <p:cNvPr id="10" name="TextBox 9">
            <a:hlinkClick r:id="rId3" action="ppaction://hlinksldjump"/>
          </p:cNvPr>
          <p:cNvSpPr txBox="1"/>
          <p:nvPr/>
        </p:nvSpPr>
        <p:spPr>
          <a:xfrm>
            <a:off x="-142908" y="6714018"/>
            <a:ext cx="838200" cy="215444"/>
          </a:xfrm>
          <a:prstGeom prst="rect">
            <a:avLst/>
          </a:prstGeom>
          <a:noFill/>
        </p:spPr>
        <p:txBody>
          <a:bodyPr wrap="square" rtlCol="0">
            <a:spAutoFit/>
          </a:bodyPr>
          <a:lstStyle/>
          <a:p>
            <a:pPr algn="ctr"/>
            <a:r>
              <a:rPr lang="en-AU" sz="800"/>
              <a:t>Home</a:t>
            </a:r>
            <a:endParaRPr lang="en-US" sz="800"/>
          </a:p>
        </p:txBody>
      </p:sp>
      <p:sp>
        <p:nvSpPr>
          <p:cNvPr id="2" name="Rectangle 1"/>
          <p:cNvSpPr/>
          <p:nvPr/>
        </p:nvSpPr>
        <p:spPr>
          <a:xfrm>
            <a:off x="365609" y="972634"/>
            <a:ext cx="8695061" cy="646331"/>
          </a:xfrm>
          <a:prstGeom prst="rect">
            <a:avLst/>
          </a:prstGeom>
          <a:solidFill>
            <a:srgbClr val="FB40FF"/>
          </a:solidFill>
          <a:ln>
            <a:solidFill>
              <a:schemeClr val="tx1"/>
            </a:solidFill>
          </a:ln>
        </p:spPr>
        <p:txBody>
          <a:bodyPr wrap="square">
            <a:spAutoFit/>
          </a:bodyPr>
          <a:lstStyle/>
          <a:p>
            <a:r>
              <a:rPr lang="en-US">
                <a:solidFill>
                  <a:schemeClr val="bg1"/>
                </a:solidFill>
              </a:rPr>
              <a:t>Momentum is a measure of the amount of motion possessed by a moving body. </a:t>
            </a:r>
            <a:r>
              <a:rPr lang="en-GB">
                <a:solidFill>
                  <a:schemeClr val="bg1"/>
                </a:solidFill>
              </a:rPr>
              <a:t>It is the product of mass and velocity (</a:t>
            </a:r>
            <a:r>
              <a:rPr lang="en-US">
                <a:solidFill>
                  <a:schemeClr val="bg1"/>
                </a:solidFill>
              </a:rPr>
              <a:t>Momentum = Mass x Velocity)</a:t>
            </a:r>
          </a:p>
        </p:txBody>
      </p:sp>
      <p:sp>
        <p:nvSpPr>
          <p:cNvPr id="3" name="Slide Number Placeholder 2"/>
          <p:cNvSpPr>
            <a:spLocks noGrp="1"/>
          </p:cNvSpPr>
          <p:nvPr>
            <p:ph type="sldNum" sz="quarter" idx="12"/>
          </p:nvPr>
        </p:nvSpPr>
        <p:spPr/>
        <p:txBody>
          <a:bodyPr/>
          <a:lstStyle/>
          <a:p>
            <a:fld id="{9B5CFCF4-B172-4E71-8694-052B86E59B98}" type="slidenum">
              <a:rPr lang="en-US" smtClean="0"/>
              <a:pPr/>
              <a:t>32</a:t>
            </a:fld>
            <a:endParaRPr lang="en-US"/>
          </a:p>
        </p:txBody>
      </p:sp>
      <p:sp>
        <p:nvSpPr>
          <p:cNvPr id="13" name="Title 1">
            <a:extLst>
              <a:ext uri="{FF2B5EF4-FFF2-40B4-BE49-F238E27FC236}">
                <a16:creationId xmlns:a16="http://schemas.microsoft.com/office/drawing/2014/main" id="{687A5618-D381-E644-A78E-77E25DD46F73}"/>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MOMENTUM</a:t>
            </a:r>
          </a:p>
        </p:txBody>
      </p:sp>
      <p:sp>
        <p:nvSpPr>
          <p:cNvPr id="4" name="Rectangle 3">
            <a:extLst>
              <a:ext uri="{FF2B5EF4-FFF2-40B4-BE49-F238E27FC236}">
                <a16:creationId xmlns:a16="http://schemas.microsoft.com/office/drawing/2014/main" id="{A120D97B-8373-8745-81D8-4CB51F19DBB5}"/>
              </a:ext>
            </a:extLst>
          </p:cNvPr>
          <p:cNvSpPr/>
          <p:nvPr/>
        </p:nvSpPr>
        <p:spPr>
          <a:xfrm>
            <a:off x="7931809" y="5839902"/>
            <a:ext cx="1212191" cy="169277"/>
          </a:xfrm>
          <a:prstGeom prst="rect">
            <a:avLst/>
          </a:prstGeom>
        </p:spPr>
        <p:txBody>
          <a:bodyPr wrap="none">
            <a:spAutoFit/>
          </a:bodyPr>
          <a:lstStyle/>
          <a:p>
            <a:r>
              <a:rPr lang="en-US" sz="500"/>
              <a:t>https://</a:t>
            </a:r>
            <a:r>
              <a:rPr lang="en-US" sz="500" err="1"/>
              <a:t>pxhere.com</a:t>
            </a:r>
            <a:r>
              <a:rPr lang="en-US" sz="500"/>
              <a:t>/</a:t>
            </a:r>
            <a:r>
              <a:rPr lang="en-US" sz="500" err="1"/>
              <a:t>en</a:t>
            </a:r>
            <a:r>
              <a:rPr lang="en-US" sz="500"/>
              <a:t>/photo/1255837</a:t>
            </a:r>
          </a:p>
        </p:txBody>
      </p:sp>
    </p:spTree>
    <p:extLst>
      <p:ext uri="{BB962C8B-B14F-4D97-AF65-F5344CB8AC3E}">
        <p14:creationId xmlns:p14="http://schemas.microsoft.com/office/powerpoint/2010/main" val="4255222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idx="1"/>
          </p:nvPr>
        </p:nvSpPr>
        <p:spPr>
          <a:xfrm>
            <a:off x="315021" y="1582155"/>
            <a:ext cx="8600379" cy="2853214"/>
          </a:xfrm>
          <a:solidFill>
            <a:schemeClr val="bg1"/>
          </a:solidFill>
          <a:ln>
            <a:solidFill>
              <a:srgbClr val="0070C0"/>
            </a:solidFill>
          </a:ln>
        </p:spPr>
        <p:txBody>
          <a:bodyPr>
            <a:normAutofit/>
          </a:bodyPr>
          <a:lstStyle/>
          <a:p>
            <a:pPr marL="0" indent="0">
              <a:buFontTx/>
              <a:buNone/>
            </a:pPr>
            <a:r>
              <a:rPr lang="en-AU" sz="1800"/>
              <a:t>The concept of impulse and </a:t>
            </a:r>
            <a:r>
              <a:rPr lang="en-AU" sz="1800" u="sng"/>
              <a:t>the impulse–momentum relationship</a:t>
            </a:r>
            <a:r>
              <a:rPr lang="en-AU" sz="1800"/>
              <a:t> is best described by the following formula:</a:t>
            </a:r>
          </a:p>
          <a:p>
            <a:pPr marL="0" indent="0" algn="ctr">
              <a:buFontTx/>
              <a:buNone/>
            </a:pPr>
            <a:r>
              <a:rPr lang="en-AU" sz="1800" b="1">
                <a:solidFill>
                  <a:srgbClr val="FF0000"/>
                </a:solidFill>
              </a:rPr>
              <a:t>Impulse = force × time</a:t>
            </a:r>
          </a:p>
          <a:p>
            <a:pPr marL="53975" lvl="1" indent="-53975">
              <a:buNone/>
              <a:tabLst>
                <a:tab pos="0" algn="l"/>
              </a:tabLst>
            </a:pPr>
            <a:r>
              <a:rPr lang="en-AU" sz="1800"/>
              <a:t> Where force equals the object’s mass multiplied by its acceleration, and time equals the length of time for which the force is applied to the object. </a:t>
            </a:r>
          </a:p>
          <a:p>
            <a:pPr marL="53975" lvl="1" indent="-53975">
              <a:buNone/>
              <a:tabLst>
                <a:tab pos="0" algn="l"/>
              </a:tabLst>
            </a:pPr>
            <a:endParaRPr lang="en-AU" sz="1000"/>
          </a:p>
          <a:p>
            <a:pPr marL="457200" lvl="1" indent="-457200">
              <a:buFont typeface="+mj-lt"/>
              <a:buAutoNum type="arabicPeriod"/>
              <a:tabLst>
                <a:tab pos="0" algn="l"/>
              </a:tabLst>
            </a:pPr>
            <a:r>
              <a:rPr lang="en-AU" sz="1800"/>
              <a:t>Impulse creates momentum e.g. increases the momentum of an object from zero</a:t>
            </a:r>
          </a:p>
          <a:p>
            <a:pPr marL="457200" lvl="1" indent="-457200">
              <a:buFont typeface="+mj-lt"/>
              <a:buAutoNum type="arabicPeriod"/>
              <a:tabLst>
                <a:tab pos="0" algn="l"/>
              </a:tabLst>
            </a:pPr>
            <a:r>
              <a:rPr lang="en-AU" sz="1800"/>
              <a:t>Changing momentum e.g. increasing / decreasing momentum of a moving object</a:t>
            </a:r>
          </a:p>
          <a:p>
            <a:pPr marL="457200" lvl="1" indent="-457200">
              <a:buFont typeface="+mj-lt"/>
              <a:buAutoNum type="arabicPeriod"/>
              <a:tabLst>
                <a:tab pos="0" algn="l"/>
              </a:tabLst>
            </a:pPr>
            <a:r>
              <a:rPr lang="en-AU" sz="1800"/>
              <a:t>Stopping momentum e.g. taking momentum back to zero</a:t>
            </a:r>
          </a:p>
        </p:txBody>
      </p:sp>
      <p:sp>
        <p:nvSpPr>
          <p:cNvPr id="2" name="Rectangle 1"/>
          <p:cNvSpPr/>
          <p:nvPr/>
        </p:nvSpPr>
        <p:spPr>
          <a:xfrm>
            <a:off x="304801" y="873277"/>
            <a:ext cx="8610599" cy="590931"/>
          </a:xfrm>
          <a:prstGeom prst="rect">
            <a:avLst/>
          </a:prstGeom>
          <a:solidFill>
            <a:srgbClr val="FF0000"/>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a:spAutoFit/>
          </a:bodyPr>
          <a:lstStyle/>
          <a:p>
            <a:pPr algn="ctr">
              <a:lnSpc>
                <a:spcPct val="90000"/>
              </a:lnSpc>
            </a:pPr>
            <a:r>
              <a:rPr lang="en-AU">
                <a:solidFill>
                  <a:schemeClr val="bg1"/>
                </a:solidFill>
              </a:rPr>
              <a:t>Impulse is the application of </a:t>
            </a:r>
            <a:r>
              <a:rPr lang="en-AU" u="sng">
                <a:solidFill>
                  <a:schemeClr val="bg1"/>
                </a:solidFill>
              </a:rPr>
              <a:t>force</a:t>
            </a:r>
            <a:r>
              <a:rPr lang="en-AU">
                <a:solidFill>
                  <a:schemeClr val="bg1"/>
                </a:solidFill>
              </a:rPr>
              <a:t> over a period of </a:t>
            </a:r>
            <a:r>
              <a:rPr lang="en-AU" u="sng">
                <a:solidFill>
                  <a:schemeClr val="bg1"/>
                </a:solidFill>
              </a:rPr>
              <a:t>time</a:t>
            </a:r>
            <a:r>
              <a:rPr lang="en-AU">
                <a:solidFill>
                  <a:schemeClr val="bg1"/>
                </a:solidFill>
              </a:rPr>
              <a:t> to change the momentum of an object. </a:t>
            </a:r>
          </a:p>
        </p:txBody>
      </p:sp>
      <p:pic>
        <p:nvPicPr>
          <p:cNvPr id="11"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28128" y="6360193"/>
            <a:ext cx="457501" cy="457955"/>
          </a:xfrm>
          <a:prstGeom prst="rect">
            <a:avLst/>
          </a:prstGeom>
          <a:noFill/>
        </p:spPr>
      </p:pic>
      <p:sp>
        <p:nvSpPr>
          <p:cNvPr id="13" name="TextBox 12">
            <a:hlinkClick r:id="rId3" action="ppaction://hlinksldjump"/>
          </p:cNvPr>
          <p:cNvSpPr txBox="1"/>
          <p:nvPr/>
        </p:nvSpPr>
        <p:spPr>
          <a:xfrm>
            <a:off x="-180528" y="6741948"/>
            <a:ext cx="838200" cy="215444"/>
          </a:xfrm>
          <a:prstGeom prst="rect">
            <a:avLst/>
          </a:prstGeom>
          <a:noFill/>
        </p:spPr>
        <p:txBody>
          <a:bodyPr wrap="square" rtlCol="0">
            <a:spAutoFit/>
          </a:bodyPr>
          <a:lstStyle/>
          <a:p>
            <a:pPr algn="ctr"/>
            <a:r>
              <a:rPr lang="en-AU" sz="800"/>
              <a:t>Home</a:t>
            </a:r>
            <a:endParaRPr lang="en-US" sz="800"/>
          </a:p>
        </p:txBody>
      </p:sp>
      <p:sp>
        <p:nvSpPr>
          <p:cNvPr id="5" name="Slide Number Placeholder 4"/>
          <p:cNvSpPr>
            <a:spLocks noGrp="1"/>
          </p:cNvSpPr>
          <p:nvPr>
            <p:ph type="sldNum" sz="quarter" idx="12"/>
          </p:nvPr>
        </p:nvSpPr>
        <p:spPr>
          <a:xfrm>
            <a:off x="6830888" y="6356350"/>
            <a:ext cx="2133600" cy="365125"/>
          </a:xfrm>
        </p:spPr>
        <p:txBody>
          <a:bodyPr/>
          <a:lstStyle/>
          <a:p>
            <a:fld id="{9B5CFCF4-B172-4E71-8694-052B86E59B98}" type="slidenum">
              <a:rPr lang="en-US" smtClean="0"/>
              <a:pPr/>
              <a:t>33</a:t>
            </a:fld>
            <a:endParaRPr lang="en-US"/>
          </a:p>
        </p:txBody>
      </p:sp>
      <p:sp>
        <p:nvSpPr>
          <p:cNvPr id="14" name="Title 1">
            <a:extLst>
              <a:ext uri="{FF2B5EF4-FFF2-40B4-BE49-F238E27FC236}">
                <a16:creationId xmlns:a16="http://schemas.microsoft.com/office/drawing/2014/main" id="{8FBE1E92-1AC9-C245-8D2E-34A0BA30CB1B}"/>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IMPULSE – MOMENTUM RELATIONSHIP</a:t>
            </a:r>
          </a:p>
        </p:txBody>
      </p:sp>
      <p:sp>
        <p:nvSpPr>
          <p:cNvPr id="3" name="Footer Placeholder 2">
            <a:extLst>
              <a:ext uri="{FF2B5EF4-FFF2-40B4-BE49-F238E27FC236}">
                <a16:creationId xmlns:a16="http://schemas.microsoft.com/office/drawing/2014/main" id="{BB16E008-6A3B-4C95-BFC5-A6476974F5E3}"/>
              </a:ext>
            </a:extLst>
          </p:cNvPr>
          <p:cNvSpPr>
            <a:spLocks noGrp="1"/>
          </p:cNvSpPr>
          <p:nvPr>
            <p:ph type="ftr" sz="quarter" idx="11"/>
          </p:nvPr>
        </p:nvSpPr>
        <p:spPr>
          <a:xfrm>
            <a:off x="3124200" y="6592320"/>
            <a:ext cx="2895600" cy="365125"/>
          </a:xfrm>
        </p:spPr>
        <p:txBody>
          <a:bodyPr/>
          <a:lstStyle/>
          <a:p>
            <a:r>
              <a:rPr lang="en-US"/>
              <a:t>©PE STUDIES RESOURCES</a:t>
            </a:r>
          </a:p>
        </p:txBody>
      </p:sp>
    </p:spTree>
    <p:extLst>
      <p:ext uri="{BB962C8B-B14F-4D97-AF65-F5344CB8AC3E}">
        <p14:creationId xmlns:p14="http://schemas.microsoft.com/office/powerpoint/2010/main" val="299230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10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10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1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10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10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1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uiExpand="1"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rot="5400000" flipH="1" flipV="1">
            <a:off x="-465173" y="4321975"/>
            <a:ext cx="2929752" cy="794"/>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000100" y="5786454"/>
            <a:ext cx="3429024" cy="1588"/>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85720" y="3429000"/>
            <a:ext cx="461665" cy="1655216"/>
          </a:xfrm>
          <a:prstGeom prst="rect">
            <a:avLst/>
          </a:prstGeom>
          <a:solidFill>
            <a:srgbClr val="00B050"/>
          </a:solidFill>
        </p:spPr>
        <p:txBody>
          <a:bodyPr vert="vert270" wrap="square" rtlCol="0">
            <a:spAutoFit/>
          </a:bodyPr>
          <a:lstStyle/>
          <a:p>
            <a:pPr algn="ctr"/>
            <a:r>
              <a:rPr lang="en-AU" b="1"/>
              <a:t>FORCE</a:t>
            </a:r>
            <a:endParaRPr lang="en-US" b="1"/>
          </a:p>
        </p:txBody>
      </p:sp>
      <p:sp>
        <p:nvSpPr>
          <p:cNvPr id="8" name="TextBox 7"/>
          <p:cNvSpPr txBox="1"/>
          <p:nvPr/>
        </p:nvSpPr>
        <p:spPr>
          <a:xfrm>
            <a:off x="1643042" y="6000768"/>
            <a:ext cx="1857388" cy="369332"/>
          </a:xfrm>
          <a:prstGeom prst="rect">
            <a:avLst/>
          </a:prstGeom>
          <a:solidFill>
            <a:srgbClr val="00B050"/>
          </a:solidFill>
        </p:spPr>
        <p:txBody>
          <a:bodyPr wrap="square" rtlCol="0">
            <a:spAutoFit/>
          </a:bodyPr>
          <a:lstStyle/>
          <a:p>
            <a:pPr algn="ctr"/>
            <a:r>
              <a:rPr lang="en-AU" b="1"/>
              <a:t>TIME</a:t>
            </a:r>
            <a:endParaRPr lang="en-US" b="1"/>
          </a:p>
        </p:txBody>
      </p:sp>
      <p:cxnSp>
        <p:nvCxnSpPr>
          <p:cNvPr id="11" name="Straight Arrow Connector 10"/>
          <p:cNvCxnSpPr/>
          <p:nvPr/>
        </p:nvCxnSpPr>
        <p:spPr>
          <a:xfrm rot="5400000" flipH="1" flipV="1">
            <a:off x="3820710" y="4322372"/>
            <a:ext cx="2930546" cy="794"/>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287174" y="5786454"/>
            <a:ext cx="3429024" cy="1588"/>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572794" y="3429000"/>
            <a:ext cx="461665" cy="1655216"/>
          </a:xfrm>
          <a:prstGeom prst="rect">
            <a:avLst/>
          </a:prstGeom>
          <a:solidFill>
            <a:srgbClr val="00B050"/>
          </a:solidFill>
        </p:spPr>
        <p:txBody>
          <a:bodyPr vert="vert270" wrap="square" rtlCol="0">
            <a:spAutoFit/>
          </a:bodyPr>
          <a:lstStyle/>
          <a:p>
            <a:pPr algn="ctr"/>
            <a:r>
              <a:rPr lang="en-AU" b="1"/>
              <a:t>FORCE</a:t>
            </a:r>
            <a:endParaRPr lang="en-US" b="1"/>
          </a:p>
        </p:txBody>
      </p:sp>
      <p:sp>
        <p:nvSpPr>
          <p:cNvPr id="14" name="TextBox 13"/>
          <p:cNvSpPr txBox="1"/>
          <p:nvPr/>
        </p:nvSpPr>
        <p:spPr>
          <a:xfrm>
            <a:off x="5930116" y="6000768"/>
            <a:ext cx="1857388" cy="369332"/>
          </a:xfrm>
          <a:prstGeom prst="rect">
            <a:avLst/>
          </a:prstGeom>
          <a:solidFill>
            <a:srgbClr val="00B050"/>
          </a:solidFill>
        </p:spPr>
        <p:txBody>
          <a:bodyPr wrap="square" rtlCol="0">
            <a:spAutoFit/>
          </a:bodyPr>
          <a:lstStyle/>
          <a:p>
            <a:pPr algn="ctr"/>
            <a:r>
              <a:rPr lang="en-AU" b="1"/>
              <a:t>TIME</a:t>
            </a:r>
            <a:endParaRPr lang="en-US" b="1"/>
          </a:p>
        </p:txBody>
      </p:sp>
      <p:sp>
        <p:nvSpPr>
          <p:cNvPr id="15" name="Freeform 14"/>
          <p:cNvSpPr/>
          <p:nvPr/>
        </p:nvSpPr>
        <p:spPr>
          <a:xfrm>
            <a:off x="1025236" y="2526146"/>
            <a:ext cx="1981200" cy="3223490"/>
          </a:xfrm>
          <a:custGeom>
            <a:avLst/>
            <a:gdLst>
              <a:gd name="connsiteX0" fmla="*/ 0 w 1981200"/>
              <a:gd name="connsiteY0" fmla="*/ 3223490 h 3223490"/>
              <a:gd name="connsiteX1" fmla="*/ 387928 w 1981200"/>
              <a:gd name="connsiteY1" fmla="*/ 411018 h 3223490"/>
              <a:gd name="connsiteX2" fmla="*/ 1025237 w 1981200"/>
              <a:gd name="connsiteY2" fmla="*/ 757381 h 3223490"/>
              <a:gd name="connsiteX3" fmla="*/ 1510146 w 1981200"/>
              <a:gd name="connsiteY3" fmla="*/ 480290 h 3223490"/>
              <a:gd name="connsiteX4" fmla="*/ 1981200 w 1981200"/>
              <a:gd name="connsiteY4" fmla="*/ 3209636 h 3223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3223490">
                <a:moveTo>
                  <a:pt x="0" y="3223490"/>
                </a:moveTo>
                <a:cubicBezTo>
                  <a:pt x="108527" y="2022763"/>
                  <a:pt x="217055" y="822036"/>
                  <a:pt x="387928" y="411018"/>
                </a:cubicBezTo>
                <a:cubicBezTo>
                  <a:pt x="558801" y="0"/>
                  <a:pt x="838201" y="745836"/>
                  <a:pt x="1025237" y="757381"/>
                </a:cubicBezTo>
                <a:cubicBezTo>
                  <a:pt x="1212273" y="768926"/>
                  <a:pt x="1350819" y="71581"/>
                  <a:pt x="1510146" y="480290"/>
                </a:cubicBezTo>
                <a:cubicBezTo>
                  <a:pt x="1669473" y="888999"/>
                  <a:pt x="1825336" y="2049317"/>
                  <a:pt x="1981200" y="3209636"/>
                </a:cubicBezTo>
              </a:path>
            </a:pathLst>
          </a:custGeom>
          <a:solidFill>
            <a:srgbClr val="00B0F0"/>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320144" y="4904509"/>
            <a:ext cx="3252383" cy="881945"/>
          </a:xfrm>
          <a:custGeom>
            <a:avLst/>
            <a:gdLst>
              <a:gd name="connsiteX0" fmla="*/ 0 w 3200400"/>
              <a:gd name="connsiteY0" fmla="*/ 886691 h 886691"/>
              <a:gd name="connsiteX1" fmla="*/ 1066800 w 3200400"/>
              <a:gd name="connsiteY1" fmla="*/ 96982 h 886691"/>
              <a:gd name="connsiteX2" fmla="*/ 2092037 w 3200400"/>
              <a:gd name="connsiteY2" fmla="*/ 304800 h 886691"/>
              <a:gd name="connsiteX3" fmla="*/ 2660073 w 3200400"/>
              <a:gd name="connsiteY3" fmla="*/ 180109 h 886691"/>
              <a:gd name="connsiteX4" fmla="*/ 3200400 w 3200400"/>
              <a:gd name="connsiteY4" fmla="*/ 831273 h 886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886691">
                <a:moveTo>
                  <a:pt x="0" y="886691"/>
                </a:moveTo>
                <a:cubicBezTo>
                  <a:pt x="359063" y="540327"/>
                  <a:pt x="718127" y="193964"/>
                  <a:pt x="1066800" y="96982"/>
                </a:cubicBezTo>
                <a:cubicBezTo>
                  <a:pt x="1415473" y="0"/>
                  <a:pt x="1826492" y="290946"/>
                  <a:pt x="2092037" y="304800"/>
                </a:cubicBezTo>
                <a:cubicBezTo>
                  <a:pt x="2357582" y="318654"/>
                  <a:pt x="2475346" y="92364"/>
                  <a:pt x="2660073" y="180109"/>
                </a:cubicBezTo>
                <a:cubicBezTo>
                  <a:pt x="2844800" y="267855"/>
                  <a:pt x="3022600" y="549564"/>
                  <a:pt x="3200400" y="831273"/>
                </a:cubicBezTo>
              </a:path>
            </a:pathLst>
          </a:custGeom>
          <a:solidFill>
            <a:srgbClr val="00B0F0"/>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p:cNvCxnSpPr/>
          <p:nvPr/>
        </p:nvCxnSpPr>
        <p:spPr>
          <a:xfrm rot="10800000" flipV="1">
            <a:off x="2566458" y="2500306"/>
            <a:ext cx="1571636" cy="1214446"/>
          </a:xfrm>
          <a:prstGeom prst="straightConnector1">
            <a:avLst/>
          </a:prstGeom>
          <a:ln>
            <a:solidFill>
              <a:srgbClr val="FB40FF"/>
            </a:solidFill>
            <a:tailEnd type="arrow"/>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a:xfrm rot="16200000" flipH="1">
            <a:off x="5357818" y="3643314"/>
            <a:ext cx="2714644" cy="428628"/>
          </a:xfrm>
          <a:prstGeom prst="straightConnector1">
            <a:avLst/>
          </a:prstGeom>
          <a:ln>
            <a:solidFill>
              <a:srgbClr val="FB40FF"/>
            </a:solidFill>
            <a:tailEnd type="arrow"/>
          </a:ln>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3286116" y="1292567"/>
            <a:ext cx="4214842" cy="1200329"/>
          </a:xfrm>
          <a:prstGeom prst="rect">
            <a:avLst/>
          </a:prstGeom>
          <a:solidFill>
            <a:srgbClr val="FB40FF"/>
          </a:solidFill>
          <a:ln w="12700">
            <a:solidFill>
              <a:schemeClr val="tx1"/>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AU"/>
              <a:t>Which method would you prefer to use when catching a ball – a large peak force over a short period of time or a smaller peak force over a longer period of time?</a:t>
            </a:r>
            <a:endParaRPr lang="en-US"/>
          </a:p>
        </p:txBody>
      </p:sp>
      <p:sp>
        <p:nvSpPr>
          <p:cNvPr id="19" name="Footer Placeholder 18"/>
          <p:cNvSpPr>
            <a:spLocks noGrp="1"/>
          </p:cNvSpPr>
          <p:nvPr>
            <p:ph type="ftr" sz="quarter" idx="11"/>
          </p:nvPr>
        </p:nvSpPr>
        <p:spPr>
          <a:xfrm>
            <a:off x="3124200" y="6492899"/>
            <a:ext cx="2895600" cy="365125"/>
          </a:xfrm>
        </p:spPr>
        <p:txBody>
          <a:bodyPr/>
          <a:lstStyle/>
          <a:p>
            <a:pPr>
              <a:defRPr/>
            </a:pPr>
            <a:r>
              <a:rPr lang="en-US"/>
              <a:t>©PE STUDIES RESOURCES</a:t>
            </a:r>
          </a:p>
        </p:txBody>
      </p:sp>
      <p:pic>
        <p:nvPicPr>
          <p:cNvPr id="21"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56969" y="6260801"/>
            <a:ext cx="457501" cy="457955"/>
          </a:xfrm>
          <a:prstGeom prst="rect">
            <a:avLst/>
          </a:prstGeom>
          <a:noFill/>
        </p:spPr>
      </p:pic>
      <p:sp>
        <p:nvSpPr>
          <p:cNvPr id="23" name="TextBox 22">
            <a:hlinkClick r:id="rId2" action="ppaction://hlinksldjump"/>
          </p:cNvPr>
          <p:cNvSpPr txBox="1"/>
          <p:nvPr/>
        </p:nvSpPr>
        <p:spPr>
          <a:xfrm>
            <a:off x="-95431" y="6642556"/>
            <a:ext cx="838200" cy="215444"/>
          </a:xfrm>
          <a:prstGeom prst="rect">
            <a:avLst/>
          </a:prstGeom>
          <a:noFill/>
        </p:spPr>
        <p:txBody>
          <a:bodyPr wrap="square" rtlCol="0">
            <a:spAutoFit/>
          </a:bodyPr>
          <a:lstStyle/>
          <a:p>
            <a:pPr algn="ctr"/>
            <a:r>
              <a:rPr lang="en-AU" sz="800"/>
              <a:t>Home</a:t>
            </a:r>
            <a:endParaRPr lang="en-US" sz="800"/>
          </a:p>
        </p:txBody>
      </p:sp>
      <p:sp>
        <p:nvSpPr>
          <p:cNvPr id="2" name="Slide Number Placeholder 1"/>
          <p:cNvSpPr>
            <a:spLocks noGrp="1"/>
          </p:cNvSpPr>
          <p:nvPr>
            <p:ph type="sldNum" sz="quarter" idx="12"/>
          </p:nvPr>
        </p:nvSpPr>
        <p:spPr/>
        <p:txBody>
          <a:bodyPr/>
          <a:lstStyle/>
          <a:p>
            <a:fld id="{9B5CFCF4-B172-4E71-8694-052B86E59B98}" type="slidenum">
              <a:rPr lang="en-US" smtClean="0"/>
              <a:pPr/>
              <a:t>34</a:t>
            </a:fld>
            <a:endParaRPr lang="en-US"/>
          </a:p>
        </p:txBody>
      </p:sp>
      <p:sp>
        <p:nvSpPr>
          <p:cNvPr id="26" name="Title 1">
            <a:extLst>
              <a:ext uri="{FF2B5EF4-FFF2-40B4-BE49-F238E27FC236}">
                <a16:creationId xmlns:a16="http://schemas.microsoft.com/office/drawing/2014/main" id="{4EC13DFE-77D6-4C44-B66A-B6594CF6DE33}"/>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IMPULSE – MOMENTUM RELATIONSHIP</a:t>
            </a:r>
          </a:p>
        </p:txBody>
      </p:sp>
    </p:spTree>
    <p:extLst>
      <p:ext uri="{BB962C8B-B14F-4D97-AF65-F5344CB8AC3E}">
        <p14:creationId xmlns:p14="http://schemas.microsoft.com/office/powerpoint/2010/main" val="31726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05738" y="1772816"/>
            <a:ext cx="2143140" cy="2286016"/>
          </a:xfrm>
          <a:prstGeom prst="rect">
            <a:avLst/>
          </a:prstGeom>
          <a:solidFill>
            <a:srgbClr val="FF000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a:t>Standing shot putt throw compared with glide and rotation methods– which method would generate the greatest impulse and why?</a:t>
            </a:r>
          </a:p>
        </p:txBody>
      </p:sp>
      <p:sp>
        <p:nvSpPr>
          <p:cNvPr id="7" name="TextBox 6"/>
          <p:cNvSpPr txBox="1"/>
          <p:nvPr/>
        </p:nvSpPr>
        <p:spPr>
          <a:xfrm>
            <a:off x="179512" y="5374957"/>
            <a:ext cx="8678768"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a:t>The longer a force can be applied, and the greater the force that is applied, the greater the object’s impulse or change of momentum.  </a:t>
            </a:r>
          </a:p>
        </p:txBody>
      </p:sp>
      <p:sp>
        <p:nvSpPr>
          <p:cNvPr id="11" name="Footer Placeholder 10"/>
          <p:cNvSpPr>
            <a:spLocks noGrp="1"/>
          </p:cNvSpPr>
          <p:nvPr>
            <p:ph type="ftr" sz="quarter" idx="11"/>
          </p:nvPr>
        </p:nvSpPr>
        <p:spPr/>
        <p:txBody>
          <a:bodyPr/>
          <a:lstStyle/>
          <a:p>
            <a:pPr>
              <a:defRPr/>
            </a:pPr>
            <a:r>
              <a:rPr lang="en-US"/>
              <a:t>©PE STUDIES RESOURCES</a:t>
            </a:r>
          </a:p>
        </p:txBody>
      </p:sp>
      <p:pic>
        <p:nvPicPr>
          <p:cNvPr id="12"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80930" y="6260825"/>
            <a:ext cx="457501" cy="457955"/>
          </a:xfrm>
          <a:prstGeom prst="rect">
            <a:avLst/>
          </a:prstGeom>
          <a:noFill/>
        </p:spPr>
      </p:pic>
      <p:sp>
        <p:nvSpPr>
          <p:cNvPr id="13" name="TextBox 12">
            <a:hlinkClick r:id="rId3" action="ppaction://hlinksldjump"/>
          </p:cNvPr>
          <p:cNvSpPr txBox="1"/>
          <p:nvPr/>
        </p:nvSpPr>
        <p:spPr>
          <a:xfrm>
            <a:off x="-71470" y="6642580"/>
            <a:ext cx="838200" cy="215444"/>
          </a:xfrm>
          <a:prstGeom prst="rect">
            <a:avLst/>
          </a:prstGeom>
          <a:noFill/>
        </p:spPr>
        <p:txBody>
          <a:bodyPr wrap="square" rtlCol="0">
            <a:spAutoFit/>
          </a:bodyPr>
          <a:lstStyle/>
          <a:p>
            <a:pPr algn="ctr"/>
            <a:r>
              <a:rPr lang="en-AU" sz="800"/>
              <a:t>Home</a:t>
            </a:r>
            <a:endParaRPr lang="en-US" sz="800"/>
          </a:p>
        </p:txBody>
      </p:sp>
      <p:sp>
        <p:nvSpPr>
          <p:cNvPr id="2" name="Slide Number Placeholder 1"/>
          <p:cNvSpPr>
            <a:spLocks noGrp="1"/>
          </p:cNvSpPr>
          <p:nvPr>
            <p:ph type="sldNum" sz="quarter" idx="12"/>
          </p:nvPr>
        </p:nvSpPr>
        <p:spPr/>
        <p:txBody>
          <a:bodyPr/>
          <a:lstStyle/>
          <a:p>
            <a:fld id="{9B5CFCF4-B172-4E71-8694-052B86E59B98}" type="slidenum">
              <a:rPr lang="en-US" smtClean="0"/>
              <a:pPr/>
              <a:t>35</a:t>
            </a:fld>
            <a:endParaRPr lang="en-US"/>
          </a:p>
        </p:txBody>
      </p:sp>
      <p:pic>
        <p:nvPicPr>
          <p:cNvPr id="5122" name="Picture 2" descr="File:Vince Cavazos winds up for a shot put toss during a morning track and field session at the Air Force team’s training camp at Eglin Air Force Base (2570698797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557816"/>
            <a:ext cx="6199207" cy="46029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3593" y="5112898"/>
            <a:ext cx="6199206" cy="276999"/>
          </a:xfrm>
          <a:prstGeom prst="rect">
            <a:avLst/>
          </a:prstGeom>
        </p:spPr>
        <p:txBody>
          <a:bodyPr wrap="square">
            <a:spAutoFit/>
          </a:bodyPr>
          <a:lstStyle/>
          <a:p>
            <a:pPr algn="r"/>
            <a:r>
              <a:rPr lang="en-AU" sz="600"/>
              <a:t>https://</a:t>
            </a:r>
            <a:r>
              <a:rPr lang="en-AU" sz="600" err="1"/>
              <a:t>commons.wikimedia.org</a:t>
            </a:r>
            <a:r>
              <a:rPr lang="en-AU" sz="600"/>
              <a:t>/wiki/File:Vince_Cavazos_winds_up_for_a_shot_put_toss_during_a_morning_track_and_field_session_at_the_Air_Force_team%E2%80%99s_training_camp_at_Eglin_Air_Force_Base_(25706987973).jpg</a:t>
            </a:r>
          </a:p>
        </p:txBody>
      </p:sp>
      <p:sp>
        <p:nvSpPr>
          <p:cNvPr id="14" name="Title 1">
            <a:extLst>
              <a:ext uri="{FF2B5EF4-FFF2-40B4-BE49-F238E27FC236}">
                <a16:creationId xmlns:a16="http://schemas.microsoft.com/office/drawing/2014/main" id="{861AE458-CCD9-8848-A2B3-253E88D510B9}"/>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IMPULSE – MOMENTUM RELATIONSHIP</a:t>
            </a:r>
          </a:p>
        </p:txBody>
      </p:sp>
    </p:spTree>
    <p:extLst>
      <p:ext uri="{BB962C8B-B14F-4D97-AF65-F5344CB8AC3E}">
        <p14:creationId xmlns:p14="http://schemas.microsoft.com/office/powerpoint/2010/main" val="89421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186305" y="877844"/>
            <a:ext cx="4806726" cy="4832092"/>
          </a:xfrm>
          <a:prstGeom prst="rect">
            <a:avLst/>
          </a:prstGeom>
          <a:ln>
            <a:solidFill>
              <a:srgbClr val="0070C0"/>
            </a:solidFill>
            <a:headEnd/>
            <a:tailEnd/>
          </a:ln>
        </p:spPr>
        <p:style>
          <a:lnRef idx="2">
            <a:schemeClr val="accent1"/>
          </a:lnRef>
          <a:fillRef idx="1">
            <a:schemeClr val="lt1"/>
          </a:fillRef>
          <a:effectRef idx="0">
            <a:schemeClr val="accent1"/>
          </a:effectRef>
          <a:fontRef idx="minor">
            <a:schemeClr val="dk1"/>
          </a:fontRef>
        </p:style>
        <p:txBody>
          <a:bodyPr wrap="square">
            <a:spAutoFit/>
          </a:bodyPr>
          <a:lstStyle/>
          <a:p>
            <a:r>
              <a:rPr lang="en-AU">
                <a:latin typeface="+mn-lt"/>
              </a:rPr>
              <a:t>Impulse is important in impact / collision situations</a:t>
            </a:r>
          </a:p>
          <a:p>
            <a:pPr marL="285750" indent="-285750">
              <a:buFont typeface="Arial" panose="020B0604020202020204" pitchFamily="34" charset="0"/>
              <a:buChar char="•"/>
            </a:pPr>
            <a:r>
              <a:rPr lang="en-AU">
                <a:latin typeface="+mn-lt"/>
              </a:rPr>
              <a:t>We often want to manipulate the momentum of one of the colliding objects to produce a desired outcome</a:t>
            </a:r>
          </a:p>
          <a:p>
            <a:pPr marL="742950" lvl="1" indent="-285750">
              <a:buFont typeface="Cambria Math" panose="02040503050406030204" pitchFamily="18" charset="0"/>
              <a:buChar char="⎯"/>
            </a:pPr>
            <a:r>
              <a:rPr lang="en-AU">
                <a:latin typeface="+mn-lt"/>
              </a:rPr>
              <a:t>i.e. Speed up or slow down an object</a:t>
            </a:r>
          </a:p>
          <a:p>
            <a:endParaRPr lang="en-GB" sz="1000">
              <a:latin typeface="+mn-lt"/>
            </a:endParaRPr>
          </a:p>
          <a:p>
            <a:r>
              <a:rPr lang="en-GB">
                <a:solidFill>
                  <a:srgbClr val="FC1239"/>
                </a:solidFill>
                <a:latin typeface="+mn-lt"/>
              </a:rPr>
              <a:t>For example:</a:t>
            </a:r>
            <a:endParaRPr lang="en-AU">
              <a:solidFill>
                <a:srgbClr val="FC1239"/>
              </a:solidFill>
              <a:latin typeface="+mn-lt"/>
            </a:endParaRPr>
          </a:p>
          <a:p>
            <a:r>
              <a:rPr lang="en-AU">
                <a:latin typeface="+mn-lt"/>
              </a:rPr>
              <a:t>Tennis racquets have different tension strings depending on the user’s individual requirements;</a:t>
            </a:r>
          </a:p>
          <a:p>
            <a:endParaRPr lang="en-AU" sz="1000">
              <a:latin typeface="+mn-lt"/>
            </a:endParaRPr>
          </a:p>
          <a:p>
            <a:pPr marL="285750" indent="-285750">
              <a:buFont typeface="Arial" panose="020B0604020202020204" pitchFamily="34" charset="0"/>
              <a:buChar char="•"/>
            </a:pPr>
            <a:r>
              <a:rPr lang="en-AU">
                <a:latin typeface="+mn-lt"/>
              </a:rPr>
              <a:t> Looser strings </a:t>
            </a:r>
            <a:r>
              <a:rPr lang="en-AU">
                <a:latin typeface="+mn-lt"/>
                <a:sym typeface="Wingdings" panose="05000000000000000000" pitchFamily="2" charset="2"/>
              </a:rPr>
              <a:t>= </a:t>
            </a:r>
            <a:r>
              <a:rPr lang="en-AU">
                <a:latin typeface="+mn-lt"/>
              </a:rPr>
              <a:t>ball on racquet for </a:t>
            </a:r>
            <a:r>
              <a:rPr lang="en-AU" u="sng">
                <a:latin typeface="+mn-lt"/>
              </a:rPr>
              <a:t>longer</a:t>
            </a:r>
            <a:br>
              <a:rPr lang="en-AU" u="sng">
                <a:latin typeface="+mn-lt"/>
              </a:rPr>
            </a:br>
            <a:r>
              <a:rPr lang="en-AU">
                <a:latin typeface="+mn-lt"/>
              </a:rPr>
              <a:t>↑ power</a:t>
            </a:r>
            <a:r>
              <a:rPr lang="en-AU"/>
              <a:t> </a:t>
            </a:r>
            <a:br>
              <a:rPr lang="en-AU"/>
            </a:br>
            <a:r>
              <a:rPr lang="en-AU"/>
              <a:t>↓ </a:t>
            </a:r>
            <a:r>
              <a:rPr lang="en-AU">
                <a:latin typeface="+mn-lt"/>
              </a:rPr>
              <a:t>control on th</a:t>
            </a:r>
            <a:r>
              <a:rPr lang="en-AU"/>
              <a:t>e shot</a:t>
            </a:r>
          </a:p>
          <a:p>
            <a:pPr marL="285750" indent="-285750">
              <a:buFont typeface="Arial" panose="020B0604020202020204" pitchFamily="34" charset="0"/>
              <a:buChar char="•"/>
            </a:pPr>
            <a:endParaRPr lang="en-AU" sz="1000">
              <a:latin typeface="+mn-lt"/>
            </a:endParaRPr>
          </a:p>
          <a:p>
            <a:pPr marL="285750" indent="-285750">
              <a:buFont typeface="Arial" panose="020B0604020202020204" pitchFamily="34" charset="0"/>
              <a:buChar char="•"/>
            </a:pPr>
            <a:r>
              <a:rPr lang="en-AU">
                <a:latin typeface="+mn-lt"/>
              </a:rPr>
              <a:t> Tighter strings </a:t>
            </a:r>
            <a:r>
              <a:rPr lang="en-AU">
                <a:sym typeface="Wingdings" panose="05000000000000000000" pitchFamily="2" charset="2"/>
              </a:rPr>
              <a:t>=</a:t>
            </a:r>
            <a:r>
              <a:rPr lang="en-AU">
                <a:latin typeface="+mn-lt"/>
                <a:sym typeface="Wingdings" panose="05000000000000000000" pitchFamily="2" charset="2"/>
              </a:rPr>
              <a:t> </a:t>
            </a:r>
            <a:r>
              <a:rPr lang="en-AU">
                <a:latin typeface="+mn-lt"/>
              </a:rPr>
              <a:t>ball on racquet </a:t>
            </a:r>
            <a:r>
              <a:rPr lang="en-AU" u="sng">
                <a:latin typeface="+mn-lt"/>
              </a:rPr>
              <a:t>less time</a:t>
            </a:r>
            <a:br>
              <a:rPr lang="en-AU" u="sng">
                <a:latin typeface="+mn-lt"/>
              </a:rPr>
            </a:br>
            <a:r>
              <a:rPr lang="en-AU"/>
              <a:t>↓ power </a:t>
            </a:r>
            <a:br>
              <a:rPr lang="en-AU"/>
            </a:br>
            <a:r>
              <a:rPr lang="en-AU"/>
              <a:t>↑ control on the shot</a:t>
            </a:r>
          </a:p>
        </p:txBody>
      </p:sp>
      <p:sp>
        <p:nvSpPr>
          <p:cNvPr id="7" name="Footer Placeholder 6"/>
          <p:cNvSpPr>
            <a:spLocks noGrp="1"/>
          </p:cNvSpPr>
          <p:nvPr>
            <p:ph type="ftr" sz="quarter" idx="11"/>
          </p:nvPr>
        </p:nvSpPr>
        <p:spPr>
          <a:xfrm>
            <a:off x="2500298" y="6356350"/>
            <a:ext cx="2895600" cy="365125"/>
          </a:xfrm>
        </p:spPr>
        <p:txBody>
          <a:bodyPr/>
          <a:lstStyle/>
          <a:p>
            <a:pPr>
              <a:defRPr/>
            </a:pPr>
            <a:r>
              <a:rPr lang="en-US"/>
              <a:t>©PE STUDIES RESOURCES</a:t>
            </a:r>
          </a:p>
        </p:txBody>
      </p:sp>
      <p:pic>
        <p:nvPicPr>
          <p:cNvPr id="9"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43880" y="6360193"/>
            <a:ext cx="457501" cy="457955"/>
          </a:xfrm>
          <a:prstGeom prst="rect">
            <a:avLst/>
          </a:prstGeom>
          <a:noFill/>
        </p:spPr>
      </p:pic>
      <p:sp>
        <p:nvSpPr>
          <p:cNvPr id="10" name="TextBox 9">
            <a:hlinkClick r:id="rId3" action="ppaction://hlinksldjump"/>
          </p:cNvPr>
          <p:cNvSpPr txBox="1"/>
          <p:nvPr/>
        </p:nvSpPr>
        <p:spPr>
          <a:xfrm>
            <a:off x="-108520" y="6741948"/>
            <a:ext cx="838200" cy="215444"/>
          </a:xfrm>
          <a:prstGeom prst="rect">
            <a:avLst/>
          </a:prstGeom>
          <a:noFill/>
        </p:spPr>
        <p:txBody>
          <a:bodyPr wrap="square" rtlCol="0">
            <a:spAutoFit/>
          </a:bodyPr>
          <a:lstStyle/>
          <a:p>
            <a:pPr algn="ctr"/>
            <a:r>
              <a:rPr lang="en-AU" sz="800"/>
              <a:t>Home</a:t>
            </a:r>
            <a:endParaRPr lang="en-US" sz="800"/>
          </a:p>
        </p:txBody>
      </p:sp>
      <p:sp>
        <p:nvSpPr>
          <p:cNvPr id="2" name="Rectangle 1"/>
          <p:cNvSpPr/>
          <p:nvPr/>
        </p:nvSpPr>
        <p:spPr>
          <a:xfrm>
            <a:off x="6425952" y="5709936"/>
            <a:ext cx="2718048" cy="184666"/>
          </a:xfrm>
          <a:prstGeom prst="rect">
            <a:avLst/>
          </a:prstGeom>
        </p:spPr>
        <p:txBody>
          <a:bodyPr wrap="square">
            <a:spAutoFit/>
          </a:bodyPr>
          <a:lstStyle/>
          <a:p>
            <a:r>
              <a:rPr lang="en-AU" sz="600"/>
              <a:t>https://</a:t>
            </a:r>
            <a:r>
              <a:rPr lang="en-AU" sz="600" err="1"/>
              <a:t>commons.wikimedia.org</a:t>
            </a:r>
            <a:r>
              <a:rPr lang="en-AU" sz="600"/>
              <a:t>/wiki/</a:t>
            </a:r>
            <a:r>
              <a:rPr lang="en-AU" sz="600" err="1"/>
              <a:t>File:ANA_IVANOVIC</a:t>
            </a:r>
            <a:r>
              <a:rPr lang="en-AU" sz="600"/>
              <a:t>_(6710768925).jpg</a:t>
            </a:r>
          </a:p>
        </p:txBody>
      </p:sp>
      <p:sp>
        <p:nvSpPr>
          <p:cNvPr id="3" name="Slide Number Placeholder 2"/>
          <p:cNvSpPr>
            <a:spLocks noGrp="1"/>
          </p:cNvSpPr>
          <p:nvPr>
            <p:ph type="sldNum" sz="quarter" idx="12"/>
          </p:nvPr>
        </p:nvSpPr>
        <p:spPr/>
        <p:txBody>
          <a:bodyPr/>
          <a:lstStyle/>
          <a:p>
            <a:fld id="{9B5CFCF4-B172-4E71-8694-052B86E59B98}" type="slidenum">
              <a:rPr lang="en-US" smtClean="0"/>
              <a:pPr/>
              <a:t>36</a:t>
            </a:fld>
            <a:endParaRPr lang="en-US"/>
          </a:p>
        </p:txBody>
      </p:sp>
      <p:sp>
        <p:nvSpPr>
          <p:cNvPr id="11" name="Title 1">
            <a:extLst>
              <a:ext uri="{FF2B5EF4-FFF2-40B4-BE49-F238E27FC236}">
                <a16:creationId xmlns:a16="http://schemas.microsoft.com/office/drawing/2014/main" id="{EA64B87A-C134-7548-AC5A-CC5E603DAE3E}"/>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IMPULSE – MOMENTUM RELATIONSHIP</a:t>
            </a:r>
          </a:p>
        </p:txBody>
      </p:sp>
    </p:spTree>
    <p:extLst>
      <p:ext uri="{BB962C8B-B14F-4D97-AF65-F5344CB8AC3E}">
        <p14:creationId xmlns:p14="http://schemas.microsoft.com/office/powerpoint/2010/main" val="3677694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31" y="1887077"/>
            <a:ext cx="4021484" cy="3311940"/>
          </a:xfrm>
          <a:ln>
            <a:solidFill>
              <a:srgbClr val="0070C0"/>
            </a:solidFill>
          </a:ln>
        </p:spPr>
        <p:style>
          <a:lnRef idx="2">
            <a:schemeClr val="accent1"/>
          </a:lnRef>
          <a:fillRef idx="1">
            <a:schemeClr val="lt1"/>
          </a:fillRef>
          <a:effectRef idx="0">
            <a:schemeClr val="accent1"/>
          </a:effectRef>
          <a:fontRef idx="minor">
            <a:schemeClr val="dk1"/>
          </a:fontRef>
        </p:style>
        <p:txBody>
          <a:bodyPr>
            <a:normAutofit/>
          </a:bodyPr>
          <a:lstStyle/>
          <a:p>
            <a:pPr marL="57150" indent="0">
              <a:buNone/>
            </a:pPr>
            <a:r>
              <a:rPr lang="en-US" sz="1800" b="1">
                <a:solidFill>
                  <a:srgbClr val="FF0000"/>
                </a:solidFill>
              </a:rPr>
              <a:t>1.   INCREASING MOMENTUM</a:t>
            </a:r>
          </a:p>
          <a:p>
            <a:pPr marL="800100" lvl="1" indent="-342900"/>
            <a:r>
              <a:rPr lang="en-US" sz="1800"/>
              <a:t>To maximise the momentum of an object, one must increase the force component</a:t>
            </a:r>
          </a:p>
          <a:p>
            <a:pPr marL="800100" lvl="1" indent="-342900"/>
            <a:r>
              <a:rPr lang="en-US" sz="1800"/>
              <a:t>This occurs by the athlete demonstrating effective sequencing of movements (see </a:t>
            </a:r>
            <a:r>
              <a:rPr lang="en-US" sz="1800">
                <a:hlinkClick r:id="rId3" action="ppaction://hlinksldjump"/>
              </a:rPr>
              <a:t>sequential summation of force</a:t>
            </a:r>
            <a:r>
              <a:rPr lang="en-US" sz="1800"/>
              <a:t>) and undertaking weight training programs to increase the cross sectional area of muscles</a:t>
            </a:r>
          </a:p>
        </p:txBody>
      </p:sp>
      <p:sp>
        <p:nvSpPr>
          <p:cNvPr id="14" name="Footer Placeholder 13"/>
          <p:cNvSpPr>
            <a:spLocks noGrp="1"/>
          </p:cNvSpPr>
          <p:nvPr>
            <p:ph type="ftr" sz="quarter" idx="11"/>
          </p:nvPr>
        </p:nvSpPr>
        <p:spPr>
          <a:xfrm>
            <a:off x="3124200" y="6564337"/>
            <a:ext cx="2895600" cy="365125"/>
          </a:xfrm>
        </p:spPr>
        <p:txBody>
          <a:bodyPr/>
          <a:lstStyle/>
          <a:p>
            <a:pPr>
              <a:defRPr/>
            </a:pPr>
            <a:r>
              <a:rPr lang="en-US"/>
              <a:t>©PE STUDIES RESOURCES</a:t>
            </a:r>
          </a:p>
        </p:txBody>
      </p:sp>
      <p:pic>
        <p:nvPicPr>
          <p:cNvPr id="15" name="Picture 2" descr="C:\Program Files\Microsoft Office\MEDIA\CAGCAT10\j0185604.wmf">
            <a:hlinkClick r:id="rId4" action="ppaction://hlinksldjump"/>
          </p:cNvPr>
          <p:cNvPicPr>
            <a:picLocks noChangeAspect="1" noChangeArrowheads="1"/>
          </p:cNvPicPr>
          <p:nvPr/>
        </p:nvPicPr>
        <p:blipFill>
          <a:blip r:embed="rId5" cstate="print"/>
          <a:srcRect/>
          <a:stretch>
            <a:fillRect/>
          </a:stretch>
        </p:blipFill>
        <p:spPr bwMode="auto">
          <a:xfrm>
            <a:off x="80930" y="6260825"/>
            <a:ext cx="457501" cy="457955"/>
          </a:xfrm>
          <a:prstGeom prst="rect">
            <a:avLst/>
          </a:prstGeom>
          <a:noFill/>
        </p:spPr>
      </p:pic>
      <p:sp>
        <p:nvSpPr>
          <p:cNvPr id="17" name="TextBox 16">
            <a:hlinkClick r:id="rId4" action="ppaction://hlinksldjump"/>
          </p:cNvPr>
          <p:cNvSpPr txBox="1"/>
          <p:nvPr/>
        </p:nvSpPr>
        <p:spPr>
          <a:xfrm>
            <a:off x="-71470" y="6642580"/>
            <a:ext cx="838200" cy="215444"/>
          </a:xfrm>
          <a:prstGeom prst="rect">
            <a:avLst/>
          </a:prstGeom>
          <a:noFill/>
        </p:spPr>
        <p:txBody>
          <a:bodyPr wrap="square" rtlCol="0">
            <a:spAutoFit/>
          </a:bodyPr>
          <a:lstStyle/>
          <a:p>
            <a:pPr algn="ctr"/>
            <a:r>
              <a:rPr lang="en-AU" sz="800"/>
              <a:t>Home</a:t>
            </a:r>
            <a:endParaRPr lang="en-US" sz="800"/>
          </a:p>
        </p:txBody>
      </p:sp>
      <p:sp>
        <p:nvSpPr>
          <p:cNvPr id="4" name="Slide Number Placeholder 3"/>
          <p:cNvSpPr>
            <a:spLocks noGrp="1"/>
          </p:cNvSpPr>
          <p:nvPr>
            <p:ph type="sldNum" sz="quarter" idx="12"/>
          </p:nvPr>
        </p:nvSpPr>
        <p:spPr>
          <a:xfrm>
            <a:off x="6962911" y="6492875"/>
            <a:ext cx="2133600" cy="365125"/>
          </a:xfrm>
        </p:spPr>
        <p:txBody>
          <a:bodyPr/>
          <a:lstStyle/>
          <a:p>
            <a:fld id="{9B5CFCF4-B172-4E71-8694-052B86E59B98}" type="slidenum">
              <a:rPr lang="en-US" smtClean="0"/>
              <a:pPr/>
              <a:t>37</a:t>
            </a:fld>
            <a:endParaRPr lang="en-US"/>
          </a:p>
        </p:txBody>
      </p:sp>
      <p:sp>
        <p:nvSpPr>
          <p:cNvPr id="19" name="Title 1">
            <a:extLst>
              <a:ext uri="{FF2B5EF4-FFF2-40B4-BE49-F238E27FC236}">
                <a16:creationId xmlns:a16="http://schemas.microsoft.com/office/drawing/2014/main" id="{8FBC967A-7502-0843-9D7A-8677C05C39EC}"/>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IMPULSE – MOMENTUM RELATIONSHIP</a:t>
            </a:r>
          </a:p>
        </p:txBody>
      </p:sp>
      <p:sp>
        <p:nvSpPr>
          <p:cNvPr id="2" name="Rectangle 1">
            <a:extLst>
              <a:ext uri="{FF2B5EF4-FFF2-40B4-BE49-F238E27FC236}">
                <a16:creationId xmlns:a16="http://schemas.microsoft.com/office/drawing/2014/main" id="{39785B51-2061-884E-B2EE-1A7A5DED1A76}"/>
              </a:ext>
            </a:extLst>
          </p:cNvPr>
          <p:cNvSpPr/>
          <p:nvPr/>
        </p:nvSpPr>
        <p:spPr>
          <a:xfrm>
            <a:off x="7160623" y="6294248"/>
            <a:ext cx="2059577" cy="168588"/>
          </a:xfrm>
          <a:prstGeom prst="rect">
            <a:avLst/>
          </a:prstGeom>
        </p:spPr>
        <p:txBody>
          <a:bodyPr wrap="square">
            <a:spAutoFit/>
          </a:bodyPr>
          <a:lstStyle/>
          <a:p>
            <a:r>
              <a:rPr lang="en-US" sz="500"/>
              <a:t>https://</a:t>
            </a:r>
            <a:r>
              <a:rPr lang="en-US" sz="500" err="1"/>
              <a:t>pixabay.com</a:t>
            </a:r>
            <a:r>
              <a:rPr lang="en-US" sz="500"/>
              <a:t>/photos/baseball-batter-hitting-sport-1606943/</a:t>
            </a:r>
          </a:p>
        </p:txBody>
      </p:sp>
    </p:spTree>
    <p:extLst>
      <p:ext uri="{BB962C8B-B14F-4D97-AF65-F5344CB8AC3E}">
        <p14:creationId xmlns:p14="http://schemas.microsoft.com/office/powerpoint/2010/main" val="1186183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795345"/>
            <a:ext cx="8712968" cy="2662558"/>
          </a:xfrm>
          <a:ln>
            <a:solidFill>
              <a:srgbClr val="0070C0"/>
            </a:solidFill>
          </a:ln>
        </p:spPr>
        <p:style>
          <a:lnRef idx="2">
            <a:schemeClr val="accent1"/>
          </a:lnRef>
          <a:fillRef idx="1">
            <a:schemeClr val="lt1"/>
          </a:fillRef>
          <a:effectRef idx="0">
            <a:schemeClr val="accent1"/>
          </a:effectRef>
          <a:fontRef idx="minor">
            <a:schemeClr val="dk1"/>
          </a:fontRef>
        </p:style>
        <p:txBody>
          <a:bodyPr>
            <a:normAutofit/>
          </a:bodyPr>
          <a:lstStyle/>
          <a:p>
            <a:pPr marL="457200" indent="-457200">
              <a:buFont typeface="+mj-lt"/>
              <a:buAutoNum type="arabicPeriod" startAt="2"/>
            </a:pPr>
            <a:r>
              <a:rPr lang="en-US" sz="1800" b="1">
                <a:solidFill>
                  <a:srgbClr val="FF0000"/>
                </a:solidFill>
              </a:rPr>
              <a:t>DECREASING MOMENTUM</a:t>
            </a:r>
          </a:p>
          <a:p>
            <a:pPr marL="857250" lvl="1" indent="-457200"/>
            <a:r>
              <a:rPr lang="en-US" sz="1800"/>
              <a:t>To reduce the momentum of an object, one typically looks to increase the time component. </a:t>
            </a:r>
          </a:p>
          <a:p>
            <a:pPr marL="857250" lvl="1" indent="-457200"/>
            <a:r>
              <a:rPr lang="en-US" sz="1800"/>
              <a:t>A cricket ball is hit towards a fielder. The fielder wishes to stop the ball (take momentum back to zero)</a:t>
            </a:r>
          </a:p>
          <a:p>
            <a:pPr marL="1257300" lvl="2" indent="-457200"/>
            <a:r>
              <a:rPr lang="en-US" sz="1800"/>
              <a:t>Would he create a large peak force over a short period of time?</a:t>
            </a:r>
          </a:p>
          <a:p>
            <a:pPr marL="1257300" lvl="2" indent="-457200"/>
            <a:r>
              <a:rPr lang="en-US" sz="1800"/>
              <a:t>Would he apply a small peak force over a longer period of time?</a:t>
            </a:r>
          </a:p>
          <a:p>
            <a:pPr marL="857250" lvl="1" indent="-457200"/>
            <a:r>
              <a:rPr lang="en-US" sz="1800"/>
              <a:t>Which method is likely to be more successful in catching the ball?</a:t>
            </a:r>
          </a:p>
        </p:txBody>
      </p:sp>
      <p:pic>
        <p:nvPicPr>
          <p:cNvPr id="3074" name="Picture 2"/>
          <p:cNvPicPr>
            <a:picLocks noChangeAspect="1" noChangeArrowheads="1"/>
          </p:cNvPicPr>
          <p:nvPr/>
        </p:nvPicPr>
        <p:blipFill>
          <a:blip r:embed="rId3" cstate="print"/>
          <a:srcRect/>
          <a:stretch>
            <a:fillRect/>
          </a:stretch>
        </p:blipFill>
        <p:spPr bwMode="auto">
          <a:xfrm>
            <a:off x="0" y="3686266"/>
            <a:ext cx="1763688" cy="2257497"/>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cstate="print"/>
          <a:srcRect/>
          <a:stretch>
            <a:fillRect/>
          </a:stretch>
        </p:blipFill>
        <p:spPr bwMode="auto">
          <a:xfrm>
            <a:off x="1857356" y="3657771"/>
            <a:ext cx="1857388" cy="2286016"/>
          </a:xfrm>
          <a:prstGeom prst="rect">
            <a:avLst/>
          </a:prstGeom>
          <a:noFill/>
          <a:ln w="9525">
            <a:noFill/>
            <a:miter lim="800000"/>
            <a:headEnd/>
            <a:tailEnd/>
          </a:ln>
          <a:effectLst/>
        </p:spPr>
      </p:pic>
      <p:pic>
        <p:nvPicPr>
          <p:cNvPr id="3076" name="Picture 4"/>
          <p:cNvPicPr>
            <a:picLocks noChangeAspect="1" noChangeArrowheads="1"/>
          </p:cNvPicPr>
          <p:nvPr/>
        </p:nvPicPr>
        <p:blipFill>
          <a:blip r:embed="rId5" cstate="print"/>
          <a:srcRect/>
          <a:stretch>
            <a:fillRect/>
          </a:stretch>
        </p:blipFill>
        <p:spPr bwMode="auto">
          <a:xfrm>
            <a:off x="3786182" y="3657771"/>
            <a:ext cx="1785950" cy="2286017"/>
          </a:xfrm>
          <a:prstGeom prst="rect">
            <a:avLst/>
          </a:prstGeom>
          <a:noFill/>
          <a:ln w="9525">
            <a:noFill/>
            <a:miter lim="800000"/>
            <a:headEnd/>
            <a:tailEnd/>
          </a:ln>
          <a:effectLst/>
        </p:spPr>
      </p:pic>
      <p:pic>
        <p:nvPicPr>
          <p:cNvPr id="3077" name="Picture 5"/>
          <p:cNvPicPr>
            <a:picLocks noChangeAspect="1" noChangeArrowheads="1"/>
          </p:cNvPicPr>
          <p:nvPr/>
        </p:nvPicPr>
        <p:blipFill>
          <a:blip r:embed="rId6" cstate="print"/>
          <a:srcRect/>
          <a:stretch>
            <a:fillRect/>
          </a:stretch>
        </p:blipFill>
        <p:spPr bwMode="auto">
          <a:xfrm>
            <a:off x="5643570" y="3657771"/>
            <a:ext cx="1714511" cy="2286016"/>
          </a:xfrm>
          <a:prstGeom prst="rect">
            <a:avLst/>
          </a:prstGeom>
          <a:noFill/>
          <a:ln w="9525">
            <a:noFill/>
            <a:miter lim="800000"/>
            <a:headEnd/>
            <a:tailEnd/>
          </a:ln>
          <a:effectLst/>
        </p:spPr>
      </p:pic>
      <p:pic>
        <p:nvPicPr>
          <p:cNvPr id="3078" name="Picture 6"/>
          <p:cNvPicPr>
            <a:picLocks noChangeAspect="1" noChangeArrowheads="1"/>
          </p:cNvPicPr>
          <p:nvPr/>
        </p:nvPicPr>
        <p:blipFill>
          <a:blip r:embed="rId7" cstate="print"/>
          <a:srcRect/>
          <a:stretch>
            <a:fillRect/>
          </a:stretch>
        </p:blipFill>
        <p:spPr bwMode="auto">
          <a:xfrm>
            <a:off x="7429520" y="3657770"/>
            <a:ext cx="1714480" cy="2286017"/>
          </a:xfrm>
          <a:prstGeom prst="rect">
            <a:avLst/>
          </a:prstGeom>
          <a:noFill/>
          <a:ln w="9525">
            <a:noFill/>
            <a:miter lim="800000"/>
            <a:headEnd/>
            <a:tailEnd/>
          </a:ln>
          <a:effectLst/>
        </p:spPr>
      </p:pic>
      <p:sp>
        <p:nvSpPr>
          <p:cNvPr id="10" name="Footer Placeholder 9"/>
          <p:cNvSpPr>
            <a:spLocks noGrp="1"/>
          </p:cNvSpPr>
          <p:nvPr>
            <p:ph type="ftr" sz="quarter" idx="11"/>
          </p:nvPr>
        </p:nvSpPr>
        <p:spPr>
          <a:xfrm>
            <a:off x="3124200" y="6564337"/>
            <a:ext cx="2895600" cy="365125"/>
          </a:xfrm>
        </p:spPr>
        <p:txBody>
          <a:bodyPr/>
          <a:lstStyle/>
          <a:p>
            <a:pPr>
              <a:defRPr/>
            </a:pPr>
            <a:r>
              <a:rPr lang="en-US"/>
              <a:t>©PE STUDIES RESOURCES</a:t>
            </a:r>
          </a:p>
        </p:txBody>
      </p:sp>
      <p:pic>
        <p:nvPicPr>
          <p:cNvPr id="11" name="Picture 2" descr="C:\Program Files\Microsoft Office\MEDIA\CAGCAT10\j0185604.wmf">
            <a:hlinkClick r:id="rId8" action="ppaction://hlinksldjump"/>
          </p:cNvPr>
          <p:cNvPicPr>
            <a:picLocks noChangeAspect="1" noChangeArrowheads="1"/>
          </p:cNvPicPr>
          <p:nvPr/>
        </p:nvPicPr>
        <p:blipFill>
          <a:blip r:embed="rId9" cstate="print"/>
          <a:srcRect/>
          <a:stretch>
            <a:fillRect/>
          </a:stretch>
        </p:blipFill>
        <p:spPr bwMode="auto">
          <a:xfrm>
            <a:off x="28548" y="6332263"/>
            <a:ext cx="457501" cy="457955"/>
          </a:xfrm>
          <a:prstGeom prst="rect">
            <a:avLst/>
          </a:prstGeom>
          <a:noFill/>
        </p:spPr>
      </p:pic>
      <p:sp>
        <p:nvSpPr>
          <p:cNvPr id="12" name="TextBox 11">
            <a:hlinkClick r:id="rId8" action="ppaction://hlinksldjump"/>
          </p:cNvPr>
          <p:cNvSpPr txBox="1"/>
          <p:nvPr/>
        </p:nvSpPr>
        <p:spPr>
          <a:xfrm>
            <a:off x="-123852" y="6714018"/>
            <a:ext cx="838200" cy="215444"/>
          </a:xfrm>
          <a:prstGeom prst="rect">
            <a:avLst/>
          </a:prstGeom>
          <a:noFill/>
        </p:spPr>
        <p:txBody>
          <a:bodyPr wrap="square" rtlCol="0">
            <a:spAutoFit/>
          </a:bodyPr>
          <a:lstStyle/>
          <a:p>
            <a:pPr algn="ctr"/>
            <a:r>
              <a:rPr lang="en-AU" sz="800"/>
              <a:t>Home</a:t>
            </a:r>
            <a:endParaRPr lang="en-US" sz="800"/>
          </a:p>
        </p:txBody>
      </p:sp>
      <p:sp>
        <p:nvSpPr>
          <p:cNvPr id="4" name="Slide Number Placeholder 3"/>
          <p:cNvSpPr>
            <a:spLocks noGrp="1"/>
          </p:cNvSpPr>
          <p:nvPr>
            <p:ph type="sldNum" sz="quarter" idx="12"/>
          </p:nvPr>
        </p:nvSpPr>
        <p:spPr/>
        <p:txBody>
          <a:bodyPr/>
          <a:lstStyle/>
          <a:p>
            <a:fld id="{9B5CFCF4-B172-4E71-8694-052B86E59B98}" type="slidenum">
              <a:rPr lang="en-US" smtClean="0"/>
              <a:pPr/>
              <a:t>38</a:t>
            </a:fld>
            <a:endParaRPr lang="en-US"/>
          </a:p>
        </p:txBody>
      </p:sp>
      <p:sp>
        <p:nvSpPr>
          <p:cNvPr id="14" name="Title 1">
            <a:extLst>
              <a:ext uri="{FF2B5EF4-FFF2-40B4-BE49-F238E27FC236}">
                <a16:creationId xmlns:a16="http://schemas.microsoft.com/office/drawing/2014/main" id="{C9ACFE2F-0A54-D542-A9F8-B8B275401395}"/>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IMPULSE – MOMENTUM RELATIONSHIP</a:t>
            </a:r>
          </a:p>
        </p:txBody>
      </p:sp>
    </p:spTree>
    <p:extLst>
      <p:ext uri="{BB962C8B-B14F-4D97-AF65-F5344CB8AC3E}">
        <p14:creationId xmlns:p14="http://schemas.microsoft.com/office/powerpoint/2010/main" val="80029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1"/>
          </p:nvPr>
        </p:nvSpPr>
        <p:spPr>
          <a:xfrm>
            <a:off x="3124200" y="6520259"/>
            <a:ext cx="2895600" cy="365125"/>
          </a:xfrm>
        </p:spPr>
        <p:txBody>
          <a:bodyPr/>
          <a:lstStyle/>
          <a:p>
            <a:pPr>
              <a:defRPr/>
            </a:pPr>
            <a:r>
              <a:rPr lang="en-US"/>
              <a:t>©PE STUDIES RESOURCES</a:t>
            </a:r>
          </a:p>
        </p:txBody>
      </p:sp>
      <p:pic>
        <p:nvPicPr>
          <p:cNvPr id="10"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260825"/>
            <a:ext cx="457501" cy="457955"/>
          </a:xfrm>
          <a:prstGeom prst="rect">
            <a:avLst/>
          </a:prstGeom>
          <a:noFill/>
        </p:spPr>
      </p:pic>
      <p:sp>
        <p:nvSpPr>
          <p:cNvPr id="11" name="TextBox 10">
            <a:hlinkClick r:id="rId2" action="ppaction://hlinksldjump"/>
          </p:cNvPr>
          <p:cNvSpPr txBox="1"/>
          <p:nvPr/>
        </p:nvSpPr>
        <p:spPr>
          <a:xfrm>
            <a:off x="0" y="6642580"/>
            <a:ext cx="838200" cy="215444"/>
          </a:xfrm>
          <a:prstGeom prst="rect">
            <a:avLst/>
          </a:prstGeom>
          <a:noFill/>
        </p:spPr>
        <p:txBody>
          <a:bodyPr wrap="square" rtlCol="0">
            <a:spAutoFit/>
          </a:bodyPr>
          <a:lstStyle/>
          <a:p>
            <a:pPr algn="ctr"/>
            <a:r>
              <a:rPr lang="en-AU" sz="800"/>
              <a:t>Home</a:t>
            </a:r>
            <a:endParaRPr lang="en-US" sz="800"/>
          </a:p>
        </p:txBody>
      </p:sp>
      <p:pic>
        <p:nvPicPr>
          <p:cNvPr id="6148" name="Picture 4" descr="File:Daluis benji pt mariée 02.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017" y="908721"/>
            <a:ext cx="4104456" cy="54726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266190" y="6335593"/>
            <a:ext cx="2707619" cy="184666"/>
          </a:xfrm>
          <a:prstGeom prst="rect">
            <a:avLst/>
          </a:prstGeom>
        </p:spPr>
        <p:txBody>
          <a:bodyPr wrap="square">
            <a:spAutoFit/>
          </a:bodyPr>
          <a:lstStyle/>
          <a:p>
            <a:r>
              <a:rPr lang="en-AU" sz="600"/>
              <a:t>http://</a:t>
            </a:r>
            <a:r>
              <a:rPr lang="en-AU" sz="600" err="1"/>
              <a:t>commons.wikimedia.org</a:t>
            </a:r>
            <a:r>
              <a:rPr lang="en-AU" sz="600"/>
              <a:t>/wiki/File:Daluis_benji_pt_mari%C3%A9e_02.jpg</a:t>
            </a:r>
          </a:p>
        </p:txBody>
      </p:sp>
      <p:sp>
        <p:nvSpPr>
          <p:cNvPr id="7" name="TextBox 6"/>
          <p:cNvSpPr txBox="1"/>
          <p:nvPr/>
        </p:nvSpPr>
        <p:spPr>
          <a:xfrm>
            <a:off x="417725" y="3455151"/>
            <a:ext cx="3733800" cy="1754326"/>
          </a:xfrm>
          <a:prstGeom prst="rect">
            <a:avLst/>
          </a:prstGeom>
          <a:solidFill>
            <a:srgbClr val="FF0000"/>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AU">
                <a:solidFill>
                  <a:schemeClr val="bg1"/>
                </a:solidFill>
              </a:rPr>
              <a:t>This individual has just performed a bungee jump. Using the concept of impulse, explain why an ‘elasticised’ rope would be beneficial over a ‘non elastic’ rope in reducing the individuals momentum back to 0.</a:t>
            </a:r>
          </a:p>
        </p:txBody>
      </p:sp>
      <p:sp>
        <p:nvSpPr>
          <p:cNvPr id="12" name="Right Arrow 11"/>
          <p:cNvSpPr/>
          <p:nvPr/>
        </p:nvSpPr>
        <p:spPr>
          <a:xfrm>
            <a:off x="4162036" y="4334149"/>
            <a:ext cx="2606210" cy="246979"/>
          </a:xfrm>
          <a:prstGeom prst="rightArrow">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2" name="Slide Number Placeholder 1"/>
          <p:cNvSpPr>
            <a:spLocks noGrp="1"/>
          </p:cNvSpPr>
          <p:nvPr>
            <p:ph type="sldNum" sz="quarter" idx="12"/>
          </p:nvPr>
        </p:nvSpPr>
        <p:spPr/>
        <p:txBody>
          <a:bodyPr/>
          <a:lstStyle/>
          <a:p>
            <a:fld id="{9B5CFCF4-B172-4E71-8694-052B86E59B98}" type="slidenum">
              <a:rPr lang="en-US" smtClean="0"/>
              <a:pPr/>
              <a:t>39</a:t>
            </a:fld>
            <a:endParaRPr lang="en-US"/>
          </a:p>
        </p:txBody>
      </p:sp>
      <p:sp>
        <p:nvSpPr>
          <p:cNvPr id="13" name="Title 1">
            <a:extLst>
              <a:ext uri="{FF2B5EF4-FFF2-40B4-BE49-F238E27FC236}">
                <a16:creationId xmlns:a16="http://schemas.microsoft.com/office/drawing/2014/main" id="{6299705B-57BD-5D49-9CD2-FAECAEAE8E59}"/>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IMPULSE – MOMENTUM RELATIONSHIP</a:t>
            </a:r>
          </a:p>
        </p:txBody>
      </p:sp>
    </p:spTree>
    <p:extLst>
      <p:ext uri="{BB962C8B-B14F-4D97-AF65-F5344CB8AC3E}">
        <p14:creationId xmlns:p14="http://schemas.microsoft.com/office/powerpoint/2010/main" val="383166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E505FC-59A8-954F-8F10-17745606B8F2}"/>
              </a:ext>
            </a:extLst>
          </p:cNvPr>
          <p:cNvSpPr>
            <a:spLocks noGrp="1"/>
          </p:cNvSpPr>
          <p:nvPr>
            <p:ph type="ftr" sz="quarter" idx="11"/>
          </p:nvPr>
        </p:nvSpPr>
        <p:spPr/>
        <p:txBody>
          <a:bodyPr/>
          <a:lstStyle/>
          <a:p>
            <a:r>
              <a:rPr lang="en-US"/>
              <a:t>©PE STUDIES RESOURCES</a:t>
            </a:r>
          </a:p>
        </p:txBody>
      </p:sp>
      <p:sp>
        <p:nvSpPr>
          <p:cNvPr id="5" name="Slide Number Placeholder 4">
            <a:extLst>
              <a:ext uri="{FF2B5EF4-FFF2-40B4-BE49-F238E27FC236}">
                <a16:creationId xmlns:a16="http://schemas.microsoft.com/office/drawing/2014/main" id="{73291B6A-CD47-2B46-9821-77F301AD4BEC}"/>
              </a:ext>
            </a:extLst>
          </p:cNvPr>
          <p:cNvSpPr>
            <a:spLocks noGrp="1"/>
          </p:cNvSpPr>
          <p:nvPr>
            <p:ph type="sldNum" sz="quarter" idx="12"/>
          </p:nvPr>
        </p:nvSpPr>
        <p:spPr/>
        <p:txBody>
          <a:bodyPr/>
          <a:lstStyle/>
          <a:p>
            <a:fld id="{9B5CFCF4-B172-4E71-8694-052B86E59B98}" type="slidenum">
              <a:rPr lang="en-US" smtClean="0"/>
              <a:pPr/>
              <a:t>4</a:t>
            </a:fld>
            <a:endParaRPr lang="en-US"/>
          </a:p>
        </p:txBody>
      </p:sp>
      <p:sp>
        <p:nvSpPr>
          <p:cNvPr id="6" name="Rectangle 2">
            <a:extLst>
              <a:ext uri="{FF2B5EF4-FFF2-40B4-BE49-F238E27FC236}">
                <a16:creationId xmlns:a16="http://schemas.microsoft.com/office/drawing/2014/main" id="{9295B26D-A3AD-BC48-B1D6-C8A1854E4B4E}"/>
              </a:ext>
            </a:extLst>
          </p:cNvPr>
          <p:cNvSpPr>
            <a:spLocks noGrp="1" noChangeArrowheads="1"/>
          </p:cNvSpPr>
          <p:nvPr>
            <p:ph type="title"/>
          </p:nvPr>
        </p:nvSpPr>
        <p:spPr>
          <a:xfrm>
            <a:off x="0" y="1"/>
            <a:ext cx="9144000" cy="457955"/>
          </a:xfrm>
          <a:solidFill>
            <a:srgbClr val="FFC00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2400" b="1">
                <a:solidFill>
                  <a:schemeClr val="bg1"/>
                </a:solidFill>
              </a:rPr>
              <a:t>TYPES OF MOTION</a:t>
            </a:r>
          </a:p>
        </p:txBody>
      </p:sp>
      <p:sp>
        <p:nvSpPr>
          <p:cNvPr id="7" name="Content Placeholder 2">
            <a:extLst>
              <a:ext uri="{FF2B5EF4-FFF2-40B4-BE49-F238E27FC236}">
                <a16:creationId xmlns:a16="http://schemas.microsoft.com/office/drawing/2014/main" id="{008B4C4D-FCB6-2E4F-BD1B-3D0C33A2DE6F}"/>
              </a:ext>
            </a:extLst>
          </p:cNvPr>
          <p:cNvSpPr>
            <a:spLocks noGrp="1"/>
          </p:cNvSpPr>
          <p:nvPr>
            <p:ph idx="1"/>
          </p:nvPr>
        </p:nvSpPr>
        <p:spPr>
          <a:xfrm>
            <a:off x="354456" y="1822606"/>
            <a:ext cx="8492982" cy="4227537"/>
          </a:xfrm>
          <a:solidFill>
            <a:schemeClr val="bg1"/>
          </a:solidFill>
          <a:ln>
            <a:solidFill>
              <a:srgbClr val="FFCC66"/>
            </a:solidFill>
          </a:ln>
        </p:spPr>
        <p:txBody>
          <a:bodyPr>
            <a:noAutofit/>
          </a:bodyPr>
          <a:lstStyle/>
          <a:p>
            <a:pPr marL="0" indent="0">
              <a:buNone/>
            </a:pPr>
            <a:r>
              <a:rPr lang="en-US" sz="1800"/>
              <a:t>For motion to occur, a force must be applied to that object. This force can either be an;</a:t>
            </a:r>
          </a:p>
          <a:p>
            <a:pPr marL="0" indent="0">
              <a:buNone/>
            </a:pPr>
            <a:endParaRPr lang="en-US" sz="1000"/>
          </a:p>
          <a:p>
            <a:pPr>
              <a:buFont typeface="+mj-lt"/>
              <a:buAutoNum type="arabicPeriod"/>
            </a:pPr>
            <a:r>
              <a:rPr lang="en-US" sz="1800" b="1" u="sng"/>
              <a:t>Internal Force</a:t>
            </a:r>
          </a:p>
          <a:p>
            <a:pPr lvl="1">
              <a:buFont typeface="Arial" panose="020B0604020202020204" pitchFamily="34" charset="0"/>
              <a:buChar char="•"/>
            </a:pPr>
            <a:r>
              <a:rPr lang="en-US" sz="1800"/>
              <a:t>Structures of the body that interact to produce movement</a:t>
            </a:r>
          </a:p>
          <a:p>
            <a:pPr lvl="1">
              <a:buFont typeface="Arial" panose="020B0604020202020204" pitchFamily="34" charset="0"/>
              <a:buChar char="•"/>
            </a:pPr>
            <a:r>
              <a:rPr lang="en-US" sz="1800"/>
              <a:t>E.g. Action of muscles and tendons that act together to produce forces that cause movement</a:t>
            </a:r>
          </a:p>
          <a:p>
            <a:pPr>
              <a:buAutoNum type="arabicPeriod" startAt="2"/>
            </a:pPr>
            <a:r>
              <a:rPr lang="en-US" sz="1800" b="1" u="sng"/>
              <a:t>External Force</a:t>
            </a:r>
            <a:endParaRPr lang="en-US" sz="1800" b="1" u="sng">
              <a:solidFill>
                <a:srgbClr val="FF0000"/>
              </a:solidFill>
            </a:endParaRPr>
          </a:p>
          <a:p>
            <a:pPr lvl="1">
              <a:buFont typeface="Arial" panose="020B0604020202020204" pitchFamily="34" charset="0"/>
              <a:buChar char="•"/>
            </a:pPr>
            <a:r>
              <a:rPr lang="en-US" sz="1800"/>
              <a:t>Result from the interaction between the body and the environment. These can include contact forces and non contact forces</a:t>
            </a:r>
          </a:p>
          <a:p>
            <a:pPr marL="1200150" lvl="2" indent="-285750">
              <a:buFont typeface="Cambria Math" panose="02040503050406030204" pitchFamily="18" charset="0"/>
              <a:buChar char="⎯"/>
            </a:pPr>
            <a:r>
              <a:rPr lang="en-US" sz="1800"/>
              <a:t>Gravity</a:t>
            </a:r>
          </a:p>
          <a:p>
            <a:pPr marL="1200150" lvl="2" indent="-285750">
              <a:buFont typeface="Cambria Math" panose="02040503050406030204" pitchFamily="18" charset="0"/>
              <a:buChar char="⎯"/>
            </a:pPr>
            <a:r>
              <a:rPr lang="en-US" sz="1800"/>
              <a:t>Friction</a:t>
            </a:r>
          </a:p>
          <a:p>
            <a:pPr marL="1200150" lvl="2" indent="-285750">
              <a:buFont typeface="Cambria Math" panose="02040503050406030204" pitchFamily="18" charset="0"/>
              <a:buChar char="⎯"/>
            </a:pPr>
            <a:r>
              <a:rPr lang="en-US" sz="1800"/>
              <a:t>Air resistance </a:t>
            </a:r>
          </a:p>
          <a:p>
            <a:pPr marL="1200150" lvl="2" indent="-285750">
              <a:buFont typeface="Cambria Math" panose="02040503050406030204" pitchFamily="18" charset="0"/>
              <a:buChar char="⎯"/>
            </a:pPr>
            <a:r>
              <a:rPr lang="en-US" sz="1800"/>
              <a:t>Water resistance</a:t>
            </a:r>
          </a:p>
          <a:p>
            <a:pPr marL="514350" indent="-514350">
              <a:buFont typeface="+mj-lt"/>
              <a:buAutoNum type="arabicPeriod"/>
            </a:pPr>
            <a:endParaRPr lang="en-US" sz="1800"/>
          </a:p>
          <a:p>
            <a:pPr marL="0" indent="0">
              <a:buNone/>
            </a:pPr>
            <a:endParaRPr lang="en-US" sz="1800"/>
          </a:p>
        </p:txBody>
      </p:sp>
      <p:sp>
        <p:nvSpPr>
          <p:cNvPr id="8" name="TextBox 7">
            <a:extLst>
              <a:ext uri="{FF2B5EF4-FFF2-40B4-BE49-F238E27FC236}">
                <a16:creationId xmlns:a16="http://schemas.microsoft.com/office/drawing/2014/main" id="{2FCA64EC-0BC0-4948-A4A8-37486CA70B49}"/>
              </a:ext>
            </a:extLst>
          </p:cNvPr>
          <p:cNvSpPr txBox="1"/>
          <p:nvPr/>
        </p:nvSpPr>
        <p:spPr>
          <a:xfrm>
            <a:off x="354456" y="890873"/>
            <a:ext cx="8492982" cy="646331"/>
          </a:xfrm>
          <a:prstGeom prst="rect">
            <a:avLst/>
          </a:prstGeom>
          <a:solidFill>
            <a:srgbClr val="7030A0"/>
          </a:solidFill>
          <a:ln>
            <a:solidFill>
              <a:schemeClr val="bg1"/>
            </a:solidFill>
          </a:ln>
        </p:spPr>
        <p:txBody>
          <a:bodyPr wrap="square" rtlCol="0">
            <a:spAutoFit/>
          </a:bodyPr>
          <a:lstStyle/>
          <a:p>
            <a:r>
              <a:rPr lang="en-US" b="1">
                <a:solidFill>
                  <a:schemeClr val="bg1"/>
                </a:solidFill>
              </a:rPr>
              <a:t>Motion ⎯ </a:t>
            </a:r>
            <a:r>
              <a:rPr lang="en-AU">
                <a:solidFill>
                  <a:schemeClr val="bg1"/>
                </a:solidFill>
              </a:rPr>
              <a:t>movement that occurs when an object has changed position in space and in time, due to the application of forces </a:t>
            </a:r>
            <a:endParaRPr lang="en-US" b="1">
              <a:solidFill>
                <a:schemeClr val="bg1"/>
              </a:solidFill>
            </a:endParaRPr>
          </a:p>
        </p:txBody>
      </p:sp>
      <p:pic>
        <p:nvPicPr>
          <p:cNvPr id="9" name="Picture 2" descr="C:\Program Files\Microsoft Office\MEDIA\CAGCAT10\j0185604.wmf">
            <a:hlinkClick r:id="rId2" action="ppaction://hlinksldjump"/>
            <a:extLst>
              <a:ext uri="{FF2B5EF4-FFF2-40B4-BE49-F238E27FC236}">
                <a16:creationId xmlns:a16="http://schemas.microsoft.com/office/drawing/2014/main" id="{3830333C-A37F-054D-BCDB-2380BA92E110}"/>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0" name="TextBox 9">
            <a:hlinkClick r:id="rId2" action="ppaction://hlinksldjump"/>
            <a:extLst>
              <a:ext uri="{FF2B5EF4-FFF2-40B4-BE49-F238E27FC236}">
                <a16:creationId xmlns:a16="http://schemas.microsoft.com/office/drawing/2014/main" id="{B0F1D52E-9E80-3D4A-B069-8E53740209C2}"/>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Tree>
    <p:extLst>
      <p:ext uri="{BB962C8B-B14F-4D97-AF65-F5344CB8AC3E}">
        <p14:creationId xmlns:p14="http://schemas.microsoft.com/office/powerpoint/2010/main" val="78896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2000" y="3381700"/>
            <a:ext cx="7921720" cy="800219"/>
          </a:xfrm>
          <a:prstGeom prst="rect">
            <a:avLst/>
          </a:prstGeom>
          <a:solidFill>
            <a:srgbClr val="FB40FF"/>
          </a:solidFill>
          <a:ln>
            <a:solidFill>
              <a:schemeClr val="tx1"/>
            </a:solidFill>
          </a:ln>
        </p:spPr>
        <p:txBody>
          <a:bodyPr wrap="none" rtlCol="0">
            <a:spAutoFit/>
          </a:bodyPr>
          <a:lstStyle/>
          <a:p>
            <a:r>
              <a:rPr lang="en-AU">
                <a:solidFill>
                  <a:schemeClr val="bg1"/>
                </a:solidFill>
              </a:rPr>
              <a:t>Cheerleaders often throw an athlete into the air and catch them on the way down.</a:t>
            </a:r>
          </a:p>
          <a:p>
            <a:endParaRPr lang="en-AU" sz="1000">
              <a:solidFill>
                <a:schemeClr val="bg1"/>
              </a:solidFill>
            </a:endParaRPr>
          </a:p>
          <a:p>
            <a:r>
              <a:rPr lang="en-AU">
                <a:solidFill>
                  <a:schemeClr val="bg1"/>
                </a:solidFill>
              </a:rPr>
              <a:t>What two applications of “impulse” can be applied to the image above?</a:t>
            </a:r>
          </a:p>
        </p:txBody>
      </p:sp>
      <p:sp>
        <p:nvSpPr>
          <p:cNvPr id="7" name="TextBox 6"/>
          <p:cNvSpPr txBox="1"/>
          <p:nvPr/>
        </p:nvSpPr>
        <p:spPr>
          <a:xfrm>
            <a:off x="762000" y="4391847"/>
            <a:ext cx="7921720" cy="646331"/>
          </a:xfrm>
          <a:prstGeom prst="rect">
            <a:avLst/>
          </a:prstGeom>
          <a:solidFill>
            <a:srgbClr val="00FF00"/>
          </a:solidFill>
          <a:ln>
            <a:solidFill>
              <a:schemeClr val="tx1"/>
            </a:solidFill>
          </a:ln>
        </p:spPr>
        <p:txBody>
          <a:bodyPr wrap="square" rtlCol="0">
            <a:spAutoFit/>
          </a:bodyPr>
          <a:lstStyle/>
          <a:p>
            <a:r>
              <a:rPr lang="en-AU"/>
              <a:t>Impulse to increase momentum on the throw;</a:t>
            </a:r>
          </a:p>
          <a:p>
            <a:pPr marL="285750" indent="-285750">
              <a:buFont typeface="Arial" panose="020B0604020202020204" pitchFamily="34" charset="0"/>
              <a:buChar char="•"/>
            </a:pPr>
            <a:r>
              <a:rPr lang="en-AU"/>
              <a:t>Apply maximum size force through effective force summation</a:t>
            </a:r>
          </a:p>
        </p:txBody>
      </p:sp>
      <p:sp>
        <p:nvSpPr>
          <p:cNvPr id="8" name="TextBox 7"/>
          <p:cNvSpPr txBox="1"/>
          <p:nvPr/>
        </p:nvSpPr>
        <p:spPr>
          <a:xfrm>
            <a:off x="743464" y="5257800"/>
            <a:ext cx="7921720" cy="1200329"/>
          </a:xfrm>
          <a:prstGeom prst="rect">
            <a:avLst/>
          </a:prstGeom>
          <a:solidFill>
            <a:srgbClr val="FFFF00"/>
          </a:solidFill>
          <a:ln>
            <a:solidFill>
              <a:schemeClr val="tx1"/>
            </a:solidFill>
          </a:ln>
        </p:spPr>
        <p:txBody>
          <a:bodyPr wrap="square" rtlCol="0">
            <a:spAutoFit/>
          </a:bodyPr>
          <a:lstStyle/>
          <a:p>
            <a:r>
              <a:rPr lang="en-AU"/>
              <a:t>Impulse to decrease momentum on the catch;</a:t>
            </a:r>
          </a:p>
          <a:p>
            <a:pPr marL="285750" indent="-285750">
              <a:buFont typeface="Arial" panose="020B0604020202020204" pitchFamily="34" charset="0"/>
              <a:buChar char="•"/>
            </a:pPr>
            <a:r>
              <a:rPr lang="en-AU"/>
              <a:t>Look to decrease her momentum over the longest time possible</a:t>
            </a:r>
          </a:p>
          <a:p>
            <a:pPr marL="285750" indent="-285750">
              <a:buFont typeface="Arial" panose="020B0604020202020204" pitchFamily="34" charset="0"/>
              <a:buChar char="•"/>
            </a:pPr>
            <a:r>
              <a:rPr lang="en-AU"/>
              <a:t>“Give” with the catch by bending at the knees to increase the time over which momentum is taken back to zero</a:t>
            </a:r>
          </a:p>
        </p:txBody>
      </p:sp>
      <p:sp>
        <p:nvSpPr>
          <p:cNvPr id="10" name="Footer Placeholder 9"/>
          <p:cNvSpPr>
            <a:spLocks noGrp="1"/>
          </p:cNvSpPr>
          <p:nvPr>
            <p:ph type="ftr" sz="quarter" idx="11"/>
          </p:nvPr>
        </p:nvSpPr>
        <p:spPr>
          <a:xfrm>
            <a:off x="3124200" y="6564337"/>
            <a:ext cx="2895600" cy="365125"/>
          </a:xfrm>
        </p:spPr>
        <p:txBody>
          <a:bodyPr/>
          <a:lstStyle/>
          <a:p>
            <a:pPr>
              <a:defRPr/>
            </a:pPr>
            <a:r>
              <a:rPr lang="en-US"/>
              <a:t>©PE STUDIES RESOURCES</a:t>
            </a:r>
          </a:p>
        </p:txBody>
      </p:sp>
      <p:pic>
        <p:nvPicPr>
          <p:cNvPr id="11"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28548" y="6332263"/>
            <a:ext cx="457501" cy="457955"/>
          </a:xfrm>
          <a:prstGeom prst="rect">
            <a:avLst/>
          </a:prstGeom>
          <a:noFill/>
        </p:spPr>
      </p:pic>
      <p:sp>
        <p:nvSpPr>
          <p:cNvPr id="12" name="TextBox 11">
            <a:hlinkClick r:id="rId2" action="ppaction://hlinksldjump"/>
          </p:cNvPr>
          <p:cNvSpPr txBox="1"/>
          <p:nvPr/>
        </p:nvSpPr>
        <p:spPr>
          <a:xfrm>
            <a:off x="-123852" y="6714018"/>
            <a:ext cx="838200" cy="215444"/>
          </a:xfrm>
          <a:prstGeom prst="rect">
            <a:avLst/>
          </a:prstGeom>
          <a:noFill/>
        </p:spPr>
        <p:txBody>
          <a:bodyPr wrap="square" rtlCol="0">
            <a:spAutoFit/>
          </a:bodyPr>
          <a:lstStyle/>
          <a:p>
            <a:pPr algn="ctr"/>
            <a:r>
              <a:rPr lang="en-AU" sz="800"/>
              <a:t>Home</a:t>
            </a:r>
            <a:endParaRPr lang="en-US" sz="800"/>
          </a:p>
        </p:txBody>
      </p:sp>
      <p:sp>
        <p:nvSpPr>
          <p:cNvPr id="2" name="Slide Number Placeholder 1"/>
          <p:cNvSpPr>
            <a:spLocks noGrp="1"/>
          </p:cNvSpPr>
          <p:nvPr>
            <p:ph type="sldNum" sz="quarter" idx="12"/>
          </p:nvPr>
        </p:nvSpPr>
        <p:spPr/>
        <p:txBody>
          <a:bodyPr/>
          <a:lstStyle/>
          <a:p>
            <a:fld id="{9B5CFCF4-B172-4E71-8694-052B86E59B98}" type="slidenum">
              <a:rPr lang="en-US" smtClean="0"/>
              <a:pPr/>
              <a:t>40</a:t>
            </a:fld>
            <a:endParaRPr lang="en-US"/>
          </a:p>
        </p:txBody>
      </p:sp>
      <p:sp>
        <p:nvSpPr>
          <p:cNvPr id="3" name="Rectangle 2"/>
          <p:cNvSpPr/>
          <p:nvPr/>
        </p:nvSpPr>
        <p:spPr>
          <a:xfrm>
            <a:off x="2582614" y="3108631"/>
            <a:ext cx="4572000" cy="184666"/>
          </a:xfrm>
          <a:prstGeom prst="rect">
            <a:avLst/>
          </a:prstGeom>
        </p:spPr>
        <p:txBody>
          <a:bodyPr>
            <a:spAutoFit/>
          </a:bodyPr>
          <a:lstStyle/>
          <a:p>
            <a:r>
              <a:rPr lang="en-AU" sz="600"/>
              <a:t>http://</a:t>
            </a:r>
            <a:r>
              <a:rPr lang="en-AU" sz="600" err="1"/>
              <a:t>www.latimes.com</a:t>
            </a:r>
            <a:r>
              <a:rPr lang="en-AU" sz="600"/>
              <a:t>/local/political/la-me-pc-lawmakers-act-to-make-cheerleading-a-sport-in-california-20150824-story.html</a:t>
            </a:r>
          </a:p>
        </p:txBody>
      </p:sp>
      <p:sp>
        <p:nvSpPr>
          <p:cNvPr id="13" name="Title 1">
            <a:extLst>
              <a:ext uri="{FF2B5EF4-FFF2-40B4-BE49-F238E27FC236}">
                <a16:creationId xmlns:a16="http://schemas.microsoft.com/office/drawing/2014/main" id="{7DCC2062-52C7-0941-8CE0-BC0F117B4613}"/>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IMPULSE – MOMENTUM RELATIONSHIP</a:t>
            </a:r>
          </a:p>
        </p:txBody>
      </p:sp>
    </p:spTree>
    <p:extLst>
      <p:ext uri="{BB962C8B-B14F-4D97-AF65-F5344CB8AC3E}">
        <p14:creationId xmlns:p14="http://schemas.microsoft.com/office/powerpoint/2010/main" val="422600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1765" y="1512474"/>
            <a:ext cx="8539685" cy="923330"/>
          </a:xfrm>
          <a:prstGeom prst="rect">
            <a:avLst/>
          </a:prstGeom>
          <a:ln w="9525">
            <a:solidFill>
              <a:srgbClr val="0070C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en-AU"/>
              <a:t>Forces cannot act alone and must exist in pairs.</a:t>
            </a:r>
          </a:p>
          <a:p>
            <a:pPr marL="285750" indent="-285750">
              <a:buFont typeface="Arial" panose="020B0604020202020204" pitchFamily="34" charset="0"/>
              <a:buChar char="•"/>
            </a:pPr>
            <a:r>
              <a:rPr lang="en-US"/>
              <a:t>When two objects exert a force upon each other, the forces are opposite in direction and equal in magnitude.</a:t>
            </a:r>
          </a:p>
        </p:txBody>
      </p:sp>
      <p:sp>
        <p:nvSpPr>
          <p:cNvPr id="10" name="Footer Placeholder 9"/>
          <p:cNvSpPr>
            <a:spLocks noGrp="1"/>
          </p:cNvSpPr>
          <p:nvPr>
            <p:ph type="ftr" sz="quarter" idx="11"/>
          </p:nvPr>
        </p:nvSpPr>
        <p:spPr>
          <a:xfrm>
            <a:off x="3350623" y="6415726"/>
            <a:ext cx="2895600" cy="365125"/>
          </a:xfrm>
        </p:spPr>
        <p:txBody>
          <a:bodyPr/>
          <a:lstStyle/>
          <a:p>
            <a:pPr>
              <a:defRPr/>
            </a:pPr>
            <a:r>
              <a:rPr lang="en-US"/>
              <a:t>©PE STUDIES RESOURCES</a:t>
            </a:r>
          </a:p>
        </p:txBody>
      </p:sp>
      <p:pic>
        <p:nvPicPr>
          <p:cNvPr id="11"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0" y="6260801"/>
            <a:ext cx="457501" cy="457955"/>
          </a:xfrm>
          <a:prstGeom prst="rect">
            <a:avLst/>
          </a:prstGeom>
          <a:noFill/>
        </p:spPr>
      </p:pic>
      <p:sp>
        <p:nvSpPr>
          <p:cNvPr id="12" name="TextBox 11">
            <a:hlinkClick r:id="rId3" action="ppaction://hlinksldjump"/>
          </p:cNvPr>
          <p:cNvSpPr txBox="1"/>
          <p:nvPr/>
        </p:nvSpPr>
        <p:spPr>
          <a:xfrm>
            <a:off x="-152400" y="6642556"/>
            <a:ext cx="838200" cy="215444"/>
          </a:xfrm>
          <a:prstGeom prst="rect">
            <a:avLst/>
          </a:prstGeom>
          <a:noFill/>
        </p:spPr>
        <p:txBody>
          <a:bodyPr wrap="square" rtlCol="0">
            <a:spAutoFit/>
          </a:bodyPr>
          <a:lstStyle/>
          <a:p>
            <a:pPr algn="ctr"/>
            <a:r>
              <a:rPr lang="en-AU" sz="800"/>
              <a:t>Home</a:t>
            </a:r>
            <a:endParaRPr lang="en-US" sz="800"/>
          </a:p>
        </p:txBody>
      </p:sp>
      <p:sp>
        <p:nvSpPr>
          <p:cNvPr id="13" name="Rectangle 12"/>
          <p:cNvSpPr/>
          <p:nvPr/>
        </p:nvSpPr>
        <p:spPr>
          <a:xfrm>
            <a:off x="355398" y="847162"/>
            <a:ext cx="8536052" cy="400110"/>
          </a:xfrm>
          <a:prstGeom prst="rect">
            <a:avLst/>
          </a:prstGeom>
          <a:solidFill>
            <a:srgbClr val="FF0000"/>
          </a:solidFill>
          <a:ln>
            <a:solidFill>
              <a:schemeClr val="tx1"/>
            </a:solid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2000">
                <a:solidFill>
                  <a:schemeClr val="bg1"/>
                </a:solidFill>
              </a:rPr>
              <a:t>For every action, there is an </a:t>
            </a:r>
            <a:r>
              <a:rPr lang="en-US" sz="2000" u="sng">
                <a:solidFill>
                  <a:schemeClr val="bg1"/>
                </a:solidFill>
              </a:rPr>
              <a:t>equal</a:t>
            </a:r>
            <a:r>
              <a:rPr lang="en-US" sz="2000">
                <a:solidFill>
                  <a:schemeClr val="bg1"/>
                </a:solidFill>
              </a:rPr>
              <a:t> and </a:t>
            </a:r>
            <a:r>
              <a:rPr lang="en-US" sz="2000" u="sng">
                <a:solidFill>
                  <a:schemeClr val="bg1"/>
                </a:solidFill>
              </a:rPr>
              <a:t>opposite</a:t>
            </a:r>
            <a:r>
              <a:rPr lang="en-US" sz="2000">
                <a:solidFill>
                  <a:schemeClr val="bg1"/>
                </a:solidFill>
              </a:rPr>
              <a:t> reaction.</a:t>
            </a:r>
          </a:p>
        </p:txBody>
      </p:sp>
      <p:sp>
        <p:nvSpPr>
          <p:cNvPr id="3" name="Slide Number Placeholder 2"/>
          <p:cNvSpPr>
            <a:spLocks noGrp="1"/>
          </p:cNvSpPr>
          <p:nvPr>
            <p:ph type="sldNum" sz="quarter" idx="12"/>
          </p:nvPr>
        </p:nvSpPr>
        <p:spPr/>
        <p:txBody>
          <a:bodyPr/>
          <a:lstStyle/>
          <a:p>
            <a:fld id="{9B5CFCF4-B172-4E71-8694-052B86E59B98}" type="slidenum">
              <a:rPr lang="en-US" smtClean="0"/>
              <a:pPr/>
              <a:t>41</a:t>
            </a:fld>
            <a:endParaRPr lang="en-US"/>
          </a:p>
        </p:txBody>
      </p:sp>
      <p:sp>
        <p:nvSpPr>
          <p:cNvPr id="14" name="Title 1">
            <a:extLst>
              <a:ext uri="{FF2B5EF4-FFF2-40B4-BE49-F238E27FC236}">
                <a16:creationId xmlns:a16="http://schemas.microsoft.com/office/drawing/2014/main" id="{E9B524DC-20A0-5C45-878D-DB9B557524E3}"/>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NEWTON’S 3</a:t>
            </a:r>
            <a:r>
              <a:rPr lang="en-US" sz="2400" b="1" baseline="30000">
                <a:solidFill>
                  <a:schemeClr val="bg1"/>
                </a:solidFill>
              </a:rPr>
              <a:t>RD</a:t>
            </a:r>
            <a:r>
              <a:rPr lang="en-US" sz="2400" b="1">
                <a:solidFill>
                  <a:schemeClr val="bg1"/>
                </a:solidFill>
              </a:rPr>
              <a:t> LAW OF MOTION</a:t>
            </a:r>
          </a:p>
        </p:txBody>
      </p:sp>
      <p:sp>
        <p:nvSpPr>
          <p:cNvPr id="6" name="Rectangle 5">
            <a:extLst>
              <a:ext uri="{FF2B5EF4-FFF2-40B4-BE49-F238E27FC236}">
                <a16:creationId xmlns:a16="http://schemas.microsoft.com/office/drawing/2014/main" id="{AFEE31DF-7E1D-3C43-8FBE-CBC2C8E920C0}"/>
              </a:ext>
            </a:extLst>
          </p:cNvPr>
          <p:cNvSpPr/>
          <p:nvPr/>
        </p:nvSpPr>
        <p:spPr>
          <a:xfrm>
            <a:off x="6664234" y="6168468"/>
            <a:ext cx="2555966" cy="184666"/>
          </a:xfrm>
          <a:prstGeom prst="rect">
            <a:avLst/>
          </a:prstGeom>
        </p:spPr>
        <p:txBody>
          <a:bodyPr wrap="square">
            <a:spAutoFit/>
          </a:bodyPr>
          <a:lstStyle/>
          <a:p>
            <a:r>
              <a:rPr lang="en-US" sz="600"/>
              <a:t>https://</a:t>
            </a:r>
            <a:r>
              <a:rPr lang="en-US" sz="600" err="1"/>
              <a:t>pixabay.com</a:t>
            </a:r>
            <a:r>
              <a:rPr lang="en-US" sz="600"/>
              <a:t>/photos/bumper-cars-ride-folk-festival-3656562/</a:t>
            </a:r>
          </a:p>
        </p:txBody>
      </p:sp>
      <p:sp>
        <p:nvSpPr>
          <p:cNvPr id="17" name="TextBox 16">
            <a:extLst>
              <a:ext uri="{FF2B5EF4-FFF2-40B4-BE49-F238E27FC236}">
                <a16:creationId xmlns:a16="http://schemas.microsoft.com/office/drawing/2014/main" id="{46C5B400-AA90-1F43-B072-E3115289889C}"/>
              </a:ext>
            </a:extLst>
          </p:cNvPr>
          <p:cNvSpPr txBox="1"/>
          <p:nvPr/>
        </p:nvSpPr>
        <p:spPr>
          <a:xfrm>
            <a:off x="457501" y="3523517"/>
            <a:ext cx="3183915" cy="2308324"/>
          </a:xfrm>
          <a:prstGeom prst="rect">
            <a:avLst/>
          </a:prstGeom>
          <a:solidFill>
            <a:srgbClr val="FB40FF"/>
          </a:solidFill>
          <a:ln>
            <a:solidFill>
              <a:schemeClr val="tx1"/>
            </a:solidFill>
          </a:ln>
        </p:spPr>
        <p:txBody>
          <a:bodyPr wrap="square" rtlCol="0">
            <a:spAutoFit/>
          </a:bodyPr>
          <a:lstStyle/>
          <a:p>
            <a:r>
              <a:rPr lang="en-AU">
                <a:solidFill>
                  <a:schemeClr val="bg1"/>
                </a:solidFill>
              </a:rPr>
              <a:t>Bumper cars are an excellent example of Newton’s 3</a:t>
            </a:r>
            <a:r>
              <a:rPr lang="en-AU" baseline="30000">
                <a:solidFill>
                  <a:schemeClr val="bg1"/>
                </a:solidFill>
              </a:rPr>
              <a:t>rd</a:t>
            </a:r>
            <a:r>
              <a:rPr lang="en-AU">
                <a:solidFill>
                  <a:schemeClr val="bg1"/>
                </a:solidFill>
              </a:rPr>
              <a:t> Law.</a:t>
            </a:r>
          </a:p>
          <a:p>
            <a:endParaRPr lang="en-AU">
              <a:solidFill>
                <a:schemeClr val="bg1"/>
              </a:solidFill>
            </a:endParaRPr>
          </a:p>
          <a:p>
            <a:r>
              <a:rPr lang="en-AU">
                <a:solidFill>
                  <a:schemeClr val="bg1"/>
                </a:solidFill>
              </a:rPr>
              <a:t>Each time you slam into another car it jolts the other driver, however the collision causes your car to rebound sharply as well.</a:t>
            </a:r>
          </a:p>
        </p:txBody>
      </p:sp>
    </p:spTree>
    <p:extLst>
      <p:ext uri="{BB962C8B-B14F-4D97-AF65-F5344CB8AC3E}">
        <p14:creationId xmlns:p14="http://schemas.microsoft.com/office/powerpoint/2010/main" val="325439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SPRINT ST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565269"/>
            <a:ext cx="4114800" cy="27398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51385" y="2965475"/>
            <a:ext cx="3505200" cy="923330"/>
          </a:xfrm>
          <a:prstGeom prst="rect">
            <a:avLst/>
          </a:prstGeom>
          <a:solidFill>
            <a:srgbClr val="FFFF00"/>
          </a:solidFill>
          <a:ln>
            <a:solidFill>
              <a:schemeClr val="tx1"/>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a:t>Using Newton’s 3</a:t>
            </a:r>
            <a:r>
              <a:rPr lang="en-US" baseline="30000"/>
              <a:t>rd</a:t>
            </a:r>
            <a:r>
              <a:rPr lang="en-US"/>
              <a:t> law, describe what advantage a crouch start has over a standing start?</a:t>
            </a:r>
          </a:p>
        </p:txBody>
      </p:sp>
      <p:sp>
        <p:nvSpPr>
          <p:cNvPr id="10" name="Footer Placeholder 9"/>
          <p:cNvSpPr>
            <a:spLocks noGrp="1"/>
          </p:cNvSpPr>
          <p:nvPr>
            <p:ph type="ftr" sz="quarter" idx="11"/>
          </p:nvPr>
        </p:nvSpPr>
        <p:spPr>
          <a:xfrm>
            <a:off x="3124200" y="6635775"/>
            <a:ext cx="2895600" cy="365125"/>
          </a:xfrm>
        </p:spPr>
        <p:txBody>
          <a:bodyPr/>
          <a:lstStyle/>
          <a:p>
            <a:pPr>
              <a:defRPr/>
            </a:pPr>
            <a:r>
              <a:rPr lang="en-US"/>
              <a:t>©PE STUDIES RESOURCES</a:t>
            </a:r>
          </a:p>
        </p:txBody>
      </p:sp>
      <p:pic>
        <p:nvPicPr>
          <p:cNvPr id="11" name="Picture 2" descr="C:\Program Files\Microsoft Office\MEDIA\CAGCAT10\j0185604.wmf">
            <a:hlinkClick r:id="rId4" action="ppaction://hlinksldjump"/>
          </p:cNvPr>
          <p:cNvPicPr>
            <a:picLocks noChangeAspect="1" noChangeArrowheads="1"/>
          </p:cNvPicPr>
          <p:nvPr/>
        </p:nvPicPr>
        <p:blipFill>
          <a:blip r:embed="rId5" cstate="print"/>
          <a:srcRect/>
          <a:stretch>
            <a:fillRect/>
          </a:stretch>
        </p:blipFill>
        <p:spPr bwMode="auto">
          <a:xfrm>
            <a:off x="0" y="6260801"/>
            <a:ext cx="457501" cy="457955"/>
          </a:xfrm>
          <a:prstGeom prst="rect">
            <a:avLst/>
          </a:prstGeom>
          <a:noFill/>
        </p:spPr>
      </p:pic>
      <p:sp>
        <p:nvSpPr>
          <p:cNvPr id="12" name="TextBox 11">
            <a:hlinkClick r:id="rId4" action="ppaction://hlinksldjump"/>
          </p:cNvPr>
          <p:cNvSpPr txBox="1"/>
          <p:nvPr/>
        </p:nvSpPr>
        <p:spPr>
          <a:xfrm>
            <a:off x="-152400" y="6642556"/>
            <a:ext cx="838200" cy="215444"/>
          </a:xfrm>
          <a:prstGeom prst="rect">
            <a:avLst/>
          </a:prstGeom>
          <a:noFill/>
        </p:spPr>
        <p:txBody>
          <a:bodyPr wrap="square" rtlCol="0">
            <a:spAutoFit/>
          </a:bodyPr>
          <a:lstStyle/>
          <a:p>
            <a:pPr algn="ctr"/>
            <a:r>
              <a:rPr lang="en-AU" sz="800"/>
              <a:t>Home</a:t>
            </a:r>
            <a:endParaRPr lang="en-US" sz="800"/>
          </a:p>
        </p:txBody>
      </p:sp>
      <p:sp>
        <p:nvSpPr>
          <p:cNvPr id="5" name="Rectangle 4"/>
          <p:cNvSpPr/>
          <p:nvPr/>
        </p:nvSpPr>
        <p:spPr>
          <a:xfrm>
            <a:off x="6162843" y="6305112"/>
            <a:ext cx="2718048" cy="184666"/>
          </a:xfrm>
          <a:prstGeom prst="rect">
            <a:avLst/>
          </a:prstGeom>
        </p:spPr>
        <p:txBody>
          <a:bodyPr wrap="square">
            <a:spAutoFit/>
          </a:bodyPr>
          <a:lstStyle/>
          <a:p>
            <a:r>
              <a:rPr lang="en-AU" sz="600"/>
              <a:t>https://</a:t>
            </a:r>
            <a:r>
              <a:rPr lang="en-AU" sz="600" err="1"/>
              <a:t>commons.wikimedia.org</a:t>
            </a:r>
            <a:r>
              <a:rPr lang="en-AU" sz="600"/>
              <a:t>/wiki/File:Start_Jeremy_Wariner_2007.jpg</a:t>
            </a:r>
          </a:p>
        </p:txBody>
      </p:sp>
      <p:sp>
        <p:nvSpPr>
          <p:cNvPr id="3" name="Slide Number Placeholder 2"/>
          <p:cNvSpPr>
            <a:spLocks noGrp="1"/>
          </p:cNvSpPr>
          <p:nvPr>
            <p:ph type="sldNum" sz="quarter" idx="12"/>
          </p:nvPr>
        </p:nvSpPr>
        <p:spPr>
          <a:xfrm>
            <a:off x="6918960" y="6567715"/>
            <a:ext cx="2133600" cy="365125"/>
          </a:xfrm>
        </p:spPr>
        <p:txBody>
          <a:bodyPr/>
          <a:lstStyle/>
          <a:p>
            <a:fld id="{9B5CFCF4-B172-4E71-8694-052B86E59B98}" type="slidenum">
              <a:rPr lang="en-US" smtClean="0"/>
              <a:pPr/>
              <a:t>42</a:t>
            </a:fld>
            <a:endParaRPr lang="en-US"/>
          </a:p>
        </p:txBody>
      </p:sp>
      <p:sp>
        <p:nvSpPr>
          <p:cNvPr id="14" name="Title 1">
            <a:extLst>
              <a:ext uri="{FF2B5EF4-FFF2-40B4-BE49-F238E27FC236}">
                <a16:creationId xmlns:a16="http://schemas.microsoft.com/office/drawing/2014/main" id="{E9B524DC-20A0-5C45-878D-DB9B557524E3}"/>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NEWTON’S 3</a:t>
            </a:r>
            <a:r>
              <a:rPr lang="en-US" sz="2400" b="1" baseline="30000">
                <a:solidFill>
                  <a:schemeClr val="bg1"/>
                </a:solidFill>
              </a:rPr>
              <a:t>RD</a:t>
            </a:r>
            <a:r>
              <a:rPr lang="en-US" sz="2400" b="1">
                <a:solidFill>
                  <a:schemeClr val="bg1"/>
                </a:solidFill>
              </a:rPr>
              <a:t> LAW OF MOTION</a:t>
            </a:r>
          </a:p>
        </p:txBody>
      </p:sp>
      <p:sp>
        <p:nvSpPr>
          <p:cNvPr id="4" name="Rectangle 3">
            <a:extLst>
              <a:ext uri="{FF2B5EF4-FFF2-40B4-BE49-F238E27FC236}">
                <a16:creationId xmlns:a16="http://schemas.microsoft.com/office/drawing/2014/main" id="{21BF2D4C-2146-D545-8353-39926763584F}"/>
              </a:ext>
            </a:extLst>
          </p:cNvPr>
          <p:cNvSpPr/>
          <p:nvPr/>
        </p:nvSpPr>
        <p:spPr>
          <a:xfrm>
            <a:off x="4480560" y="3327168"/>
            <a:ext cx="4400331" cy="169277"/>
          </a:xfrm>
          <a:prstGeom prst="rect">
            <a:avLst/>
          </a:prstGeom>
        </p:spPr>
        <p:txBody>
          <a:bodyPr wrap="square">
            <a:spAutoFit/>
          </a:bodyPr>
          <a:lstStyle/>
          <a:p>
            <a:r>
              <a:rPr lang="en-US" sz="500"/>
              <a:t>https://</a:t>
            </a:r>
            <a:r>
              <a:rPr lang="en-US" sz="500" err="1"/>
              <a:t>commons.wikimedia.org</a:t>
            </a:r>
            <a:r>
              <a:rPr lang="en-US" sz="500"/>
              <a:t>/wiki/File:2013_IPC_Athletics_World_Championships_-_26072013_-_Start_of_the_Women%27s_1500m_-_T12_first_semifinal.jpg</a:t>
            </a:r>
          </a:p>
        </p:txBody>
      </p:sp>
    </p:spTree>
    <p:extLst>
      <p:ext uri="{BB962C8B-B14F-4D97-AF65-F5344CB8AC3E}">
        <p14:creationId xmlns:p14="http://schemas.microsoft.com/office/powerpoint/2010/main" val="96086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0351" y="1247553"/>
            <a:ext cx="8323298" cy="2031325"/>
          </a:xfrm>
          <a:prstGeom prst="rect">
            <a:avLst/>
          </a:prstGeom>
          <a:ln w="12700">
            <a:solidFill>
              <a:srgbClr val="0070C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en-US"/>
              <a:t>When </a:t>
            </a:r>
            <a:r>
              <a:rPr lang="en-US" err="1"/>
              <a:t>analysing</a:t>
            </a:r>
            <a:r>
              <a:rPr lang="en-US"/>
              <a:t> Newton’s 3</a:t>
            </a:r>
            <a:r>
              <a:rPr lang="en-US" baseline="30000"/>
              <a:t>rd</a:t>
            </a:r>
            <a:r>
              <a:rPr lang="en-US"/>
              <a:t> Law, one of the forces involved is referred to as the ‘action’ whilst the other is referred to as the ‘reaction’</a:t>
            </a:r>
          </a:p>
          <a:p>
            <a:pPr marL="742950" lvl="1" indent="-285750">
              <a:buFont typeface="Arial" panose="020B0604020202020204" pitchFamily="34" charset="0"/>
              <a:buChar char="•"/>
            </a:pPr>
            <a:r>
              <a:rPr lang="en-US"/>
              <a:t> Typically in sport, the athlete is responsible for creating the ‘action’</a:t>
            </a:r>
          </a:p>
          <a:p>
            <a:pPr marL="1200150" lvl="2" indent="-285750">
              <a:buFont typeface="Cambria Math" panose="02040503050406030204" pitchFamily="18" charset="0"/>
              <a:buChar char="⎯"/>
            </a:pPr>
            <a:r>
              <a:rPr lang="en-US"/>
              <a:t>In passing a basketball, the athlete exerts an ‘action’ force on the ball in the downward direction. </a:t>
            </a:r>
          </a:p>
          <a:p>
            <a:pPr marL="1200150" lvl="2" indent="-285750">
              <a:buFont typeface="Cambria Math" panose="02040503050406030204" pitchFamily="18" charset="0"/>
              <a:buChar char="⎯"/>
            </a:pPr>
            <a:r>
              <a:rPr lang="en-US"/>
              <a:t>The ground then exerts an equal and opposite ‘reaction’ force on the ball causing it to bounce up into the hands of the receiving player</a:t>
            </a:r>
          </a:p>
        </p:txBody>
      </p:sp>
      <p:sp>
        <p:nvSpPr>
          <p:cNvPr id="10" name="Footer Placeholder 9"/>
          <p:cNvSpPr>
            <a:spLocks noGrp="1"/>
          </p:cNvSpPr>
          <p:nvPr>
            <p:ph type="ftr" sz="quarter" idx="11"/>
          </p:nvPr>
        </p:nvSpPr>
        <p:spPr>
          <a:xfrm>
            <a:off x="3124200" y="6635775"/>
            <a:ext cx="2895600" cy="365125"/>
          </a:xfrm>
        </p:spPr>
        <p:txBody>
          <a:bodyPr/>
          <a:lstStyle/>
          <a:p>
            <a:pPr>
              <a:defRPr/>
            </a:pPr>
            <a:r>
              <a:rPr lang="en-US"/>
              <a:t>©PE STUDIES RESOURCES</a:t>
            </a:r>
          </a:p>
        </p:txBody>
      </p:sp>
      <p:pic>
        <p:nvPicPr>
          <p:cNvPr id="11"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0" y="6260801"/>
            <a:ext cx="457501" cy="457955"/>
          </a:xfrm>
          <a:prstGeom prst="rect">
            <a:avLst/>
          </a:prstGeom>
          <a:noFill/>
        </p:spPr>
      </p:pic>
      <p:sp>
        <p:nvSpPr>
          <p:cNvPr id="12" name="TextBox 11">
            <a:hlinkClick r:id="rId3" action="ppaction://hlinksldjump"/>
          </p:cNvPr>
          <p:cNvSpPr txBox="1"/>
          <p:nvPr/>
        </p:nvSpPr>
        <p:spPr>
          <a:xfrm>
            <a:off x="-152400" y="6642556"/>
            <a:ext cx="838200" cy="215444"/>
          </a:xfrm>
          <a:prstGeom prst="rect">
            <a:avLst/>
          </a:prstGeom>
          <a:noFill/>
        </p:spPr>
        <p:txBody>
          <a:bodyPr wrap="square" rtlCol="0">
            <a:spAutoFit/>
          </a:bodyPr>
          <a:lstStyle/>
          <a:p>
            <a:pPr algn="ctr"/>
            <a:r>
              <a:rPr lang="en-AU" sz="800"/>
              <a:t>Home</a:t>
            </a:r>
            <a:endParaRPr lang="en-US" sz="800"/>
          </a:p>
        </p:txBody>
      </p:sp>
      <p:sp>
        <p:nvSpPr>
          <p:cNvPr id="3" name="Slide Number Placeholder 2"/>
          <p:cNvSpPr>
            <a:spLocks noGrp="1"/>
          </p:cNvSpPr>
          <p:nvPr>
            <p:ph type="sldNum" sz="quarter" idx="12"/>
          </p:nvPr>
        </p:nvSpPr>
        <p:spPr>
          <a:xfrm>
            <a:off x="6964680" y="6461568"/>
            <a:ext cx="2133600" cy="365125"/>
          </a:xfrm>
        </p:spPr>
        <p:txBody>
          <a:bodyPr/>
          <a:lstStyle/>
          <a:p>
            <a:fld id="{9B5CFCF4-B172-4E71-8694-052B86E59B98}" type="slidenum">
              <a:rPr lang="en-US" smtClean="0"/>
              <a:pPr/>
              <a:t>43</a:t>
            </a:fld>
            <a:endParaRPr lang="en-US"/>
          </a:p>
        </p:txBody>
      </p:sp>
      <p:sp>
        <p:nvSpPr>
          <p:cNvPr id="14" name="Title 1">
            <a:extLst>
              <a:ext uri="{FF2B5EF4-FFF2-40B4-BE49-F238E27FC236}">
                <a16:creationId xmlns:a16="http://schemas.microsoft.com/office/drawing/2014/main" id="{E9B524DC-20A0-5C45-878D-DB9B557524E3}"/>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NEWTON’S 3</a:t>
            </a:r>
            <a:r>
              <a:rPr lang="en-US" sz="2400" b="1" baseline="30000">
                <a:solidFill>
                  <a:schemeClr val="bg1"/>
                </a:solidFill>
              </a:rPr>
              <a:t>RD</a:t>
            </a:r>
            <a:r>
              <a:rPr lang="en-US" sz="2400" b="1">
                <a:solidFill>
                  <a:schemeClr val="bg1"/>
                </a:solidFill>
              </a:rPr>
              <a:t> LAW OF MOTION</a:t>
            </a:r>
          </a:p>
        </p:txBody>
      </p:sp>
      <p:sp>
        <p:nvSpPr>
          <p:cNvPr id="4" name="Rectangle 3">
            <a:extLst>
              <a:ext uri="{FF2B5EF4-FFF2-40B4-BE49-F238E27FC236}">
                <a16:creationId xmlns:a16="http://schemas.microsoft.com/office/drawing/2014/main" id="{6A72E600-DABD-574B-88C5-BE42CC93120D}"/>
              </a:ext>
            </a:extLst>
          </p:cNvPr>
          <p:cNvSpPr/>
          <p:nvPr/>
        </p:nvSpPr>
        <p:spPr>
          <a:xfrm>
            <a:off x="4572000" y="6220341"/>
            <a:ext cx="2455818" cy="169277"/>
          </a:xfrm>
          <a:prstGeom prst="rect">
            <a:avLst/>
          </a:prstGeom>
        </p:spPr>
        <p:txBody>
          <a:bodyPr wrap="square">
            <a:spAutoFit/>
          </a:bodyPr>
          <a:lstStyle/>
          <a:p>
            <a:r>
              <a:rPr lang="en-US" sz="500"/>
              <a:t>https://</a:t>
            </a:r>
            <a:r>
              <a:rPr lang="en-US" sz="500" err="1"/>
              <a:t>upload.wikimedia.org</a:t>
            </a:r>
            <a:r>
              <a:rPr lang="en-US" sz="500"/>
              <a:t>/</a:t>
            </a:r>
            <a:r>
              <a:rPr lang="en-US" sz="500" err="1"/>
              <a:t>wikipedia</a:t>
            </a:r>
            <a:r>
              <a:rPr lang="en-US" sz="500"/>
              <a:t>/commons/3/37/EVD-baloncesto-035.jpg</a:t>
            </a:r>
          </a:p>
        </p:txBody>
      </p:sp>
    </p:spTree>
    <p:extLst>
      <p:ext uri="{BB962C8B-B14F-4D97-AF65-F5344CB8AC3E}">
        <p14:creationId xmlns:p14="http://schemas.microsoft.com/office/powerpoint/2010/main" val="4224219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6324" y="1063477"/>
            <a:ext cx="5868167" cy="5355312"/>
          </a:xfrm>
          <a:prstGeom prst="rect">
            <a:avLst/>
          </a:prstGeom>
          <a:ln w="12700">
            <a:solidFill>
              <a:srgbClr val="0070C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en-US"/>
              <a:t>In </a:t>
            </a:r>
            <a:r>
              <a:rPr lang="en-US" err="1"/>
              <a:t>analysing</a:t>
            </a:r>
            <a:r>
              <a:rPr lang="en-US"/>
              <a:t> movement, we look at Ground Reaction Forces – that is, the force exerted by the ground on a body in contact with it.</a:t>
            </a:r>
          </a:p>
          <a:p>
            <a:pPr marL="742950" lvl="1" indent="-285750">
              <a:buFont typeface="Cambria Math" panose="02040503050406030204" pitchFamily="18" charset="0"/>
              <a:buChar char="⎯"/>
            </a:pPr>
            <a:r>
              <a:rPr lang="en-US"/>
              <a:t>Every time we make contact with the ground, it exerts an equal and opposite reaction force back on the body</a:t>
            </a:r>
          </a:p>
          <a:p>
            <a:pPr marL="742950" lvl="1" indent="-285750">
              <a:buFont typeface="Cambria Math" panose="02040503050406030204" pitchFamily="18" charset="0"/>
              <a:buChar char="⎯"/>
            </a:pPr>
            <a:r>
              <a:rPr lang="en-US"/>
              <a:t>This is used to create movement when we walk – with each step we exert a force downward and backward and the ground exerts a reaction force upwards and forwards allowing us to move.</a:t>
            </a:r>
          </a:p>
          <a:p>
            <a:pPr marL="742950" lvl="1" indent="-285750">
              <a:buFont typeface="Cambria Math" panose="02040503050406030204" pitchFamily="18" charset="0"/>
              <a:buChar char="⎯"/>
            </a:pPr>
            <a:r>
              <a:rPr lang="en-US"/>
              <a:t>Whilst the size of the this force is only slightly bigger than our body weight (approx. 1.2*) when walking, it increases significantly with other activities such as sprinting (approx. 3* body weight) and jumping (approx. 8* body weight), potentially leading to injuries</a:t>
            </a:r>
          </a:p>
          <a:p>
            <a:pPr marL="1200150" lvl="2" indent="-285750">
              <a:buFont typeface="Wingdings" pitchFamily="2" charset="2"/>
              <a:buChar char="§"/>
            </a:pPr>
            <a:r>
              <a:rPr lang="en-US"/>
              <a:t>Appropriate recovery, training volumes and footwear must be considered to avoid such injuries</a:t>
            </a:r>
          </a:p>
        </p:txBody>
      </p:sp>
      <p:sp>
        <p:nvSpPr>
          <p:cNvPr id="10" name="Footer Placeholder 9"/>
          <p:cNvSpPr>
            <a:spLocks noGrp="1"/>
          </p:cNvSpPr>
          <p:nvPr>
            <p:ph type="ftr" sz="quarter" idx="11"/>
          </p:nvPr>
        </p:nvSpPr>
        <p:spPr>
          <a:xfrm>
            <a:off x="3124200" y="6635775"/>
            <a:ext cx="2895600" cy="365125"/>
          </a:xfrm>
        </p:spPr>
        <p:txBody>
          <a:bodyPr/>
          <a:lstStyle/>
          <a:p>
            <a:pPr>
              <a:defRPr/>
            </a:pPr>
            <a:r>
              <a:rPr lang="en-US"/>
              <a:t>©PE STUDIES RESOURCES</a:t>
            </a:r>
          </a:p>
        </p:txBody>
      </p:sp>
      <p:pic>
        <p:nvPicPr>
          <p:cNvPr id="11"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0" y="6260801"/>
            <a:ext cx="457501" cy="457955"/>
          </a:xfrm>
          <a:prstGeom prst="rect">
            <a:avLst/>
          </a:prstGeom>
          <a:noFill/>
        </p:spPr>
      </p:pic>
      <p:sp>
        <p:nvSpPr>
          <p:cNvPr id="12" name="TextBox 11">
            <a:hlinkClick r:id="rId3" action="ppaction://hlinksldjump"/>
          </p:cNvPr>
          <p:cNvSpPr txBox="1"/>
          <p:nvPr/>
        </p:nvSpPr>
        <p:spPr>
          <a:xfrm>
            <a:off x="-152400" y="6642556"/>
            <a:ext cx="838200" cy="215444"/>
          </a:xfrm>
          <a:prstGeom prst="rect">
            <a:avLst/>
          </a:prstGeom>
          <a:noFill/>
        </p:spPr>
        <p:txBody>
          <a:bodyPr wrap="square" rtlCol="0">
            <a:spAutoFit/>
          </a:bodyPr>
          <a:lstStyle/>
          <a:p>
            <a:pPr algn="ctr"/>
            <a:r>
              <a:rPr lang="en-AU" sz="800"/>
              <a:t>Home</a:t>
            </a:r>
            <a:endParaRPr lang="en-US" sz="800"/>
          </a:p>
        </p:txBody>
      </p:sp>
      <p:sp>
        <p:nvSpPr>
          <p:cNvPr id="3" name="Slide Number Placeholder 2"/>
          <p:cNvSpPr>
            <a:spLocks noGrp="1"/>
          </p:cNvSpPr>
          <p:nvPr>
            <p:ph type="sldNum" sz="quarter" idx="12"/>
          </p:nvPr>
        </p:nvSpPr>
        <p:spPr>
          <a:xfrm>
            <a:off x="6964680" y="6461568"/>
            <a:ext cx="2133600" cy="365125"/>
          </a:xfrm>
        </p:spPr>
        <p:txBody>
          <a:bodyPr/>
          <a:lstStyle/>
          <a:p>
            <a:fld id="{9B5CFCF4-B172-4E71-8694-052B86E59B98}" type="slidenum">
              <a:rPr lang="en-US" smtClean="0"/>
              <a:pPr/>
              <a:t>44</a:t>
            </a:fld>
            <a:endParaRPr lang="en-US"/>
          </a:p>
        </p:txBody>
      </p:sp>
      <p:sp>
        <p:nvSpPr>
          <p:cNvPr id="14" name="Title 1">
            <a:extLst>
              <a:ext uri="{FF2B5EF4-FFF2-40B4-BE49-F238E27FC236}">
                <a16:creationId xmlns:a16="http://schemas.microsoft.com/office/drawing/2014/main" id="{E9B524DC-20A0-5C45-878D-DB9B557524E3}"/>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NEWTON’S 3</a:t>
            </a:r>
            <a:r>
              <a:rPr lang="en-US" sz="2400" b="1" baseline="30000">
                <a:solidFill>
                  <a:schemeClr val="bg1"/>
                </a:solidFill>
              </a:rPr>
              <a:t>RD</a:t>
            </a:r>
            <a:r>
              <a:rPr lang="en-US" sz="2400" b="1">
                <a:solidFill>
                  <a:schemeClr val="bg1"/>
                </a:solidFill>
              </a:rPr>
              <a:t> LAW OF MOTION</a:t>
            </a:r>
          </a:p>
        </p:txBody>
      </p:sp>
      <p:sp>
        <p:nvSpPr>
          <p:cNvPr id="13" name="TextBox 12">
            <a:extLst>
              <a:ext uri="{FF2B5EF4-FFF2-40B4-BE49-F238E27FC236}">
                <a16:creationId xmlns:a16="http://schemas.microsoft.com/office/drawing/2014/main" id="{66CF286A-EA66-014F-9809-578E9644C97E}"/>
              </a:ext>
            </a:extLst>
          </p:cNvPr>
          <p:cNvSpPr txBox="1"/>
          <p:nvPr/>
        </p:nvSpPr>
        <p:spPr>
          <a:xfrm>
            <a:off x="266700" y="651751"/>
            <a:ext cx="2989390" cy="369332"/>
          </a:xfrm>
          <a:prstGeom prst="rect">
            <a:avLst/>
          </a:prstGeom>
          <a:solidFill>
            <a:srgbClr val="FFC000"/>
          </a:solidFill>
          <a:ln>
            <a:solidFill>
              <a:schemeClr val="tx1"/>
            </a:solidFill>
          </a:ln>
        </p:spPr>
        <p:txBody>
          <a:bodyPr wrap="square" rtlCol="0">
            <a:spAutoFit/>
          </a:bodyPr>
          <a:lstStyle/>
          <a:p>
            <a:r>
              <a:rPr lang="en-US"/>
              <a:t>Ground Reaction Forces (GRF)</a:t>
            </a:r>
          </a:p>
        </p:txBody>
      </p:sp>
      <p:cxnSp>
        <p:nvCxnSpPr>
          <p:cNvPr id="15" name="Straight Arrow Connector 14">
            <a:extLst>
              <a:ext uri="{FF2B5EF4-FFF2-40B4-BE49-F238E27FC236}">
                <a16:creationId xmlns:a16="http://schemas.microsoft.com/office/drawing/2014/main" id="{28F7A5A3-A8A9-D34E-9915-EDDEAAC3E82E}"/>
              </a:ext>
            </a:extLst>
          </p:cNvPr>
          <p:cNvCxnSpPr>
            <a:cxnSpLocks/>
          </p:cNvCxnSpPr>
          <p:nvPr/>
        </p:nvCxnSpPr>
        <p:spPr>
          <a:xfrm flipH="1">
            <a:off x="6833062" y="5373558"/>
            <a:ext cx="457201" cy="887243"/>
          </a:xfrm>
          <a:prstGeom prst="straightConnector1">
            <a:avLst/>
          </a:prstGeom>
          <a:ln w="762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F674E80-135F-DD4E-8E53-70146138096F}"/>
              </a:ext>
            </a:extLst>
          </p:cNvPr>
          <p:cNvCxnSpPr>
            <a:cxnSpLocks/>
          </p:cNvCxnSpPr>
          <p:nvPr/>
        </p:nvCxnSpPr>
        <p:spPr>
          <a:xfrm flipV="1">
            <a:off x="7061662" y="5469775"/>
            <a:ext cx="453043" cy="812416"/>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80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256168" y="2809080"/>
            <a:ext cx="3298118" cy="2031325"/>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AU" b="1"/>
              <a:t>During the backstroke start, swimmers apply a large force against the wall (         ), which in turn applies an equal and opposite force back on the swimmer (         ), allowing them to push off with great force</a:t>
            </a:r>
            <a:endParaRPr lang="en-US" b="1"/>
          </a:p>
        </p:txBody>
      </p:sp>
      <p:sp>
        <p:nvSpPr>
          <p:cNvPr id="11" name="Footer Placeholder 10"/>
          <p:cNvSpPr>
            <a:spLocks noGrp="1"/>
          </p:cNvSpPr>
          <p:nvPr>
            <p:ph type="ftr" sz="quarter" idx="11"/>
          </p:nvPr>
        </p:nvSpPr>
        <p:spPr/>
        <p:txBody>
          <a:bodyPr/>
          <a:lstStyle/>
          <a:p>
            <a:pPr>
              <a:defRPr/>
            </a:pPr>
            <a:r>
              <a:rPr lang="en-US"/>
              <a:t>©PE STUDIES RESOURCES</a:t>
            </a:r>
          </a:p>
        </p:txBody>
      </p:sp>
      <p:pic>
        <p:nvPicPr>
          <p:cNvPr id="12"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5178" y="6356350"/>
            <a:ext cx="457501" cy="457955"/>
          </a:xfrm>
          <a:prstGeom prst="rect">
            <a:avLst/>
          </a:prstGeom>
          <a:noFill/>
        </p:spPr>
      </p:pic>
      <p:sp>
        <p:nvSpPr>
          <p:cNvPr id="14" name="TextBox 13">
            <a:hlinkClick r:id="rId3" action="ppaction://hlinksldjump"/>
          </p:cNvPr>
          <p:cNvSpPr txBox="1"/>
          <p:nvPr/>
        </p:nvSpPr>
        <p:spPr>
          <a:xfrm>
            <a:off x="-147222" y="6738105"/>
            <a:ext cx="838200" cy="215444"/>
          </a:xfrm>
          <a:prstGeom prst="rect">
            <a:avLst/>
          </a:prstGeom>
          <a:noFill/>
        </p:spPr>
        <p:txBody>
          <a:bodyPr wrap="square" rtlCol="0">
            <a:spAutoFit/>
          </a:bodyPr>
          <a:lstStyle/>
          <a:p>
            <a:pPr algn="ctr"/>
            <a:r>
              <a:rPr lang="en-AU" sz="800"/>
              <a:t>Home</a:t>
            </a:r>
            <a:endParaRPr lang="en-US" sz="800"/>
          </a:p>
        </p:txBody>
      </p:sp>
      <p:cxnSp>
        <p:nvCxnSpPr>
          <p:cNvPr id="18" name="Straight Arrow Connector 17"/>
          <p:cNvCxnSpPr/>
          <p:nvPr/>
        </p:nvCxnSpPr>
        <p:spPr>
          <a:xfrm flipH="1">
            <a:off x="7005946" y="3585796"/>
            <a:ext cx="383479" cy="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a:off x="6432368" y="4382823"/>
            <a:ext cx="420605"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9B5CFCF4-B172-4E71-8694-052B86E59B98}" type="slidenum">
              <a:rPr lang="en-US" smtClean="0"/>
              <a:pPr/>
              <a:t>45</a:t>
            </a:fld>
            <a:endParaRPr lang="en-US"/>
          </a:p>
        </p:txBody>
      </p:sp>
      <p:sp>
        <p:nvSpPr>
          <p:cNvPr id="20" name="Title 1">
            <a:extLst>
              <a:ext uri="{FF2B5EF4-FFF2-40B4-BE49-F238E27FC236}">
                <a16:creationId xmlns:a16="http://schemas.microsoft.com/office/drawing/2014/main" id="{293026F0-FFA7-FD4F-ADA0-FC7FEE3E036C}"/>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NEWTON’S 3</a:t>
            </a:r>
            <a:r>
              <a:rPr lang="en-US" sz="2400" b="1" baseline="30000">
                <a:solidFill>
                  <a:schemeClr val="bg1"/>
                </a:solidFill>
              </a:rPr>
              <a:t>RD</a:t>
            </a:r>
            <a:r>
              <a:rPr lang="en-US" sz="2400" b="1">
                <a:solidFill>
                  <a:schemeClr val="bg1"/>
                </a:solidFill>
              </a:rPr>
              <a:t> LAW OF MOTION</a:t>
            </a:r>
          </a:p>
        </p:txBody>
      </p:sp>
      <p:pic>
        <p:nvPicPr>
          <p:cNvPr id="11266" name="Picture 2" descr="Image result for backstroke start">
            <a:extLst>
              <a:ext uri="{FF2B5EF4-FFF2-40B4-BE49-F238E27FC236}">
                <a16:creationId xmlns:a16="http://schemas.microsoft.com/office/drawing/2014/main" id="{CA9F0479-925A-4A4E-B045-096E7CBE15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125" y="604849"/>
            <a:ext cx="4220205" cy="562694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a:cxnSpLocks/>
          </p:cNvCxnSpPr>
          <p:nvPr/>
        </p:nvCxnSpPr>
        <p:spPr>
          <a:xfrm flipH="1">
            <a:off x="779423" y="2235798"/>
            <a:ext cx="905483" cy="251811"/>
          </a:xfrm>
          <a:prstGeom prst="straightConnector1">
            <a:avLst/>
          </a:prstGeom>
          <a:ln w="762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flipV="1">
            <a:off x="822884" y="2487609"/>
            <a:ext cx="936247" cy="321471"/>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BB92883-D49A-4B44-846F-C1EFB54F6A6C}"/>
              </a:ext>
            </a:extLst>
          </p:cNvPr>
          <p:cNvSpPr/>
          <p:nvPr/>
        </p:nvSpPr>
        <p:spPr>
          <a:xfrm>
            <a:off x="2392227" y="6187073"/>
            <a:ext cx="2355672" cy="169277"/>
          </a:xfrm>
          <a:prstGeom prst="rect">
            <a:avLst/>
          </a:prstGeom>
        </p:spPr>
        <p:txBody>
          <a:bodyPr wrap="square">
            <a:spAutoFit/>
          </a:bodyPr>
          <a:lstStyle/>
          <a:p>
            <a:r>
              <a:rPr lang="en-US" sz="500"/>
              <a:t>https://</a:t>
            </a:r>
            <a:r>
              <a:rPr lang="en-US" sz="500" err="1"/>
              <a:t>commons.wikimedia.org</a:t>
            </a:r>
            <a:r>
              <a:rPr lang="en-US" sz="500"/>
              <a:t>/wiki/File:Backstroke_start_at_2008_EC.jpg</a:t>
            </a:r>
          </a:p>
        </p:txBody>
      </p:sp>
    </p:spTree>
    <p:extLst>
      <p:ext uri="{BB962C8B-B14F-4D97-AF65-F5344CB8AC3E}">
        <p14:creationId xmlns:p14="http://schemas.microsoft.com/office/powerpoint/2010/main" val="4108435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4422" y="827019"/>
            <a:ext cx="8520109" cy="1201808"/>
          </a:xfrm>
          <a:ln>
            <a:solidFill>
              <a:srgbClr val="0070C0"/>
            </a:solidFill>
          </a:ln>
        </p:spPr>
        <p:style>
          <a:lnRef idx="2">
            <a:schemeClr val="accent2"/>
          </a:lnRef>
          <a:fillRef idx="1">
            <a:schemeClr val="lt1"/>
          </a:fillRef>
          <a:effectRef idx="0">
            <a:schemeClr val="accent2"/>
          </a:effectRef>
          <a:fontRef idx="minor">
            <a:schemeClr val="dk1"/>
          </a:fontRef>
        </p:style>
        <p:txBody>
          <a:bodyPr>
            <a:normAutofit/>
          </a:bodyPr>
          <a:lstStyle/>
          <a:p>
            <a:r>
              <a:rPr lang="en-AU" sz="1800"/>
              <a:t>This law directly applies to the concept of </a:t>
            </a:r>
            <a:r>
              <a:rPr lang="en-AU" sz="1800" u="sng"/>
              <a:t>conservation of momentum</a:t>
            </a:r>
            <a:endParaRPr lang="en-AU" sz="1800"/>
          </a:p>
          <a:p>
            <a:r>
              <a:rPr lang="en-AU" sz="1800"/>
              <a:t>Newton’s 3</a:t>
            </a:r>
            <a:r>
              <a:rPr lang="en-AU" sz="1800" baseline="30000"/>
              <a:t>rd</a:t>
            </a:r>
            <a:r>
              <a:rPr lang="en-AU" sz="1800"/>
              <a:t> Law explains that when collisions occur, an equal and opposite force occurs resulting in a transfer of momentum from one object to the other</a:t>
            </a:r>
          </a:p>
        </p:txBody>
      </p:sp>
      <p:sp>
        <p:nvSpPr>
          <p:cNvPr id="11" name="Footer Placeholder 10"/>
          <p:cNvSpPr>
            <a:spLocks noGrp="1"/>
          </p:cNvSpPr>
          <p:nvPr>
            <p:ph type="ftr" sz="quarter" idx="11"/>
          </p:nvPr>
        </p:nvSpPr>
        <p:spPr>
          <a:xfrm>
            <a:off x="3188568" y="6356350"/>
            <a:ext cx="2895600" cy="365125"/>
          </a:xfrm>
        </p:spPr>
        <p:txBody>
          <a:bodyPr/>
          <a:lstStyle/>
          <a:p>
            <a:pPr>
              <a:defRPr/>
            </a:pPr>
            <a:r>
              <a:rPr lang="en-US"/>
              <a:t>©PE STUDIES RESOURCES</a:t>
            </a:r>
          </a:p>
        </p:txBody>
      </p:sp>
      <p:pic>
        <p:nvPicPr>
          <p:cNvPr id="12"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019045"/>
            <a:ext cx="457501" cy="457955"/>
          </a:xfrm>
          <a:prstGeom prst="rect">
            <a:avLst/>
          </a:prstGeom>
          <a:noFill/>
        </p:spPr>
      </p:pic>
      <p:sp>
        <p:nvSpPr>
          <p:cNvPr id="14" name="TextBox 13">
            <a:hlinkClick r:id="rId3" action="ppaction://hlinksldjump"/>
          </p:cNvPr>
          <p:cNvSpPr txBox="1"/>
          <p:nvPr/>
        </p:nvSpPr>
        <p:spPr>
          <a:xfrm>
            <a:off x="0" y="6400800"/>
            <a:ext cx="838200" cy="215444"/>
          </a:xfrm>
          <a:prstGeom prst="rect">
            <a:avLst/>
          </a:prstGeom>
          <a:noFill/>
        </p:spPr>
        <p:txBody>
          <a:bodyPr wrap="square" rtlCol="0">
            <a:spAutoFit/>
          </a:bodyPr>
          <a:lstStyle/>
          <a:p>
            <a:pPr algn="ctr"/>
            <a:r>
              <a:rPr lang="en-AU" sz="800"/>
              <a:t>Home</a:t>
            </a:r>
            <a:endParaRPr lang="en-US" sz="800"/>
          </a:p>
        </p:txBody>
      </p:sp>
      <p:sp>
        <p:nvSpPr>
          <p:cNvPr id="18" name="Rectangle 17"/>
          <p:cNvSpPr/>
          <p:nvPr/>
        </p:nvSpPr>
        <p:spPr>
          <a:xfrm>
            <a:off x="428596" y="2746663"/>
            <a:ext cx="3714776" cy="255454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defRPr/>
            </a:pPr>
            <a:r>
              <a:rPr lang="en-AU" sz="1600" b="1">
                <a:latin typeface="+mn-lt"/>
              </a:rPr>
              <a:t>E.g. When swinging a baseball bat towards a ball, both the ball and bat posses a certain amount of momentum before collision. Upon collision, the ball explodes away while the baseball bat rapidly decelerates during follow through. Total momentum between the two objects has remained the same, its just most of it has been transferred into the baseball to send it flying away.</a:t>
            </a:r>
            <a:endParaRPr lang="en-US" sz="2000" b="1"/>
          </a:p>
        </p:txBody>
      </p:sp>
      <p:sp>
        <p:nvSpPr>
          <p:cNvPr id="2" name="Slide Number Placeholder 1"/>
          <p:cNvSpPr>
            <a:spLocks noGrp="1"/>
          </p:cNvSpPr>
          <p:nvPr>
            <p:ph type="sldNum" sz="quarter" idx="12"/>
          </p:nvPr>
        </p:nvSpPr>
        <p:spPr/>
        <p:txBody>
          <a:bodyPr/>
          <a:lstStyle/>
          <a:p>
            <a:fld id="{9B5CFCF4-B172-4E71-8694-052B86E59B98}" type="slidenum">
              <a:rPr lang="en-US" smtClean="0"/>
              <a:pPr/>
              <a:t>46</a:t>
            </a:fld>
            <a:endParaRPr lang="en-US"/>
          </a:p>
        </p:txBody>
      </p:sp>
      <p:pic>
        <p:nvPicPr>
          <p:cNvPr id="4" name="Picture 2" descr="Baseball Player, Batter, Hitter, Hitting, Hit, B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6577" y="2636912"/>
            <a:ext cx="4777954" cy="3170372"/>
          </a:xfrm>
          <a:prstGeom prst="rect">
            <a:avLst/>
          </a:prstGeom>
          <a:noFill/>
          <a:extLst>
            <a:ext uri="{909E8E84-426E-40DD-AFC4-6F175D3DCCD1}">
              <a14:hiddenFill xmlns:a14="http://schemas.microsoft.com/office/drawing/2010/main">
                <a:solidFill>
                  <a:srgbClr val="FFFFFF"/>
                </a:solidFill>
              </a14:hiddenFill>
            </a:ext>
          </a:extLst>
        </p:spPr>
      </p:pic>
      <p:sp>
        <p:nvSpPr>
          <p:cNvPr id="20" name="Right Arrow 19"/>
          <p:cNvSpPr/>
          <p:nvPr/>
        </p:nvSpPr>
        <p:spPr>
          <a:xfrm>
            <a:off x="4143372" y="3863898"/>
            <a:ext cx="483551" cy="35719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 name="Rectangle 4"/>
          <p:cNvSpPr/>
          <p:nvPr/>
        </p:nvSpPr>
        <p:spPr>
          <a:xfrm>
            <a:off x="6878149" y="5804818"/>
            <a:ext cx="2265851" cy="184666"/>
          </a:xfrm>
          <a:prstGeom prst="rect">
            <a:avLst/>
          </a:prstGeom>
        </p:spPr>
        <p:txBody>
          <a:bodyPr wrap="square">
            <a:spAutoFit/>
          </a:bodyPr>
          <a:lstStyle/>
          <a:p>
            <a:r>
              <a:rPr lang="en-AU" sz="600"/>
              <a:t>https://</a:t>
            </a:r>
            <a:r>
              <a:rPr lang="en-AU" sz="600" err="1"/>
              <a:t>pixabay.com</a:t>
            </a:r>
            <a:r>
              <a:rPr lang="en-AU" sz="600"/>
              <a:t>/</a:t>
            </a:r>
            <a:r>
              <a:rPr lang="en-AU" sz="600" err="1"/>
              <a:t>en</a:t>
            </a:r>
            <a:r>
              <a:rPr lang="en-AU" sz="600"/>
              <a:t>/baseball-player-batter-hitter-583655/</a:t>
            </a:r>
          </a:p>
        </p:txBody>
      </p:sp>
      <p:sp>
        <p:nvSpPr>
          <p:cNvPr id="13" name="Title 1">
            <a:extLst>
              <a:ext uri="{FF2B5EF4-FFF2-40B4-BE49-F238E27FC236}">
                <a16:creationId xmlns:a16="http://schemas.microsoft.com/office/drawing/2014/main" id="{303D25CC-FF8B-E843-89EF-265FE3AB33C1}"/>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NEWTON’S 3</a:t>
            </a:r>
            <a:r>
              <a:rPr lang="en-US" sz="2400" b="1" baseline="30000">
                <a:solidFill>
                  <a:schemeClr val="bg1"/>
                </a:solidFill>
              </a:rPr>
              <a:t>RD</a:t>
            </a:r>
            <a:r>
              <a:rPr lang="en-US" sz="2400" b="1">
                <a:solidFill>
                  <a:schemeClr val="bg1"/>
                </a:solidFill>
              </a:rPr>
              <a:t> LAW OF MOTION</a:t>
            </a:r>
          </a:p>
        </p:txBody>
      </p:sp>
    </p:spTree>
    <p:extLst>
      <p:ext uri="{BB962C8B-B14F-4D97-AF65-F5344CB8AC3E}">
        <p14:creationId xmlns:p14="http://schemas.microsoft.com/office/powerpoint/2010/main" val="3375380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667771"/>
            <a:ext cx="8712968" cy="1382123"/>
          </a:xfrm>
          <a:ln>
            <a:solidFill>
              <a:srgbClr val="0070C0"/>
            </a:solidFill>
          </a:ln>
        </p:spPr>
        <p:style>
          <a:lnRef idx="2">
            <a:schemeClr val="accent2"/>
          </a:lnRef>
          <a:fillRef idx="1">
            <a:schemeClr val="lt1"/>
          </a:fillRef>
          <a:effectRef idx="0">
            <a:schemeClr val="accent2"/>
          </a:effectRef>
          <a:fontRef idx="minor">
            <a:schemeClr val="dk1"/>
          </a:fontRef>
        </p:style>
        <p:txBody>
          <a:bodyPr>
            <a:normAutofit/>
          </a:bodyPr>
          <a:lstStyle/>
          <a:p>
            <a:pPr marL="57150" indent="0">
              <a:buNone/>
              <a:defRPr/>
            </a:pPr>
            <a:r>
              <a:rPr lang="en-AU" sz="1800"/>
              <a:t>This occurs in situations where a perfectly elastic collision takes place i.e. one where no energy is lost to sound and heat</a:t>
            </a:r>
          </a:p>
          <a:p>
            <a:pPr lvl="1">
              <a:defRPr/>
            </a:pPr>
            <a:r>
              <a:rPr lang="en-AU" sz="1800"/>
              <a:t>The momentum of one object is transferred on contact to the other object, resulting in no change in total momentum, rather a transfer of momentum</a:t>
            </a:r>
          </a:p>
        </p:txBody>
      </p:sp>
      <p:sp>
        <p:nvSpPr>
          <p:cNvPr id="10" name="Footer Placeholder 9"/>
          <p:cNvSpPr>
            <a:spLocks noGrp="1"/>
          </p:cNvSpPr>
          <p:nvPr>
            <p:ph type="ftr" sz="quarter" idx="11"/>
          </p:nvPr>
        </p:nvSpPr>
        <p:spPr>
          <a:xfrm>
            <a:off x="3124200" y="6545098"/>
            <a:ext cx="2895600" cy="365125"/>
          </a:xfrm>
        </p:spPr>
        <p:txBody>
          <a:bodyPr/>
          <a:lstStyle/>
          <a:p>
            <a:pPr>
              <a:defRPr/>
            </a:pPr>
            <a:r>
              <a:rPr lang="en-US"/>
              <a:t>©PE STUDIES RESOURCES</a:t>
            </a:r>
          </a:p>
        </p:txBody>
      </p:sp>
      <p:pic>
        <p:nvPicPr>
          <p:cNvPr id="11"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0930" y="6332263"/>
            <a:ext cx="457501" cy="457955"/>
          </a:xfrm>
          <a:prstGeom prst="rect">
            <a:avLst/>
          </a:prstGeom>
          <a:noFill/>
        </p:spPr>
      </p:pic>
      <p:sp>
        <p:nvSpPr>
          <p:cNvPr id="12" name="TextBox 11">
            <a:hlinkClick r:id="rId2" action="ppaction://hlinksldjump"/>
          </p:cNvPr>
          <p:cNvSpPr txBox="1"/>
          <p:nvPr/>
        </p:nvSpPr>
        <p:spPr>
          <a:xfrm>
            <a:off x="-71470" y="6714018"/>
            <a:ext cx="838200" cy="215444"/>
          </a:xfrm>
          <a:prstGeom prst="rect">
            <a:avLst/>
          </a:prstGeom>
          <a:noFill/>
        </p:spPr>
        <p:txBody>
          <a:bodyPr wrap="square" rtlCol="0">
            <a:spAutoFit/>
          </a:bodyPr>
          <a:lstStyle/>
          <a:p>
            <a:pPr algn="ctr"/>
            <a:r>
              <a:rPr lang="en-AU" sz="800"/>
              <a:t>Home</a:t>
            </a:r>
            <a:endParaRPr lang="en-US" sz="800"/>
          </a:p>
        </p:txBody>
      </p:sp>
      <p:pic>
        <p:nvPicPr>
          <p:cNvPr id="2050" name="Picture 2" descr="http://farm4.static.flickr.com/3213/3151705914_8a28bb15d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486" y="3229890"/>
            <a:ext cx="4762500" cy="31813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06085" y="6368602"/>
            <a:ext cx="4572000" cy="184666"/>
          </a:xfrm>
          <a:prstGeom prst="rect">
            <a:avLst/>
          </a:prstGeom>
        </p:spPr>
        <p:txBody>
          <a:bodyPr>
            <a:spAutoFit/>
          </a:bodyPr>
          <a:lstStyle/>
          <a:p>
            <a:r>
              <a:rPr lang="en-AU" sz="600"/>
              <a:t>http://</a:t>
            </a:r>
            <a:r>
              <a:rPr lang="en-AU" sz="600" err="1"/>
              <a:t>www.flickr.com</a:t>
            </a:r>
            <a:r>
              <a:rPr lang="en-AU" sz="600"/>
              <a:t>/photos/</a:t>
            </a:r>
            <a:r>
              <a:rPr lang="en-AU" sz="600" err="1"/>
              <a:t>distillated</a:t>
            </a:r>
            <a:r>
              <a:rPr lang="en-AU" sz="600"/>
              <a:t>/3151705914/sizes/m/in/</a:t>
            </a:r>
            <a:r>
              <a:rPr lang="en-AU" sz="600" err="1"/>
              <a:t>photostream</a:t>
            </a:r>
            <a:r>
              <a:rPr lang="en-AU" sz="600"/>
              <a:t>/</a:t>
            </a:r>
          </a:p>
        </p:txBody>
      </p:sp>
      <p:sp>
        <p:nvSpPr>
          <p:cNvPr id="17" name="Rectangle 16"/>
          <p:cNvSpPr/>
          <p:nvPr/>
        </p:nvSpPr>
        <p:spPr>
          <a:xfrm>
            <a:off x="232062" y="3236883"/>
            <a:ext cx="3714776" cy="2800767"/>
          </a:xfrm>
          <a:prstGeom prst="rect">
            <a:avLst/>
          </a:prstGeom>
          <a:solidFill>
            <a:srgbClr val="FB40FF"/>
          </a:solidFill>
        </p:spPr>
        <p:style>
          <a:lnRef idx="3">
            <a:schemeClr val="lt1"/>
          </a:lnRef>
          <a:fillRef idx="1">
            <a:schemeClr val="accent1"/>
          </a:fillRef>
          <a:effectRef idx="1">
            <a:schemeClr val="accent1"/>
          </a:effectRef>
          <a:fontRef idx="minor">
            <a:schemeClr val="lt1"/>
          </a:fontRef>
        </p:style>
        <p:txBody>
          <a:bodyPr wrap="square">
            <a:spAutoFit/>
          </a:bodyPr>
          <a:lstStyle/>
          <a:p>
            <a:pPr algn="ctr">
              <a:defRPr/>
            </a:pPr>
            <a:r>
              <a:rPr lang="en-AU" sz="1600">
                <a:latin typeface="+mn-lt"/>
              </a:rPr>
              <a:t>E.g. When playing snooker, once struck, the white “cue ball” will contain a certain amount of momentum. This is determined by its mass and how fast its travelling. When this ball makes contact with the black ball (pictured right) the total momentum of the two balls before and after collision will remain the same. Some of the momentum would have simply transferred from the white ball to the black ball. </a:t>
            </a:r>
            <a:endParaRPr lang="en-US" sz="2000"/>
          </a:p>
        </p:txBody>
      </p:sp>
      <p:sp>
        <p:nvSpPr>
          <p:cNvPr id="6" name="Right Arrow 5"/>
          <p:cNvSpPr/>
          <p:nvPr/>
        </p:nvSpPr>
        <p:spPr>
          <a:xfrm>
            <a:off x="3946838" y="4814066"/>
            <a:ext cx="1469800" cy="283962"/>
          </a:xfrm>
          <a:prstGeom prst="rightArrow">
            <a:avLst/>
          </a:prstGeom>
          <a:solidFill>
            <a:srgbClr val="FB40F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AU"/>
          </a:p>
        </p:txBody>
      </p:sp>
      <p:sp>
        <p:nvSpPr>
          <p:cNvPr id="5" name="Rectangle 4"/>
          <p:cNvSpPr/>
          <p:nvPr/>
        </p:nvSpPr>
        <p:spPr>
          <a:xfrm>
            <a:off x="179512" y="955127"/>
            <a:ext cx="8712968" cy="369332"/>
          </a:xfrm>
          <a:prstGeom prst="rect">
            <a:avLst/>
          </a:prstGeom>
          <a:solidFill>
            <a:srgbClr val="FF0000"/>
          </a:solidFill>
          <a:ln>
            <a:solidFill>
              <a:schemeClr val="bg1"/>
            </a:solidFill>
          </a:ln>
        </p:spPr>
        <p:txBody>
          <a:bodyPr wrap="square">
            <a:spAutoFit/>
          </a:bodyPr>
          <a:lstStyle/>
          <a:p>
            <a:pPr algn="ctr">
              <a:defRPr/>
            </a:pPr>
            <a:r>
              <a:rPr lang="en-AU">
                <a:solidFill>
                  <a:schemeClr val="bg1"/>
                </a:solidFill>
              </a:rPr>
              <a:t>Principle states the total momentum of two objects before and after impact are equal.</a:t>
            </a:r>
          </a:p>
        </p:txBody>
      </p:sp>
      <p:sp>
        <p:nvSpPr>
          <p:cNvPr id="7" name="Slide Number Placeholder 6"/>
          <p:cNvSpPr>
            <a:spLocks noGrp="1"/>
          </p:cNvSpPr>
          <p:nvPr>
            <p:ph type="sldNum" sz="quarter" idx="12"/>
          </p:nvPr>
        </p:nvSpPr>
        <p:spPr>
          <a:xfrm>
            <a:off x="7010400" y="6531455"/>
            <a:ext cx="2133600" cy="365125"/>
          </a:xfrm>
        </p:spPr>
        <p:txBody>
          <a:bodyPr/>
          <a:lstStyle/>
          <a:p>
            <a:fld id="{9B5CFCF4-B172-4E71-8694-052B86E59B98}" type="slidenum">
              <a:rPr lang="en-US" smtClean="0"/>
              <a:pPr/>
              <a:t>47</a:t>
            </a:fld>
            <a:endParaRPr lang="en-US"/>
          </a:p>
        </p:txBody>
      </p:sp>
      <p:sp>
        <p:nvSpPr>
          <p:cNvPr id="15" name="Title 1">
            <a:extLst>
              <a:ext uri="{FF2B5EF4-FFF2-40B4-BE49-F238E27FC236}">
                <a16:creationId xmlns:a16="http://schemas.microsoft.com/office/drawing/2014/main" id="{C6FF84A7-9049-3444-BD8C-BC28A6AA88FC}"/>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CONSERVATION OF LINEAR MOMENTUM</a:t>
            </a:r>
          </a:p>
        </p:txBody>
      </p:sp>
    </p:spTree>
    <p:extLst>
      <p:ext uri="{BB962C8B-B14F-4D97-AF65-F5344CB8AC3E}">
        <p14:creationId xmlns:p14="http://schemas.microsoft.com/office/powerpoint/2010/main" val="377490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5998" y="720440"/>
            <a:ext cx="8500802" cy="1200329"/>
          </a:xfrm>
          <a:prstGeom prst="rect">
            <a:avLst/>
          </a:prstGeom>
          <a:solidFill>
            <a:srgbClr val="FFFF00"/>
          </a:solidFill>
          <a:ln>
            <a:solidFill>
              <a:schemeClr val="bg1"/>
            </a:solidFill>
          </a:ln>
        </p:spPr>
        <p:txBody>
          <a:bodyPr wrap="square">
            <a:spAutoFit/>
          </a:bodyPr>
          <a:lstStyle/>
          <a:p>
            <a:r>
              <a:rPr lang="en-AU"/>
              <a:t>For the last over of a one day cricket innings, with the scores close and the match in the balance, the fielding captain decides to ask a slow bowler, rather than a fast bowler, to bowl. Use biomechanical principles related to ‘conservation of linear momentum’ to justify this decision.</a:t>
            </a:r>
            <a:endParaRPr lang="en-US"/>
          </a:p>
        </p:txBody>
      </p:sp>
      <p:sp>
        <p:nvSpPr>
          <p:cNvPr id="4" name="Rectangle 3"/>
          <p:cNvSpPr/>
          <p:nvPr/>
        </p:nvSpPr>
        <p:spPr>
          <a:xfrm>
            <a:off x="185998" y="4979280"/>
            <a:ext cx="8521822" cy="1231106"/>
          </a:xfrm>
          <a:prstGeom prst="rect">
            <a:avLst/>
          </a:prstGeom>
          <a:solidFill>
            <a:srgbClr val="00B0F0"/>
          </a:solidFill>
          <a:ln>
            <a:solidFill>
              <a:schemeClr val="bg1"/>
            </a:solidFill>
          </a:ln>
        </p:spPr>
        <p:txBody>
          <a:bodyPr wrap="square">
            <a:spAutoFit/>
          </a:bodyPr>
          <a:lstStyle/>
          <a:p>
            <a:r>
              <a:rPr lang="en-AU" sz="1600"/>
              <a:t>When two moving objects collide (cricket bat and ball) the linear momentum is conserved. </a:t>
            </a:r>
          </a:p>
          <a:p>
            <a:endParaRPr lang="en-AU" sz="1000"/>
          </a:p>
          <a:p>
            <a:r>
              <a:rPr lang="en-AU" sz="1600"/>
              <a:t>By using a relatively slow delivery, when compared with a fast bowler, the momentum of the ball before impact is reduced. Therefore, the bat must be swung with greater velocity if the batsman is to generate the same momentum after impact. </a:t>
            </a:r>
            <a:endParaRPr lang="en-US" sz="1600"/>
          </a:p>
        </p:txBody>
      </p:sp>
      <p:sp>
        <p:nvSpPr>
          <p:cNvPr id="9" name="Footer Placeholder 3"/>
          <p:cNvSpPr>
            <a:spLocks noGrp="1"/>
          </p:cNvSpPr>
          <p:nvPr>
            <p:ph type="ftr" sz="quarter" idx="11"/>
          </p:nvPr>
        </p:nvSpPr>
        <p:spPr>
          <a:xfrm>
            <a:off x="3124200" y="6453336"/>
            <a:ext cx="2895600" cy="365125"/>
          </a:xfrm>
        </p:spPr>
        <p:txBody>
          <a:bodyPr/>
          <a:lstStyle/>
          <a:p>
            <a:r>
              <a:rPr lang="en-US"/>
              <a:t>©PE STUDIES RESOURCES</a:t>
            </a:r>
          </a:p>
        </p:txBody>
      </p:sp>
      <p:pic>
        <p:nvPicPr>
          <p:cNvPr id="10"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80930" y="6332263"/>
            <a:ext cx="457501" cy="457955"/>
          </a:xfrm>
          <a:prstGeom prst="rect">
            <a:avLst/>
          </a:prstGeom>
          <a:noFill/>
        </p:spPr>
      </p:pic>
      <p:sp>
        <p:nvSpPr>
          <p:cNvPr id="11" name="TextBox 10">
            <a:hlinkClick r:id="rId2" action="ppaction://hlinksldjump"/>
          </p:cNvPr>
          <p:cNvSpPr txBox="1"/>
          <p:nvPr/>
        </p:nvSpPr>
        <p:spPr>
          <a:xfrm>
            <a:off x="-71470" y="6714018"/>
            <a:ext cx="838200" cy="215444"/>
          </a:xfrm>
          <a:prstGeom prst="rect">
            <a:avLst/>
          </a:prstGeom>
          <a:noFill/>
        </p:spPr>
        <p:txBody>
          <a:bodyPr wrap="square" rtlCol="0">
            <a:spAutoFit/>
          </a:bodyPr>
          <a:lstStyle/>
          <a:p>
            <a:pPr algn="ctr"/>
            <a:r>
              <a:rPr lang="en-AU" sz="800"/>
              <a:t>Home</a:t>
            </a:r>
            <a:endParaRPr lang="en-US" sz="800"/>
          </a:p>
        </p:txBody>
      </p:sp>
      <p:sp>
        <p:nvSpPr>
          <p:cNvPr id="6" name="Rectangle 5"/>
          <p:cNvSpPr/>
          <p:nvPr/>
        </p:nvSpPr>
        <p:spPr>
          <a:xfrm>
            <a:off x="1638535" y="4698024"/>
            <a:ext cx="1552028" cy="184666"/>
          </a:xfrm>
          <a:prstGeom prst="rect">
            <a:avLst/>
          </a:prstGeom>
        </p:spPr>
        <p:txBody>
          <a:bodyPr wrap="none">
            <a:spAutoFit/>
          </a:bodyPr>
          <a:lstStyle/>
          <a:p>
            <a:r>
              <a:rPr lang="en-AU" sz="600"/>
              <a:t>https://</a:t>
            </a:r>
            <a:r>
              <a:rPr lang="en-AU" sz="600" err="1"/>
              <a:t>en.wikipedia.org</a:t>
            </a:r>
            <a:r>
              <a:rPr lang="en-AU" sz="600"/>
              <a:t>/wiki/</a:t>
            </a:r>
            <a:r>
              <a:rPr lang="en-AU" sz="600" err="1"/>
              <a:t>Spin_bowling</a:t>
            </a:r>
            <a:endParaRPr lang="en-AU" sz="600"/>
          </a:p>
        </p:txBody>
      </p:sp>
      <p:sp>
        <p:nvSpPr>
          <p:cNvPr id="12" name="TextBox 11"/>
          <p:cNvSpPr txBox="1"/>
          <p:nvPr/>
        </p:nvSpPr>
        <p:spPr>
          <a:xfrm>
            <a:off x="3499790" y="2520705"/>
            <a:ext cx="1656184" cy="646331"/>
          </a:xfrm>
          <a:prstGeom prst="rect">
            <a:avLst/>
          </a:prstGeom>
          <a:solidFill>
            <a:srgbClr val="FF0000"/>
          </a:solidFill>
          <a:ln>
            <a:solidFill>
              <a:schemeClr val="tx1"/>
            </a:solidFill>
          </a:ln>
        </p:spPr>
        <p:txBody>
          <a:bodyPr wrap="square" rtlCol="0">
            <a:spAutoFit/>
          </a:bodyPr>
          <a:lstStyle/>
          <a:p>
            <a:pPr algn="ctr"/>
            <a:r>
              <a:rPr lang="en-AU" b="1">
                <a:solidFill>
                  <a:schemeClr val="bg1"/>
                </a:solidFill>
              </a:rPr>
              <a:t>Ashton Agar </a:t>
            </a:r>
            <a:r>
              <a:rPr lang="en-AU">
                <a:solidFill>
                  <a:schemeClr val="bg1"/>
                </a:solidFill>
              </a:rPr>
              <a:t>– slow bowler</a:t>
            </a:r>
          </a:p>
        </p:txBody>
      </p:sp>
      <p:sp>
        <p:nvSpPr>
          <p:cNvPr id="17" name="TextBox 16"/>
          <p:cNvSpPr txBox="1"/>
          <p:nvPr/>
        </p:nvSpPr>
        <p:spPr>
          <a:xfrm>
            <a:off x="3499790" y="3434423"/>
            <a:ext cx="1656184" cy="646331"/>
          </a:xfrm>
          <a:prstGeom prst="rect">
            <a:avLst/>
          </a:prstGeom>
          <a:solidFill>
            <a:srgbClr val="FF0000"/>
          </a:solidFill>
          <a:ln>
            <a:solidFill>
              <a:schemeClr val="tx1"/>
            </a:solidFill>
          </a:ln>
        </p:spPr>
        <p:txBody>
          <a:bodyPr wrap="square" rtlCol="0">
            <a:spAutoFit/>
          </a:bodyPr>
          <a:lstStyle/>
          <a:p>
            <a:pPr algn="ctr"/>
            <a:r>
              <a:rPr lang="en-AU" b="1">
                <a:solidFill>
                  <a:schemeClr val="bg1"/>
                </a:solidFill>
              </a:rPr>
              <a:t>Mitchell </a:t>
            </a:r>
            <a:r>
              <a:rPr lang="en-AU" b="1" err="1">
                <a:solidFill>
                  <a:schemeClr val="bg1"/>
                </a:solidFill>
              </a:rPr>
              <a:t>Starc</a:t>
            </a:r>
            <a:r>
              <a:rPr lang="en-AU" b="1">
                <a:solidFill>
                  <a:schemeClr val="bg1"/>
                </a:solidFill>
              </a:rPr>
              <a:t> </a:t>
            </a:r>
            <a:r>
              <a:rPr lang="en-AU">
                <a:solidFill>
                  <a:schemeClr val="bg1"/>
                </a:solidFill>
              </a:rPr>
              <a:t>– fast bowler</a:t>
            </a:r>
          </a:p>
        </p:txBody>
      </p:sp>
      <p:sp>
        <p:nvSpPr>
          <p:cNvPr id="5" name="Slide Number Placeholder 4"/>
          <p:cNvSpPr>
            <a:spLocks noGrp="1"/>
          </p:cNvSpPr>
          <p:nvPr>
            <p:ph type="sldNum" sz="quarter" idx="12"/>
          </p:nvPr>
        </p:nvSpPr>
        <p:spPr/>
        <p:txBody>
          <a:bodyPr/>
          <a:lstStyle/>
          <a:p>
            <a:fld id="{9B5CFCF4-B172-4E71-8694-052B86E59B98}" type="slidenum">
              <a:rPr lang="en-US" smtClean="0"/>
              <a:pPr/>
              <a:t>48</a:t>
            </a:fld>
            <a:endParaRPr lang="en-US"/>
          </a:p>
        </p:txBody>
      </p:sp>
      <p:sp>
        <p:nvSpPr>
          <p:cNvPr id="18" name="Title 1">
            <a:extLst>
              <a:ext uri="{FF2B5EF4-FFF2-40B4-BE49-F238E27FC236}">
                <a16:creationId xmlns:a16="http://schemas.microsoft.com/office/drawing/2014/main" id="{DBCC9ED6-5CC1-DA45-A1CF-F7265EADCB44}"/>
              </a:ext>
            </a:extLst>
          </p:cNvPr>
          <p:cNvSpPr txBox="1">
            <a:spLocks/>
          </p:cNvSpPr>
          <p:nvPr/>
        </p:nvSpPr>
        <p:spPr>
          <a:xfrm>
            <a:off x="0" y="0"/>
            <a:ext cx="9144000" cy="457955"/>
          </a:xfrm>
          <a:prstGeom prst="rect">
            <a:avLst/>
          </a:prstGeom>
          <a:solidFill>
            <a:srgbClr val="0070C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CONSERVATION OF LINEAR MOMENTUM</a:t>
            </a:r>
          </a:p>
        </p:txBody>
      </p:sp>
      <p:pic>
        <p:nvPicPr>
          <p:cNvPr id="3074" name="Picture 2" descr="Image result for starc">
            <a:extLst>
              <a:ext uri="{FF2B5EF4-FFF2-40B4-BE49-F238E27FC236}">
                <a16:creationId xmlns:a16="http://schemas.microsoft.com/office/drawing/2014/main" id="{95653D05-E785-6140-B3DA-1878F39E8F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4361" y="2050348"/>
            <a:ext cx="3438702" cy="26476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CBAE62A-01FB-C64F-8236-CA2E338CDD13}"/>
              </a:ext>
            </a:extLst>
          </p:cNvPr>
          <p:cNvSpPr/>
          <p:nvPr/>
        </p:nvSpPr>
        <p:spPr>
          <a:xfrm>
            <a:off x="7374914" y="4664039"/>
            <a:ext cx="1396536" cy="169277"/>
          </a:xfrm>
          <a:prstGeom prst="rect">
            <a:avLst/>
          </a:prstGeom>
        </p:spPr>
        <p:txBody>
          <a:bodyPr wrap="none">
            <a:spAutoFit/>
          </a:bodyPr>
          <a:lstStyle/>
          <a:p>
            <a:r>
              <a:rPr lang="en-US" sz="500"/>
              <a:t>https://</a:t>
            </a:r>
            <a:r>
              <a:rPr lang="en-US" sz="500" err="1"/>
              <a:t>www.geograph.org.uk</a:t>
            </a:r>
            <a:r>
              <a:rPr lang="en-US" sz="500"/>
              <a:t>/photo/4667720</a:t>
            </a:r>
          </a:p>
        </p:txBody>
      </p:sp>
      <p:sp>
        <p:nvSpPr>
          <p:cNvPr id="13" name="Right Arrow 12"/>
          <p:cNvSpPr/>
          <p:nvPr/>
        </p:nvSpPr>
        <p:spPr>
          <a:xfrm>
            <a:off x="5155974" y="3596076"/>
            <a:ext cx="2053798" cy="9669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6" name="Picture 4" descr="Image result for ashton agar">
            <a:extLst>
              <a:ext uri="{FF2B5EF4-FFF2-40B4-BE49-F238E27FC236}">
                <a16:creationId xmlns:a16="http://schemas.microsoft.com/office/drawing/2014/main" id="{EB9B65F5-226A-A94B-BF39-35CFECC1C5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5998" y="2042645"/>
            <a:ext cx="3225405" cy="2621393"/>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p:cNvSpPr/>
          <p:nvPr/>
        </p:nvSpPr>
        <p:spPr>
          <a:xfrm rot="10800000">
            <a:off x="2881338" y="2964150"/>
            <a:ext cx="618452" cy="15836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7883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8D837F2-BB45-8B42-A816-D293B05D5441}"/>
              </a:ext>
            </a:extLst>
          </p:cNvPr>
          <p:cNvSpPr>
            <a:spLocks noGrp="1"/>
          </p:cNvSpPr>
          <p:nvPr>
            <p:ph type="ftr" sz="quarter" idx="11"/>
          </p:nvPr>
        </p:nvSpPr>
        <p:spPr/>
        <p:txBody>
          <a:bodyPr/>
          <a:lstStyle/>
          <a:p>
            <a:r>
              <a:rPr lang="en-US"/>
              <a:t>©PE STUDIES RESOURCES</a:t>
            </a:r>
          </a:p>
        </p:txBody>
      </p:sp>
      <p:sp>
        <p:nvSpPr>
          <p:cNvPr id="5" name="Slide Number Placeholder 4">
            <a:extLst>
              <a:ext uri="{FF2B5EF4-FFF2-40B4-BE49-F238E27FC236}">
                <a16:creationId xmlns:a16="http://schemas.microsoft.com/office/drawing/2014/main" id="{12BC4464-1FD9-1D4F-AF5A-76A13B570F80}"/>
              </a:ext>
            </a:extLst>
          </p:cNvPr>
          <p:cNvSpPr>
            <a:spLocks noGrp="1"/>
          </p:cNvSpPr>
          <p:nvPr>
            <p:ph type="sldNum" sz="quarter" idx="12"/>
          </p:nvPr>
        </p:nvSpPr>
        <p:spPr/>
        <p:txBody>
          <a:bodyPr/>
          <a:lstStyle/>
          <a:p>
            <a:fld id="{9B5CFCF4-B172-4E71-8694-052B86E59B98}" type="slidenum">
              <a:rPr lang="en-US" smtClean="0"/>
              <a:pPr/>
              <a:t>49</a:t>
            </a:fld>
            <a:endParaRPr lang="en-US"/>
          </a:p>
        </p:txBody>
      </p:sp>
      <p:pic>
        <p:nvPicPr>
          <p:cNvPr id="6" name="Picture 2" descr="C:\Program Files\Microsoft Office\MEDIA\CAGCAT10\j0185604.wmf">
            <a:hlinkClick r:id="rId2" action="ppaction://hlinksldjump"/>
            <a:extLst>
              <a:ext uri="{FF2B5EF4-FFF2-40B4-BE49-F238E27FC236}">
                <a16:creationId xmlns:a16="http://schemas.microsoft.com/office/drawing/2014/main" id="{1A3256D3-CDDB-D249-A24F-547A9A2FA008}"/>
              </a:ext>
            </a:extLst>
          </p:cNvPr>
          <p:cNvPicPr>
            <a:picLocks noChangeAspect="1" noChangeArrowheads="1"/>
          </p:cNvPicPr>
          <p:nvPr/>
        </p:nvPicPr>
        <p:blipFill>
          <a:blip r:embed="rId3" cstate="print"/>
          <a:srcRect/>
          <a:stretch>
            <a:fillRect/>
          </a:stretch>
        </p:blipFill>
        <p:spPr bwMode="auto">
          <a:xfrm>
            <a:off x="102972" y="6216755"/>
            <a:ext cx="457501" cy="457955"/>
          </a:xfrm>
          <a:prstGeom prst="rect">
            <a:avLst/>
          </a:prstGeom>
          <a:noFill/>
        </p:spPr>
      </p:pic>
      <p:sp>
        <p:nvSpPr>
          <p:cNvPr id="7" name="TextBox 6">
            <a:hlinkClick r:id="rId2" action="ppaction://hlinksldjump"/>
            <a:extLst>
              <a:ext uri="{FF2B5EF4-FFF2-40B4-BE49-F238E27FC236}">
                <a16:creationId xmlns:a16="http://schemas.microsoft.com/office/drawing/2014/main" id="{687F0247-9F7E-0346-8861-5999CD8735DA}"/>
              </a:ext>
            </a:extLst>
          </p:cNvPr>
          <p:cNvSpPr txBox="1"/>
          <p:nvPr/>
        </p:nvSpPr>
        <p:spPr>
          <a:xfrm>
            <a:off x="-49428" y="6598510"/>
            <a:ext cx="838200" cy="215444"/>
          </a:xfrm>
          <a:prstGeom prst="rect">
            <a:avLst/>
          </a:prstGeom>
          <a:noFill/>
        </p:spPr>
        <p:txBody>
          <a:bodyPr wrap="square" rtlCol="0">
            <a:spAutoFit/>
          </a:bodyPr>
          <a:lstStyle/>
          <a:p>
            <a:pPr algn="ctr"/>
            <a:r>
              <a:rPr lang="en-AU" sz="800"/>
              <a:t>Home</a:t>
            </a:r>
            <a:endParaRPr lang="en-US" sz="800"/>
          </a:p>
        </p:txBody>
      </p:sp>
      <p:sp>
        <p:nvSpPr>
          <p:cNvPr id="2" name="Rectangle 1">
            <a:extLst>
              <a:ext uri="{FF2B5EF4-FFF2-40B4-BE49-F238E27FC236}">
                <a16:creationId xmlns:a16="http://schemas.microsoft.com/office/drawing/2014/main" id="{9791E70D-3CA3-E54D-9893-D020AACBCF7D}"/>
              </a:ext>
            </a:extLst>
          </p:cNvPr>
          <p:cNvSpPr/>
          <p:nvPr/>
        </p:nvSpPr>
        <p:spPr>
          <a:xfrm>
            <a:off x="395416" y="1045967"/>
            <a:ext cx="8291384" cy="1200329"/>
          </a:xfrm>
          <a:prstGeom prst="rect">
            <a:avLst/>
          </a:prstGeom>
          <a:solidFill>
            <a:schemeClr val="bg1"/>
          </a:solidFill>
          <a:ln>
            <a:solidFill>
              <a:srgbClr val="7030A0"/>
            </a:solidFill>
          </a:ln>
        </p:spPr>
        <p:txBody>
          <a:bodyPr wrap="square" anchor="t">
            <a:spAutoFit/>
          </a:bodyPr>
          <a:lstStyle/>
          <a:p>
            <a:pPr marL="285750" lvl="0" indent="-285750">
              <a:buFont typeface="Arial" panose="020B0604020202020204" pitchFamily="34" charset="0"/>
              <a:buChar char="•"/>
            </a:pPr>
            <a:r>
              <a:rPr lang="en-AU">
                <a:highlight>
                  <a:srgbClr val="FFFF00"/>
                </a:highlight>
              </a:rPr>
              <a:t>Definition of projectile motion and how it applies to a selected sport in relation to the principle of optimal projection, parabolic trajectory, release of projectiles – angle, velocity and height</a:t>
            </a:r>
          </a:p>
          <a:p>
            <a:pPr marL="285750" indent="-285750">
              <a:buFont typeface="Arial" panose="020B0604020202020204" pitchFamily="34" charset="0"/>
              <a:buChar char="•"/>
            </a:pPr>
            <a:endParaRPr lang="en-AU">
              <a:highlight>
                <a:srgbClr val="FFFF00"/>
              </a:highlight>
              <a:cs typeface="Calibri"/>
            </a:endParaRPr>
          </a:p>
        </p:txBody>
      </p:sp>
      <p:sp>
        <p:nvSpPr>
          <p:cNvPr id="9" name="TextBox 8">
            <a:extLst>
              <a:ext uri="{FF2B5EF4-FFF2-40B4-BE49-F238E27FC236}">
                <a16:creationId xmlns:a16="http://schemas.microsoft.com/office/drawing/2014/main" id="{8904C352-7F83-6A41-8186-24FF328154DC}"/>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Projectile motion</a:t>
            </a:r>
          </a:p>
        </p:txBody>
      </p:sp>
      <p:sp>
        <p:nvSpPr>
          <p:cNvPr id="10" name="TextBox 9">
            <a:extLst>
              <a:ext uri="{FF2B5EF4-FFF2-40B4-BE49-F238E27FC236}">
                <a16:creationId xmlns:a16="http://schemas.microsoft.com/office/drawing/2014/main" id="{20CB0C6A-1211-F543-A545-95648C5977C0}"/>
              </a:ext>
            </a:extLst>
          </p:cNvPr>
          <p:cNvSpPr txBox="1"/>
          <p:nvPr/>
        </p:nvSpPr>
        <p:spPr>
          <a:xfrm>
            <a:off x="4263315" y="2046161"/>
            <a:ext cx="4485269"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a:t>School Curriculum and Standards Authority. Physical Education Studies ATAR Year 11 Syllabus, 2016.</a:t>
            </a:r>
          </a:p>
        </p:txBody>
      </p:sp>
      <p:sp>
        <p:nvSpPr>
          <p:cNvPr id="3" name="Rectangle 2">
            <a:extLst>
              <a:ext uri="{FF2B5EF4-FFF2-40B4-BE49-F238E27FC236}">
                <a16:creationId xmlns:a16="http://schemas.microsoft.com/office/drawing/2014/main" id="{93F7AD46-6D7B-624D-90AF-00C6B1442B11}"/>
              </a:ext>
            </a:extLst>
          </p:cNvPr>
          <p:cNvSpPr/>
          <p:nvPr/>
        </p:nvSpPr>
        <p:spPr>
          <a:xfrm>
            <a:off x="4784271" y="6171764"/>
            <a:ext cx="3126921" cy="169277"/>
          </a:xfrm>
          <a:prstGeom prst="rect">
            <a:avLst/>
          </a:prstGeom>
        </p:spPr>
        <p:txBody>
          <a:bodyPr wrap="square">
            <a:spAutoFit/>
          </a:bodyPr>
          <a:lstStyle/>
          <a:p>
            <a:r>
              <a:rPr lang="en-US" sz="500"/>
              <a:t>https://</a:t>
            </a:r>
            <a:r>
              <a:rPr lang="en-US" sz="500" err="1"/>
              <a:t>commons.wikimedia.org</a:t>
            </a:r>
            <a:r>
              <a:rPr lang="en-US" sz="500"/>
              <a:t>/wiki/File:20170205_Ski_Jumping_World_Cup_Hinzenbach_7686.jpg</a:t>
            </a:r>
          </a:p>
        </p:txBody>
      </p:sp>
    </p:spTree>
    <p:extLst>
      <p:ext uri="{BB962C8B-B14F-4D97-AF65-F5344CB8AC3E}">
        <p14:creationId xmlns:p14="http://schemas.microsoft.com/office/powerpoint/2010/main" val="1111482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0" y="1"/>
            <a:ext cx="9144000" cy="457955"/>
          </a:xfrm>
          <a:solidFill>
            <a:srgbClr val="FFC00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2400" b="1">
                <a:solidFill>
                  <a:schemeClr val="bg1"/>
                </a:solidFill>
              </a:rPr>
              <a:t>TYPES OF MOTION ⎯ LINEAR MOTION</a:t>
            </a:r>
          </a:p>
        </p:txBody>
      </p:sp>
      <p:sp>
        <p:nvSpPr>
          <p:cNvPr id="8195" name="Rectangle 3"/>
          <p:cNvSpPr>
            <a:spLocks noGrp="1" noChangeArrowheads="1"/>
          </p:cNvSpPr>
          <p:nvPr>
            <p:ph type="body" idx="1"/>
          </p:nvPr>
        </p:nvSpPr>
        <p:spPr>
          <a:xfrm>
            <a:off x="419100" y="1370490"/>
            <a:ext cx="8329364" cy="1910744"/>
          </a:xfrm>
          <a:solidFill>
            <a:schemeClr val="bg1"/>
          </a:solidFill>
          <a:ln>
            <a:solidFill>
              <a:schemeClr val="accent2">
                <a:lumMod val="60000"/>
                <a:lumOff val="40000"/>
              </a:schemeClr>
            </a:solidFill>
          </a:ln>
        </p:spPr>
        <p:txBody>
          <a:bodyPr rtlCol="0">
            <a:normAutofit/>
          </a:bodyPr>
          <a:lstStyle/>
          <a:p>
            <a:pPr>
              <a:defRPr/>
            </a:pPr>
            <a:r>
              <a:rPr lang="en-AU" sz="1800"/>
              <a:t>Where movement is along a straight line, there is no rotation and all body parts move in the same direction at the same speed </a:t>
            </a:r>
          </a:p>
          <a:p>
            <a:pPr>
              <a:defRPr/>
            </a:pPr>
            <a:r>
              <a:rPr lang="en-US" sz="1800"/>
              <a:t>Also referred to as TRANSLATION</a:t>
            </a:r>
            <a:r>
              <a:rPr lang="en-US" sz="1800" b="1"/>
              <a:t> </a:t>
            </a:r>
            <a:r>
              <a:rPr lang="en-US" sz="1800"/>
              <a:t>⎯</a:t>
            </a:r>
            <a:r>
              <a:rPr lang="en-US" sz="1800" b="1"/>
              <a:t> </a:t>
            </a:r>
            <a:r>
              <a:rPr lang="en-US" sz="1800"/>
              <a:t>When a body experiences translation, it moves as a unit, and portions of the body do not move relative to each other</a:t>
            </a:r>
          </a:p>
          <a:p>
            <a:pPr>
              <a:defRPr/>
            </a:pPr>
            <a:r>
              <a:rPr lang="en-US" sz="1800"/>
              <a:t>E.g. An ice skater gliding after they completed a movement or a cyclist who stops pedaling (straight line motion) </a:t>
            </a:r>
          </a:p>
        </p:txBody>
      </p:sp>
      <p:sp>
        <p:nvSpPr>
          <p:cNvPr id="6" name="Slide Number Placeholder 5"/>
          <p:cNvSpPr>
            <a:spLocks noGrp="1"/>
          </p:cNvSpPr>
          <p:nvPr>
            <p:ph type="sldNum" sz="quarter" idx="12"/>
          </p:nvPr>
        </p:nvSpPr>
        <p:spPr>
          <a:xfrm>
            <a:off x="7010400" y="6492875"/>
            <a:ext cx="2133600" cy="365125"/>
          </a:xfrm>
        </p:spPr>
        <p:txBody>
          <a:bodyPr/>
          <a:lstStyle/>
          <a:p>
            <a:pPr>
              <a:defRPr/>
            </a:pPr>
            <a:fld id="{989D97D2-95B3-4677-9D7B-2A2FC247BB09}" type="slidenum">
              <a:rPr lang="en-US" smtClean="0"/>
              <a:pPr>
                <a:defRPr/>
              </a:pPr>
              <a:t>5</a:t>
            </a:fld>
            <a:endParaRPr lang="en-US"/>
          </a:p>
        </p:txBody>
      </p:sp>
      <p:sp>
        <p:nvSpPr>
          <p:cNvPr id="7" name="Footer Placeholder 6"/>
          <p:cNvSpPr>
            <a:spLocks noGrp="1"/>
          </p:cNvSpPr>
          <p:nvPr>
            <p:ph type="ftr" sz="quarter" idx="11"/>
          </p:nvPr>
        </p:nvSpPr>
        <p:spPr>
          <a:xfrm>
            <a:off x="2857488" y="6564337"/>
            <a:ext cx="2895600" cy="365125"/>
          </a:xfrm>
        </p:spPr>
        <p:txBody>
          <a:bodyPr/>
          <a:lstStyle/>
          <a:p>
            <a:pPr>
              <a:defRPr/>
            </a:pPr>
            <a:r>
              <a:rPr lang="en-US"/>
              <a:t>©PE STUDIES RESOURCES</a:t>
            </a:r>
          </a:p>
        </p:txBody>
      </p:sp>
      <p:sp>
        <p:nvSpPr>
          <p:cNvPr id="9" name="TextBox 8">
            <a:hlinkClick r:id="rId3" action="ppaction://hlinksldjump"/>
          </p:cNvPr>
          <p:cNvSpPr txBox="1"/>
          <p:nvPr/>
        </p:nvSpPr>
        <p:spPr>
          <a:xfrm>
            <a:off x="-49428" y="6598510"/>
            <a:ext cx="838200" cy="215444"/>
          </a:xfrm>
          <a:prstGeom prst="rect">
            <a:avLst/>
          </a:prstGeom>
          <a:noFill/>
        </p:spPr>
        <p:txBody>
          <a:bodyPr wrap="square" rtlCol="0">
            <a:spAutoFit/>
          </a:bodyPr>
          <a:lstStyle/>
          <a:p>
            <a:pPr algn="ctr"/>
            <a:r>
              <a:rPr lang="en-AU" sz="800"/>
              <a:t>Home</a:t>
            </a:r>
            <a:endParaRPr lang="en-US" sz="800"/>
          </a:p>
        </p:txBody>
      </p:sp>
      <p:sp>
        <p:nvSpPr>
          <p:cNvPr id="11" name="Rectangle 4">
            <a:extLst>
              <a:ext uri="{FF2B5EF4-FFF2-40B4-BE49-F238E27FC236}">
                <a16:creationId xmlns:a16="http://schemas.microsoft.com/office/drawing/2014/main" id="{4BE63054-AE93-684A-B3D1-9A5A023B50B1}"/>
              </a:ext>
            </a:extLst>
          </p:cNvPr>
          <p:cNvSpPr>
            <a:spLocks noChangeArrowheads="1"/>
          </p:cNvSpPr>
          <p:nvPr/>
        </p:nvSpPr>
        <p:spPr bwMode="auto">
          <a:xfrm>
            <a:off x="7140326" y="6250293"/>
            <a:ext cx="2786063" cy="184666"/>
          </a:xfrm>
          <a:prstGeom prst="rect">
            <a:avLst/>
          </a:prstGeom>
          <a:noFill/>
          <a:ln w="9525">
            <a:noFill/>
            <a:miter lim="800000"/>
            <a:headEnd/>
            <a:tailEnd/>
          </a:ln>
        </p:spPr>
        <p:txBody>
          <a:bodyPr>
            <a:spAutoFit/>
          </a:bodyPr>
          <a:lstStyle/>
          <a:p>
            <a:r>
              <a:rPr lang="en-US" sz="600" err="1">
                <a:latin typeface="Calibri" pitchFamily="34" charset="0"/>
              </a:rPr>
              <a:t>www.flickr.com</a:t>
            </a:r>
            <a:r>
              <a:rPr lang="en-US" sz="600">
                <a:latin typeface="Calibri" pitchFamily="34" charset="0"/>
              </a:rPr>
              <a:t>/photos/</a:t>
            </a:r>
            <a:r>
              <a:rPr lang="en-US" sz="600" err="1">
                <a:latin typeface="Calibri" pitchFamily="34" charset="0"/>
              </a:rPr>
              <a:t>xtinamilan</a:t>
            </a:r>
            <a:r>
              <a:rPr lang="en-US" sz="600">
                <a:latin typeface="Calibri" pitchFamily="34" charset="0"/>
              </a:rPr>
              <a:t>/3282943169/</a:t>
            </a:r>
          </a:p>
        </p:txBody>
      </p:sp>
      <p:sp>
        <p:nvSpPr>
          <p:cNvPr id="10" name="TextBox 9">
            <a:extLst>
              <a:ext uri="{FF2B5EF4-FFF2-40B4-BE49-F238E27FC236}">
                <a16:creationId xmlns:a16="http://schemas.microsoft.com/office/drawing/2014/main" id="{92DBDDD0-F0F9-A246-BE90-E6F4F663134C}"/>
              </a:ext>
            </a:extLst>
          </p:cNvPr>
          <p:cNvSpPr txBox="1"/>
          <p:nvPr/>
        </p:nvSpPr>
        <p:spPr>
          <a:xfrm rot="20917445">
            <a:off x="120516" y="730114"/>
            <a:ext cx="1783377" cy="400110"/>
          </a:xfrm>
          <a:prstGeom prst="rect">
            <a:avLst/>
          </a:prstGeom>
          <a:solidFill>
            <a:srgbClr val="FF0000"/>
          </a:solidFill>
          <a:ln>
            <a:solidFill>
              <a:schemeClr val="bg1"/>
            </a:solidFill>
          </a:ln>
        </p:spPr>
        <p:txBody>
          <a:bodyPr wrap="square" rtlCol="0">
            <a:spAutoFit/>
          </a:bodyPr>
          <a:lstStyle/>
          <a:p>
            <a:r>
              <a:rPr lang="en-US" sz="2000" b="1">
                <a:solidFill>
                  <a:schemeClr val="bg1"/>
                </a:solidFill>
              </a:rPr>
              <a:t>Linear motion</a:t>
            </a:r>
          </a:p>
        </p:txBody>
      </p:sp>
      <p:sp>
        <p:nvSpPr>
          <p:cNvPr id="2" name="Rectangle 1">
            <a:extLst>
              <a:ext uri="{FF2B5EF4-FFF2-40B4-BE49-F238E27FC236}">
                <a16:creationId xmlns:a16="http://schemas.microsoft.com/office/drawing/2014/main" id="{A6707A72-EEDE-2F45-8B48-C4981D748620}"/>
              </a:ext>
            </a:extLst>
          </p:cNvPr>
          <p:cNvSpPr/>
          <p:nvPr/>
        </p:nvSpPr>
        <p:spPr>
          <a:xfrm>
            <a:off x="2126959" y="6295337"/>
            <a:ext cx="2570205" cy="184666"/>
          </a:xfrm>
          <a:prstGeom prst="rect">
            <a:avLst/>
          </a:prstGeom>
        </p:spPr>
        <p:txBody>
          <a:bodyPr wrap="square">
            <a:spAutoFit/>
          </a:bodyPr>
          <a:lstStyle/>
          <a:p>
            <a:r>
              <a:rPr lang="en-US" sz="600"/>
              <a:t>https://</a:t>
            </a:r>
            <a:r>
              <a:rPr lang="en-US" sz="600" err="1"/>
              <a:t>pixabay.com</a:t>
            </a:r>
            <a:r>
              <a:rPr lang="en-US" sz="600"/>
              <a:t>/photos/skates-figure-skating-artificial-ice-4199003/</a:t>
            </a:r>
          </a:p>
        </p:txBody>
      </p:sp>
      <p:pic>
        <p:nvPicPr>
          <p:cNvPr id="8"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02972" y="6216755"/>
            <a:ext cx="457501" cy="457955"/>
          </a:xfrm>
          <a:prstGeom prst="rect">
            <a:avLst/>
          </a:prstGeom>
          <a:noFill/>
        </p:spPr>
      </p:pic>
    </p:spTree>
    <p:extLst>
      <p:ext uri="{BB962C8B-B14F-4D97-AF65-F5344CB8AC3E}">
        <p14:creationId xmlns:p14="http://schemas.microsoft.com/office/powerpoint/2010/main" val="20822601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989D97D2-95B3-4677-9D7B-2A2FC247BB09}" type="slidenum">
              <a:rPr lang="en-US" smtClean="0"/>
              <a:pPr>
                <a:defRPr/>
              </a:pPr>
              <a:t>50</a:t>
            </a:fld>
            <a:endParaRPr lang="en-US"/>
          </a:p>
        </p:txBody>
      </p:sp>
      <p:sp>
        <p:nvSpPr>
          <p:cNvPr id="5" name="Footer Placeholder 4"/>
          <p:cNvSpPr>
            <a:spLocks noGrp="1"/>
          </p:cNvSpPr>
          <p:nvPr>
            <p:ph type="ftr" sz="quarter" idx="11"/>
          </p:nvPr>
        </p:nvSpPr>
        <p:spPr>
          <a:xfrm>
            <a:off x="3009901" y="6538912"/>
            <a:ext cx="2895600" cy="365125"/>
          </a:xfrm>
        </p:spPr>
        <p:txBody>
          <a:bodyPr/>
          <a:lstStyle/>
          <a:p>
            <a:pPr>
              <a:defRPr/>
            </a:pPr>
            <a:r>
              <a:rPr lang="en-US"/>
              <a:t>©PE STUDIES RESOURCES</a:t>
            </a:r>
          </a:p>
        </p:txBody>
      </p:sp>
      <p:pic>
        <p:nvPicPr>
          <p:cNvPr id="6" name="Picture 2" descr="C:\Program Files\Microsoft Office\MEDIA\CAGCAT10\j0185604.wmf">
            <a:hlinkClick r:id="" action="ppaction://noaction"/>
          </p:cNvPr>
          <p:cNvPicPr>
            <a:picLocks noChangeAspect="1" noChangeArrowheads="1"/>
          </p:cNvPicPr>
          <p:nvPr/>
        </p:nvPicPr>
        <p:blipFill>
          <a:blip r:embed="rId3" cstate="print"/>
          <a:srcRect/>
          <a:stretch>
            <a:fillRect/>
          </a:stretch>
        </p:blipFill>
        <p:spPr bwMode="auto">
          <a:xfrm>
            <a:off x="1" y="6263520"/>
            <a:ext cx="457501" cy="457955"/>
          </a:xfrm>
          <a:prstGeom prst="rect">
            <a:avLst/>
          </a:prstGeom>
          <a:noFill/>
        </p:spPr>
      </p:pic>
      <p:sp>
        <p:nvSpPr>
          <p:cNvPr id="7" name="TextBox 6">
            <a:hlinkClick r:id="" action="ppaction://noaction"/>
          </p:cNvPr>
          <p:cNvSpPr txBox="1"/>
          <p:nvPr/>
        </p:nvSpPr>
        <p:spPr>
          <a:xfrm>
            <a:off x="-152399" y="6645275"/>
            <a:ext cx="838200" cy="215444"/>
          </a:xfrm>
          <a:prstGeom prst="rect">
            <a:avLst/>
          </a:prstGeom>
          <a:noFill/>
        </p:spPr>
        <p:txBody>
          <a:bodyPr wrap="square" rtlCol="0">
            <a:spAutoFit/>
          </a:bodyPr>
          <a:lstStyle/>
          <a:p>
            <a:pPr algn="ctr"/>
            <a:r>
              <a:rPr lang="en-AU" sz="800"/>
              <a:t>Home</a:t>
            </a:r>
            <a:endParaRPr lang="en-US" sz="800"/>
          </a:p>
        </p:txBody>
      </p:sp>
      <p:sp>
        <p:nvSpPr>
          <p:cNvPr id="10" name="TextBox 9">
            <a:extLst>
              <a:ext uri="{FF2B5EF4-FFF2-40B4-BE49-F238E27FC236}">
                <a16:creationId xmlns:a16="http://schemas.microsoft.com/office/drawing/2014/main" id="{DFC967DE-DF45-412C-AE95-D8A3AC20C298}"/>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Projectile motion</a:t>
            </a:r>
          </a:p>
        </p:txBody>
      </p:sp>
      <p:sp>
        <p:nvSpPr>
          <p:cNvPr id="8" name="TextBox 10">
            <a:extLst>
              <a:ext uri="{FF2B5EF4-FFF2-40B4-BE49-F238E27FC236}">
                <a16:creationId xmlns:a16="http://schemas.microsoft.com/office/drawing/2014/main" id="{DDABB70E-BD20-49DE-9BC7-F6C1AEC73463}"/>
              </a:ext>
            </a:extLst>
          </p:cNvPr>
          <p:cNvSpPr txBox="1">
            <a:spLocks noChangeArrowheads="1"/>
          </p:cNvSpPr>
          <p:nvPr/>
        </p:nvSpPr>
        <p:spPr bwMode="auto">
          <a:xfrm>
            <a:off x="167206" y="1460302"/>
            <a:ext cx="8817429" cy="2862322"/>
          </a:xfrm>
          <a:prstGeom prst="rect">
            <a:avLst/>
          </a:prstGeom>
          <a:solidFill>
            <a:schemeClr val="bg1"/>
          </a:solidFill>
          <a:ln w="12700">
            <a:solidFill>
              <a:srgbClr val="7030A0"/>
            </a:solidFill>
            <a:headEnd/>
            <a:tailEnd/>
          </a:ln>
        </p:spPr>
        <p:style>
          <a:lnRef idx="3">
            <a:schemeClr val="lt1"/>
          </a:lnRef>
          <a:fillRef idx="1">
            <a:schemeClr val="accent2"/>
          </a:fillRef>
          <a:effectRef idx="1">
            <a:schemeClr val="accent2"/>
          </a:effectRef>
          <a:fontRef idx="minor">
            <a:schemeClr val="lt1"/>
          </a:fontRef>
        </p:style>
        <p:txBody>
          <a:bodyPr wrap="square">
            <a:spAutoFit/>
          </a:bodyPr>
          <a:lstStyle/>
          <a:p>
            <a:pPr fontAlgn="auto">
              <a:spcAft>
                <a:spcPts val="0"/>
              </a:spcAft>
              <a:defRPr/>
            </a:pPr>
            <a:r>
              <a:rPr lang="en-US" b="1">
                <a:solidFill>
                  <a:srgbClr val="FF0000"/>
                </a:solidFill>
              </a:rPr>
              <a:t>1.    Air resistance</a:t>
            </a:r>
          </a:p>
          <a:p>
            <a:pPr marL="800100" lvl="1" indent="-342900" fontAlgn="auto">
              <a:spcAft>
                <a:spcPts val="0"/>
              </a:spcAft>
              <a:buFont typeface="Cambria Math" panose="02040503050406030204" pitchFamily="18" charset="0"/>
              <a:buChar char="⎯"/>
              <a:defRPr/>
            </a:pPr>
            <a:r>
              <a:rPr lang="en-US">
                <a:solidFill>
                  <a:schemeClr val="tx1"/>
                </a:solidFill>
              </a:rPr>
              <a:t>Without air resistance, a projectiles horizontal velocity would remain constant</a:t>
            </a:r>
          </a:p>
          <a:p>
            <a:pPr marL="800100" lvl="1" indent="-342900" fontAlgn="auto">
              <a:spcAft>
                <a:spcPts val="0"/>
              </a:spcAft>
              <a:buFont typeface="Cambria Math" panose="02040503050406030204" pitchFamily="18" charset="0"/>
              <a:buChar char="⎯"/>
              <a:defRPr/>
            </a:pPr>
            <a:r>
              <a:rPr lang="en-US">
                <a:solidFill>
                  <a:schemeClr val="tx1"/>
                </a:solidFill>
              </a:rPr>
              <a:t>Important in sports like discus, javelin, golf where air resistance affects the aerodynamic characteristics of the projectile</a:t>
            </a:r>
            <a:endParaRPr lang="en-US" sz="1000" b="1">
              <a:solidFill>
                <a:schemeClr val="tx1"/>
              </a:solidFill>
            </a:endParaRPr>
          </a:p>
          <a:p>
            <a:pPr fontAlgn="auto">
              <a:spcAft>
                <a:spcPts val="0"/>
              </a:spcAft>
              <a:defRPr/>
            </a:pPr>
            <a:r>
              <a:rPr lang="en-US" b="1">
                <a:solidFill>
                  <a:srgbClr val="FF0000"/>
                </a:solidFill>
              </a:rPr>
              <a:t>2.    Gravity</a:t>
            </a:r>
          </a:p>
          <a:p>
            <a:pPr marL="800100" lvl="1" indent="-342900" fontAlgn="auto">
              <a:spcAft>
                <a:spcPts val="0"/>
              </a:spcAft>
              <a:buFont typeface="Cambria Math" panose="02040503050406030204" pitchFamily="18" charset="0"/>
              <a:buChar char="⎯"/>
              <a:defRPr/>
            </a:pPr>
            <a:r>
              <a:rPr lang="en-US">
                <a:solidFill>
                  <a:schemeClr val="tx1"/>
                </a:solidFill>
              </a:rPr>
              <a:t>Downwards force which brings projectiles back to the ground (“what comes up, must come down”)</a:t>
            </a:r>
          </a:p>
          <a:p>
            <a:pPr marL="800100" lvl="1" indent="-342900" fontAlgn="auto">
              <a:spcAft>
                <a:spcPts val="0"/>
              </a:spcAft>
              <a:buFont typeface="Cambria Math" panose="02040503050406030204" pitchFamily="18" charset="0"/>
              <a:buChar char="⎯"/>
              <a:defRPr/>
            </a:pPr>
            <a:r>
              <a:rPr lang="en-US">
                <a:solidFill>
                  <a:schemeClr val="tx1"/>
                </a:solidFill>
                <a:latin typeface="Calibri" pitchFamily="34" charset="0"/>
              </a:rPr>
              <a:t>Causes objects to accelerate towards the earth at a rate of 9.81m/s</a:t>
            </a:r>
            <a:r>
              <a:rPr lang="en-US" baseline="30000">
                <a:solidFill>
                  <a:schemeClr val="tx1"/>
                </a:solidFill>
                <a:latin typeface="Calibri" pitchFamily="34" charset="0"/>
              </a:rPr>
              <a:t>2</a:t>
            </a:r>
            <a:r>
              <a:rPr lang="en-US">
                <a:solidFill>
                  <a:schemeClr val="tx1"/>
                </a:solidFill>
                <a:latin typeface="Calibri" pitchFamily="34" charset="0"/>
              </a:rPr>
              <a:t> and is responsible for giving projectiles their parabolic flight path – without gravity a projectile keeps going forever!</a:t>
            </a:r>
          </a:p>
        </p:txBody>
      </p:sp>
      <p:pic>
        <p:nvPicPr>
          <p:cNvPr id="2050" name="Picture 2">
            <a:extLst>
              <a:ext uri="{FF2B5EF4-FFF2-40B4-BE49-F238E27FC236}">
                <a16:creationId xmlns:a16="http://schemas.microsoft.com/office/drawing/2014/main" id="{92CDA5B5-8736-524B-A582-680830DC3F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6508" y="4057650"/>
            <a:ext cx="3522371" cy="23470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1545F66-279B-1D44-948E-9AEEAC3D94D9}"/>
              </a:ext>
            </a:extLst>
          </p:cNvPr>
          <p:cNvSpPr/>
          <p:nvPr/>
        </p:nvSpPr>
        <p:spPr>
          <a:xfrm>
            <a:off x="1110343" y="4618861"/>
            <a:ext cx="2991616" cy="1200329"/>
          </a:xfrm>
          <a:prstGeom prst="rect">
            <a:avLst/>
          </a:prstGeom>
          <a:solidFill>
            <a:srgbClr val="FB40FF"/>
          </a:solidFill>
          <a:ln w="12700"/>
        </p:spPr>
        <p:style>
          <a:lnRef idx="3">
            <a:schemeClr val="lt1"/>
          </a:lnRef>
          <a:fillRef idx="1">
            <a:schemeClr val="accent1"/>
          </a:fillRef>
          <a:effectRef idx="1">
            <a:schemeClr val="accent1"/>
          </a:effectRef>
          <a:fontRef idx="minor">
            <a:schemeClr val="lt1"/>
          </a:fontRef>
        </p:style>
        <p:txBody>
          <a:bodyPr wrap="square">
            <a:spAutoFit/>
          </a:bodyPr>
          <a:lstStyle/>
          <a:p>
            <a:pPr>
              <a:defRPr/>
            </a:pPr>
            <a:r>
              <a:rPr lang="en-US"/>
              <a:t>Gymnasts become a projectile when they are in the air. The only forces acting on them are gravity and air resistance</a:t>
            </a:r>
          </a:p>
        </p:txBody>
      </p:sp>
      <p:sp>
        <p:nvSpPr>
          <p:cNvPr id="11" name="Right Arrow 10">
            <a:extLst>
              <a:ext uri="{FF2B5EF4-FFF2-40B4-BE49-F238E27FC236}">
                <a16:creationId xmlns:a16="http://schemas.microsoft.com/office/drawing/2014/main" id="{57135793-E6DD-A045-8458-796EC0B66395}"/>
              </a:ext>
            </a:extLst>
          </p:cNvPr>
          <p:cNvSpPr/>
          <p:nvPr/>
        </p:nvSpPr>
        <p:spPr>
          <a:xfrm>
            <a:off x="4101959" y="5097253"/>
            <a:ext cx="1469800" cy="283962"/>
          </a:xfrm>
          <a:prstGeom prst="rightArrow">
            <a:avLst/>
          </a:prstGeom>
          <a:solidFill>
            <a:srgbClr val="FB40FF"/>
          </a:solidFill>
          <a:ln w="12700"/>
        </p:spPr>
        <p:style>
          <a:lnRef idx="3">
            <a:schemeClr val="lt1"/>
          </a:lnRef>
          <a:fillRef idx="1">
            <a:schemeClr val="accent1"/>
          </a:fillRef>
          <a:effectRef idx="1">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3C4E8CD0-332F-F74E-875C-8748132FBBA0}"/>
              </a:ext>
            </a:extLst>
          </p:cNvPr>
          <p:cNvSpPr/>
          <p:nvPr/>
        </p:nvSpPr>
        <p:spPr>
          <a:xfrm>
            <a:off x="4686300" y="6379851"/>
            <a:ext cx="4572000" cy="169277"/>
          </a:xfrm>
          <a:prstGeom prst="rect">
            <a:avLst/>
          </a:prstGeom>
        </p:spPr>
        <p:txBody>
          <a:bodyPr>
            <a:spAutoFit/>
          </a:bodyPr>
          <a:lstStyle/>
          <a:p>
            <a:r>
              <a:rPr lang="en-US" sz="500"/>
              <a:t>https://</a:t>
            </a:r>
            <a:r>
              <a:rPr lang="en-US" sz="500" err="1"/>
              <a:t>commons.wikimedia.org</a:t>
            </a:r>
            <a:r>
              <a:rPr lang="en-US" sz="500"/>
              <a:t>/wiki/File:2015_European_Artistic_Gymnastics_Championships_-_Vault_-_Maria_Paseka_10.jpg</a:t>
            </a:r>
          </a:p>
        </p:txBody>
      </p:sp>
      <p:sp>
        <p:nvSpPr>
          <p:cNvPr id="3" name="Rectangle 2">
            <a:extLst>
              <a:ext uri="{FF2B5EF4-FFF2-40B4-BE49-F238E27FC236}">
                <a16:creationId xmlns:a16="http://schemas.microsoft.com/office/drawing/2014/main" id="{9D791E97-DAEC-6940-98B9-0145F56CA54F}"/>
              </a:ext>
            </a:extLst>
          </p:cNvPr>
          <p:cNvSpPr/>
          <p:nvPr/>
        </p:nvSpPr>
        <p:spPr>
          <a:xfrm>
            <a:off x="171450" y="679734"/>
            <a:ext cx="8801100" cy="646331"/>
          </a:xfrm>
          <a:prstGeom prst="rect">
            <a:avLst/>
          </a:prstGeom>
          <a:solidFill>
            <a:srgbClr val="FFC000"/>
          </a:solidFill>
          <a:ln>
            <a:solidFill>
              <a:schemeClr val="tx1"/>
            </a:solidFill>
          </a:ln>
        </p:spPr>
        <p:txBody>
          <a:bodyPr wrap="square">
            <a:spAutoFit/>
          </a:bodyPr>
          <a:lstStyle/>
          <a:p>
            <a:pPr fontAlgn="auto">
              <a:spcBef>
                <a:spcPts val="0"/>
              </a:spcBef>
              <a:spcAft>
                <a:spcPts val="0"/>
              </a:spcAft>
              <a:defRPr/>
            </a:pPr>
            <a:r>
              <a:rPr lang="en-US"/>
              <a:t>A projectile is an object propelled into the air or water and affected only by the forces of gravity and air resistance. </a:t>
            </a:r>
            <a:endParaRPr lang="en-AU" sz="1000"/>
          </a:p>
        </p:txBody>
      </p:sp>
    </p:spTree>
    <p:extLst>
      <p:ext uri="{BB962C8B-B14F-4D97-AF65-F5344CB8AC3E}">
        <p14:creationId xmlns:p14="http://schemas.microsoft.com/office/powerpoint/2010/main" val="33123785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989D97D2-95B3-4677-9D7B-2A2FC247BB09}" type="slidenum">
              <a:rPr lang="en-US" smtClean="0"/>
              <a:pPr>
                <a:defRPr/>
              </a:pPr>
              <a:t>51</a:t>
            </a:fld>
            <a:endParaRPr lang="en-US"/>
          </a:p>
        </p:txBody>
      </p:sp>
      <p:sp>
        <p:nvSpPr>
          <p:cNvPr id="5" name="Footer Placeholder 4"/>
          <p:cNvSpPr>
            <a:spLocks noGrp="1"/>
          </p:cNvSpPr>
          <p:nvPr>
            <p:ph type="ftr" sz="quarter" idx="11"/>
          </p:nvPr>
        </p:nvSpPr>
        <p:spPr>
          <a:xfrm>
            <a:off x="3124200" y="6462712"/>
            <a:ext cx="2895600" cy="365125"/>
          </a:xfrm>
        </p:spPr>
        <p:txBody>
          <a:bodyPr/>
          <a:lstStyle/>
          <a:p>
            <a:pPr>
              <a:defRPr/>
            </a:pPr>
            <a:r>
              <a:rPr lang="en-US"/>
              <a:t>©PE STUDIES RESOURCES</a:t>
            </a:r>
          </a:p>
        </p:txBody>
      </p:sp>
      <p:pic>
        <p:nvPicPr>
          <p:cNvPr id="6" name="Picture 2" descr="C:\Program Files\Microsoft Office\MEDIA\CAGCAT10\j0185604.wmf">
            <a:hlinkClick r:id="" action="ppaction://noaction"/>
          </p:cNvPr>
          <p:cNvPicPr>
            <a:picLocks noChangeAspect="1" noChangeArrowheads="1"/>
          </p:cNvPicPr>
          <p:nvPr/>
        </p:nvPicPr>
        <p:blipFill>
          <a:blip r:embed="rId3" cstate="print"/>
          <a:srcRect/>
          <a:stretch>
            <a:fillRect/>
          </a:stretch>
        </p:blipFill>
        <p:spPr bwMode="auto">
          <a:xfrm>
            <a:off x="1" y="6263520"/>
            <a:ext cx="457501" cy="457955"/>
          </a:xfrm>
          <a:prstGeom prst="rect">
            <a:avLst/>
          </a:prstGeom>
          <a:noFill/>
        </p:spPr>
      </p:pic>
      <p:sp>
        <p:nvSpPr>
          <p:cNvPr id="7" name="TextBox 6">
            <a:hlinkClick r:id="" action="ppaction://noaction"/>
          </p:cNvPr>
          <p:cNvSpPr txBox="1"/>
          <p:nvPr/>
        </p:nvSpPr>
        <p:spPr>
          <a:xfrm>
            <a:off x="-152399" y="6645275"/>
            <a:ext cx="838200" cy="215444"/>
          </a:xfrm>
          <a:prstGeom prst="rect">
            <a:avLst/>
          </a:prstGeom>
          <a:noFill/>
        </p:spPr>
        <p:txBody>
          <a:bodyPr wrap="square" rtlCol="0">
            <a:spAutoFit/>
          </a:bodyPr>
          <a:lstStyle/>
          <a:p>
            <a:pPr algn="ctr"/>
            <a:r>
              <a:rPr lang="en-AU" sz="800"/>
              <a:t>Home</a:t>
            </a:r>
            <a:endParaRPr lang="en-US" sz="800"/>
          </a:p>
        </p:txBody>
      </p:sp>
      <p:sp>
        <p:nvSpPr>
          <p:cNvPr id="10" name="TextBox 9">
            <a:extLst>
              <a:ext uri="{FF2B5EF4-FFF2-40B4-BE49-F238E27FC236}">
                <a16:creationId xmlns:a16="http://schemas.microsoft.com/office/drawing/2014/main" id="{DFC967DE-DF45-412C-AE95-D8A3AC20C298}"/>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Projectile motion</a:t>
            </a:r>
          </a:p>
        </p:txBody>
      </p:sp>
      <p:pic>
        <p:nvPicPr>
          <p:cNvPr id="2" name="Picture 1">
            <a:extLst>
              <a:ext uri="{FF2B5EF4-FFF2-40B4-BE49-F238E27FC236}">
                <a16:creationId xmlns:a16="http://schemas.microsoft.com/office/drawing/2014/main" id="{D0AC96EA-75F5-B649-AAC1-3C45F23006B9}"/>
              </a:ext>
            </a:extLst>
          </p:cNvPr>
          <p:cNvPicPr>
            <a:picLocks noChangeAspect="1"/>
          </p:cNvPicPr>
          <p:nvPr/>
        </p:nvPicPr>
        <p:blipFill>
          <a:blip r:embed="rId4"/>
          <a:stretch>
            <a:fillRect/>
          </a:stretch>
        </p:blipFill>
        <p:spPr>
          <a:xfrm>
            <a:off x="228751" y="1771943"/>
            <a:ext cx="3698270" cy="4028270"/>
          </a:xfrm>
          <a:prstGeom prst="rect">
            <a:avLst/>
          </a:prstGeom>
        </p:spPr>
      </p:pic>
      <p:sp>
        <p:nvSpPr>
          <p:cNvPr id="3" name="Rectangle 2">
            <a:extLst>
              <a:ext uri="{FF2B5EF4-FFF2-40B4-BE49-F238E27FC236}">
                <a16:creationId xmlns:a16="http://schemas.microsoft.com/office/drawing/2014/main" id="{DFD6E6C5-5681-D745-9EAB-CBD3E80C4F82}"/>
              </a:ext>
            </a:extLst>
          </p:cNvPr>
          <p:cNvSpPr/>
          <p:nvPr/>
        </p:nvSpPr>
        <p:spPr>
          <a:xfrm>
            <a:off x="1690007" y="5754867"/>
            <a:ext cx="2490107" cy="184666"/>
          </a:xfrm>
          <a:prstGeom prst="rect">
            <a:avLst/>
          </a:prstGeom>
        </p:spPr>
        <p:txBody>
          <a:bodyPr wrap="square">
            <a:spAutoFit/>
          </a:bodyPr>
          <a:lstStyle/>
          <a:p>
            <a:r>
              <a:rPr lang="en-US" sz="600"/>
              <a:t>https://</a:t>
            </a:r>
            <a:r>
              <a:rPr lang="en-US" sz="600" err="1"/>
              <a:t>www.usar.army.mil</a:t>
            </a:r>
            <a:r>
              <a:rPr lang="en-US" sz="600"/>
              <a:t>/WWI/</a:t>
            </a:r>
            <a:r>
              <a:rPr lang="en-US" sz="600" err="1"/>
              <a:t>ImageGallery</a:t>
            </a:r>
            <a:r>
              <a:rPr lang="en-US" sz="600"/>
              <a:t>/</a:t>
            </a:r>
            <a:r>
              <a:rPr lang="en-US" sz="600" err="1"/>
              <a:t>igphoto</a:t>
            </a:r>
            <a:r>
              <a:rPr lang="en-US" sz="600"/>
              <a:t>/2001774740/</a:t>
            </a:r>
          </a:p>
        </p:txBody>
      </p:sp>
      <p:sp>
        <p:nvSpPr>
          <p:cNvPr id="12" name="Freeform 11">
            <a:extLst>
              <a:ext uri="{FF2B5EF4-FFF2-40B4-BE49-F238E27FC236}">
                <a16:creationId xmlns:a16="http://schemas.microsoft.com/office/drawing/2014/main" id="{4E05B962-1A63-954E-969A-17C0E80E1665}"/>
              </a:ext>
            </a:extLst>
          </p:cNvPr>
          <p:cNvSpPr/>
          <p:nvPr/>
        </p:nvSpPr>
        <p:spPr>
          <a:xfrm>
            <a:off x="2735036" y="2698129"/>
            <a:ext cx="6229350" cy="2624985"/>
          </a:xfrm>
          <a:custGeom>
            <a:avLst/>
            <a:gdLst>
              <a:gd name="connsiteX0" fmla="*/ 0 w 6229350"/>
              <a:gd name="connsiteY0" fmla="*/ 387971 h 2624985"/>
              <a:gd name="connsiteX1" fmla="*/ 3502478 w 6229350"/>
              <a:gd name="connsiteY1" fmla="*/ 175700 h 2624985"/>
              <a:gd name="connsiteX2" fmla="*/ 6229350 w 6229350"/>
              <a:gd name="connsiteY2" fmla="*/ 2624985 h 2624985"/>
            </a:gdLst>
            <a:ahLst/>
            <a:cxnLst>
              <a:cxn ang="0">
                <a:pos x="connsiteX0" y="connsiteY0"/>
              </a:cxn>
              <a:cxn ang="0">
                <a:pos x="connsiteX1" y="connsiteY1"/>
              </a:cxn>
              <a:cxn ang="0">
                <a:pos x="connsiteX2" y="connsiteY2"/>
              </a:cxn>
            </a:cxnLst>
            <a:rect l="l" t="t" r="r" b="b"/>
            <a:pathLst>
              <a:path w="6229350" h="2624985">
                <a:moveTo>
                  <a:pt x="0" y="387971"/>
                </a:moveTo>
                <a:cubicBezTo>
                  <a:pt x="1232126" y="95417"/>
                  <a:pt x="2464253" y="-197136"/>
                  <a:pt x="3502478" y="175700"/>
                </a:cubicBezTo>
                <a:cubicBezTo>
                  <a:pt x="4540703" y="548536"/>
                  <a:pt x="5385026" y="1586760"/>
                  <a:pt x="6229350" y="2624985"/>
                </a:cubicBezTo>
              </a:path>
            </a:pathLst>
          </a:custGeom>
          <a:noFill/>
          <a:ln w="38100">
            <a:solidFill>
              <a:srgbClr val="FB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110D391-496E-6341-89D6-D91F47643495}"/>
              </a:ext>
            </a:extLst>
          </p:cNvPr>
          <p:cNvCxnSpPr>
            <a:cxnSpLocks/>
          </p:cNvCxnSpPr>
          <p:nvPr/>
        </p:nvCxnSpPr>
        <p:spPr>
          <a:xfrm flipV="1">
            <a:off x="2735036" y="1771943"/>
            <a:ext cx="6180213" cy="1314157"/>
          </a:xfrm>
          <a:prstGeom prst="line">
            <a:avLst/>
          </a:prstGeom>
          <a:ln w="38100">
            <a:solidFill>
              <a:srgbClr val="FB40FF"/>
            </a:solidFill>
          </a:ln>
        </p:spPr>
        <p:style>
          <a:lnRef idx="1">
            <a:schemeClr val="accent1"/>
          </a:lnRef>
          <a:fillRef idx="0">
            <a:schemeClr val="accent1"/>
          </a:fillRef>
          <a:effectRef idx="0">
            <a:schemeClr val="accent1"/>
          </a:effectRef>
          <a:fontRef idx="minor">
            <a:schemeClr val="tx1"/>
          </a:fontRef>
        </p:style>
      </p:cxnSp>
      <p:sp>
        <p:nvSpPr>
          <p:cNvPr id="16" name="Freeform 15">
            <a:extLst>
              <a:ext uri="{FF2B5EF4-FFF2-40B4-BE49-F238E27FC236}">
                <a16:creationId xmlns:a16="http://schemas.microsoft.com/office/drawing/2014/main" id="{2861F903-36CB-1F43-8233-D0867516DFFD}"/>
              </a:ext>
            </a:extLst>
          </p:cNvPr>
          <p:cNvSpPr/>
          <p:nvPr/>
        </p:nvSpPr>
        <p:spPr>
          <a:xfrm>
            <a:off x="2751513" y="2762265"/>
            <a:ext cx="4954385" cy="2632695"/>
          </a:xfrm>
          <a:custGeom>
            <a:avLst/>
            <a:gdLst>
              <a:gd name="connsiteX0" fmla="*/ 0 w 4954385"/>
              <a:gd name="connsiteY0" fmla="*/ 321757 h 2632695"/>
              <a:gd name="connsiteX1" fmla="*/ 2693323 w 4954385"/>
              <a:gd name="connsiteY1" fmla="*/ 197066 h 2632695"/>
              <a:gd name="connsiteX2" fmla="*/ 4954385 w 4954385"/>
              <a:gd name="connsiteY2" fmla="*/ 2632695 h 2632695"/>
            </a:gdLst>
            <a:ahLst/>
            <a:cxnLst>
              <a:cxn ang="0">
                <a:pos x="connsiteX0" y="connsiteY0"/>
              </a:cxn>
              <a:cxn ang="0">
                <a:pos x="connsiteX1" y="connsiteY1"/>
              </a:cxn>
              <a:cxn ang="0">
                <a:pos x="connsiteX2" y="connsiteY2"/>
              </a:cxn>
            </a:cxnLst>
            <a:rect l="l" t="t" r="r" b="b"/>
            <a:pathLst>
              <a:path w="4954385" h="2632695">
                <a:moveTo>
                  <a:pt x="0" y="321757"/>
                </a:moveTo>
                <a:cubicBezTo>
                  <a:pt x="933796" y="66833"/>
                  <a:pt x="1867592" y="-188090"/>
                  <a:pt x="2693323" y="197066"/>
                </a:cubicBezTo>
                <a:cubicBezTo>
                  <a:pt x="3519054" y="582222"/>
                  <a:pt x="4236719" y="1607458"/>
                  <a:pt x="4954385" y="2632695"/>
                </a:cubicBezTo>
              </a:path>
            </a:pathLst>
          </a:custGeom>
          <a:noFill/>
          <a:ln w="38100">
            <a:solidFill>
              <a:srgbClr val="FB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33A49BF-10E7-A24A-A3C0-324F03A82171}"/>
              </a:ext>
            </a:extLst>
          </p:cNvPr>
          <p:cNvSpPr txBox="1"/>
          <p:nvPr/>
        </p:nvSpPr>
        <p:spPr>
          <a:xfrm rot="20880548">
            <a:off x="5226145" y="1905480"/>
            <a:ext cx="2676698" cy="369332"/>
          </a:xfrm>
          <a:prstGeom prst="rect">
            <a:avLst/>
          </a:prstGeom>
          <a:noFill/>
        </p:spPr>
        <p:txBody>
          <a:bodyPr wrap="square" rtlCol="0">
            <a:spAutoFit/>
          </a:bodyPr>
          <a:lstStyle/>
          <a:p>
            <a:r>
              <a:rPr lang="en-US"/>
              <a:t>Flight path without gravity </a:t>
            </a:r>
          </a:p>
        </p:txBody>
      </p:sp>
      <p:sp>
        <p:nvSpPr>
          <p:cNvPr id="20" name="TextBox 19">
            <a:extLst>
              <a:ext uri="{FF2B5EF4-FFF2-40B4-BE49-F238E27FC236}">
                <a16:creationId xmlns:a16="http://schemas.microsoft.com/office/drawing/2014/main" id="{E6F62078-04AD-B546-816E-946EBE1B44A0}"/>
              </a:ext>
            </a:extLst>
          </p:cNvPr>
          <p:cNvSpPr txBox="1"/>
          <p:nvPr/>
        </p:nvSpPr>
        <p:spPr>
          <a:xfrm rot="2858180">
            <a:off x="6917767" y="3851957"/>
            <a:ext cx="2339723" cy="369332"/>
          </a:xfrm>
          <a:prstGeom prst="rect">
            <a:avLst/>
          </a:prstGeom>
          <a:noFill/>
        </p:spPr>
        <p:txBody>
          <a:bodyPr wrap="square" rtlCol="0">
            <a:spAutoFit/>
          </a:bodyPr>
          <a:lstStyle/>
          <a:p>
            <a:r>
              <a:rPr lang="en-US"/>
              <a:t>Flight path with gravity </a:t>
            </a:r>
          </a:p>
        </p:txBody>
      </p:sp>
      <p:sp>
        <p:nvSpPr>
          <p:cNvPr id="21" name="TextBox 20">
            <a:extLst>
              <a:ext uri="{FF2B5EF4-FFF2-40B4-BE49-F238E27FC236}">
                <a16:creationId xmlns:a16="http://schemas.microsoft.com/office/drawing/2014/main" id="{26BD6AE5-DD57-8E41-9CAE-FE8AC5B6792E}"/>
              </a:ext>
            </a:extLst>
          </p:cNvPr>
          <p:cNvSpPr txBox="1"/>
          <p:nvPr/>
        </p:nvSpPr>
        <p:spPr>
          <a:xfrm rot="3267874">
            <a:off x="6154766" y="4052038"/>
            <a:ext cx="2339723" cy="646331"/>
          </a:xfrm>
          <a:prstGeom prst="rect">
            <a:avLst/>
          </a:prstGeom>
          <a:noFill/>
        </p:spPr>
        <p:txBody>
          <a:bodyPr wrap="square" rtlCol="0">
            <a:spAutoFit/>
          </a:bodyPr>
          <a:lstStyle/>
          <a:p>
            <a:r>
              <a:rPr lang="en-US"/>
              <a:t>Flight path with gravity &amp; air resistance </a:t>
            </a:r>
          </a:p>
        </p:txBody>
      </p:sp>
      <p:sp>
        <p:nvSpPr>
          <p:cNvPr id="22" name="TextBox 21">
            <a:extLst>
              <a:ext uri="{FF2B5EF4-FFF2-40B4-BE49-F238E27FC236}">
                <a16:creationId xmlns:a16="http://schemas.microsoft.com/office/drawing/2014/main" id="{E0E95D4A-2926-A848-A3B1-513935C1774C}"/>
              </a:ext>
            </a:extLst>
          </p:cNvPr>
          <p:cNvSpPr txBox="1"/>
          <p:nvPr/>
        </p:nvSpPr>
        <p:spPr>
          <a:xfrm>
            <a:off x="1452887" y="830374"/>
            <a:ext cx="5454453" cy="369332"/>
          </a:xfrm>
          <a:prstGeom prst="rect">
            <a:avLst/>
          </a:prstGeom>
          <a:solidFill>
            <a:srgbClr val="FFC000"/>
          </a:solidFill>
          <a:ln>
            <a:solidFill>
              <a:schemeClr val="tx1"/>
            </a:solidFill>
          </a:ln>
        </p:spPr>
        <p:txBody>
          <a:bodyPr wrap="square" rtlCol="0">
            <a:spAutoFit/>
          </a:bodyPr>
          <a:lstStyle/>
          <a:p>
            <a:r>
              <a:rPr lang="en-US"/>
              <a:t>Impact of gravity and air resistance on projectile paths</a:t>
            </a:r>
          </a:p>
        </p:txBody>
      </p:sp>
    </p:spTree>
    <p:extLst>
      <p:ext uri="{BB962C8B-B14F-4D97-AF65-F5344CB8AC3E}">
        <p14:creationId xmlns:p14="http://schemas.microsoft.com/office/powerpoint/2010/main" val="5515175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p:bldP spid="20" grpId="0"/>
      <p:bldP spid="21" grpId="0"/>
      <p:bldP spid="2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Content Placeholder 2"/>
          <p:cNvSpPr>
            <a:spLocks noGrp="1"/>
          </p:cNvSpPr>
          <p:nvPr>
            <p:ph idx="1"/>
          </p:nvPr>
        </p:nvSpPr>
        <p:spPr>
          <a:xfrm>
            <a:off x="457200" y="818852"/>
            <a:ext cx="8535984" cy="1369451"/>
          </a:xfrm>
          <a:solidFill>
            <a:schemeClr val="bg1"/>
          </a:solidFill>
          <a:ln>
            <a:solidFill>
              <a:srgbClr val="7030A0"/>
            </a:solidFill>
          </a:ln>
        </p:spPr>
        <p:txBody>
          <a:bodyPr>
            <a:normAutofit/>
          </a:bodyPr>
          <a:lstStyle/>
          <a:p>
            <a:r>
              <a:rPr lang="en-AU" sz="1800"/>
              <a:t>The path of a projectile is referred to as its trajectory</a:t>
            </a:r>
          </a:p>
          <a:p>
            <a:r>
              <a:rPr lang="en-US" sz="1800"/>
              <a:t>It has two components causing the trajectory of the projectile to curve</a:t>
            </a:r>
            <a:endParaRPr lang="en-US" sz="600"/>
          </a:p>
          <a:p>
            <a:pPr marL="1257300" lvl="2" indent="-457200">
              <a:buFont typeface="Calibri" pitchFamily="34" charset="0"/>
              <a:buAutoNum type="arabicPeriod"/>
            </a:pPr>
            <a:r>
              <a:rPr lang="en-US" sz="1800"/>
              <a:t>Horizontal </a:t>
            </a:r>
          </a:p>
          <a:p>
            <a:pPr marL="1257300" lvl="2" indent="-457200">
              <a:buFont typeface="Calibri" pitchFamily="34" charset="0"/>
              <a:buAutoNum type="arabicPeriod"/>
            </a:pPr>
            <a:r>
              <a:rPr lang="en-US" sz="1800"/>
              <a:t>Vertical </a:t>
            </a:r>
          </a:p>
        </p:txBody>
      </p:sp>
      <p:cxnSp>
        <p:nvCxnSpPr>
          <p:cNvPr id="4" name="Straight Connector 3"/>
          <p:cNvCxnSpPr/>
          <p:nvPr/>
        </p:nvCxnSpPr>
        <p:spPr>
          <a:xfrm rot="5400000">
            <a:off x="-65881" y="4995069"/>
            <a:ext cx="2844800" cy="1588"/>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63218" y="3745352"/>
            <a:ext cx="461665" cy="2134363"/>
          </a:xfrm>
          <a:prstGeom prst="rect">
            <a:avLst/>
          </a:prstGeom>
          <a:solidFill>
            <a:srgbClr val="92D050"/>
          </a:solidFill>
        </p:spPr>
        <p:txBody>
          <a:bodyPr vert="vert270">
            <a:spAutoFit/>
          </a:bodyPr>
          <a:lstStyle/>
          <a:p>
            <a:pPr algn="ctr" fontAlgn="auto">
              <a:spcBef>
                <a:spcPts val="0"/>
              </a:spcBef>
              <a:spcAft>
                <a:spcPts val="0"/>
              </a:spcAft>
              <a:defRPr/>
            </a:pPr>
            <a:r>
              <a:rPr lang="en-AU" b="1">
                <a:latin typeface="+mn-lt"/>
                <a:cs typeface="+mn-cs"/>
              </a:rPr>
              <a:t>VERTICAL MOTION</a:t>
            </a:r>
            <a:endParaRPr lang="en-US" b="1">
              <a:latin typeface="+mn-lt"/>
              <a:cs typeface="+mn-cs"/>
            </a:endParaRPr>
          </a:p>
        </p:txBody>
      </p:sp>
      <p:sp>
        <p:nvSpPr>
          <p:cNvPr id="39942" name="TextBox 5"/>
          <p:cNvSpPr txBox="1">
            <a:spLocks noChangeArrowheads="1"/>
          </p:cNvSpPr>
          <p:nvPr/>
        </p:nvSpPr>
        <p:spPr bwMode="auto">
          <a:xfrm>
            <a:off x="2428875" y="6420951"/>
            <a:ext cx="2786063" cy="369887"/>
          </a:xfrm>
          <a:prstGeom prst="rect">
            <a:avLst/>
          </a:prstGeom>
          <a:solidFill>
            <a:srgbClr val="92D050"/>
          </a:solidFill>
          <a:ln w="9525">
            <a:noFill/>
            <a:miter lim="800000"/>
            <a:headEnd/>
            <a:tailEnd/>
          </a:ln>
        </p:spPr>
        <p:txBody>
          <a:bodyPr>
            <a:spAutoFit/>
          </a:bodyPr>
          <a:lstStyle/>
          <a:p>
            <a:pPr algn="ctr"/>
            <a:r>
              <a:rPr lang="en-AU" b="1">
                <a:latin typeface="Calibri" pitchFamily="34" charset="0"/>
              </a:rPr>
              <a:t>HORIZONTAL MOTION</a:t>
            </a:r>
            <a:endParaRPr lang="en-US" b="1">
              <a:latin typeface="Calibri" pitchFamily="34" charset="0"/>
            </a:endParaRPr>
          </a:p>
        </p:txBody>
      </p:sp>
      <p:cxnSp>
        <p:nvCxnSpPr>
          <p:cNvPr id="7" name="Straight Connector 6"/>
          <p:cNvCxnSpPr/>
          <p:nvPr/>
        </p:nvCxnSpPr>
        <p:spPr>
          <a:xfrm>
            <a:off x="1357313" y="6357938"/>
            <a:ext cx="5072062" cy="1587"/>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Freeform 9"/>
          <p:cNvSpPr/>
          <p:nvPr/>
        </p:nvSpPr>
        <p:spPr>
          <a:xfrm>
            <a:off x="1428750" y="4286250"/>
            <a:ext cx="5000625" cy="2000250"/>
          </a:xfrm>
          <a:custGeom>
            <a:avLst/>
            <a:gdLst>
              <a:gd name="connsiteX0" fmla="*/ 0 w 5001491"/>
              <a:gd name="connsiteY0" fmla="*/ 2082800 h 2110509"/>
              <a:gd name="connsiteX1" fmla="*/ 2535382 w 5001491"/>
              <a:gd name="connsiteY1" fmla="*/ 4618 h 2110509"/>
              <a:gd name="connsiteX2" fmla="*/ 5001491 w 5001491"/>
              <a:gd name="connsiteY2" fmla="*/ 2110509 h 2110509"/>
              <a:gd name="connsiteX3" fmla="*/ 5001491 w 5001491"/>
              <a:gd name="connsiteY3" fmla="*/ 2110509 h 2110509"/>
            </a:gdLst>
            <a:ahLst/>
            <a:cxnLst>
              <a:cxn ang="0">
                <a:pos x="connsiteX0" y="connsiteY0"/>
              </a:cxn>
              <a:cxn ang="0">
                <a:pos x="connsiteX1" y="connsiteY1"/>
              </a:cxn>
              <a:cxn ang="0">
                <a:pos x="connsiteX2" y="connsiteY2"/>
              </a:cxn>
              <a:cxn ang="0">
                <a:pos x="connsiteX3" y="connsiteY3"/>
              </a:cxn>
            </a:cxnLst>
            <a:rect l="l" t="t" r="r" b="b"/>
            <a:pathLst>
              <a:path w="5001491" h="2110509">
                <a:moveTo>
                  <a:pt x="0" y="2082800"/>
                </a:moveTo>
                <a:cubicBezTo>
                  <a:pt x="850900" y="1041400"/>
                  <a:pt x="1701800" y="0"/>
                  <a:pt x="2535382" y="4618"/>
                </a:cubicBezTo>
                <a:cubicBezTo>
                  <a:pt x="3368964" y="9236"/>
                  <a:pt x="5001491" y="2110509"/>
                  <a:pt x="5001491" y="2110509"/>
                </a:cubicBezTo>
                <a:lnTo>
                  <a:pt x="5001491" y="2110509"/>
                </a:lnTo>
              </a:path>
            </a:pathLst>
          </a:custGeom>
          <a:ln w="50800">
            <a:solidFill>
              <a:schemeClr val="accent2"/>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39945" name="TextBox 10"/>
          <p:cNvSpPr txBox="1">
            <a:spLocks noChangeArrowheads="1"/>
          </p:cNvSpPr>
          <p:nvPr/>
        </p:nvSpPr>
        <p:spPr bwMode="auto">
          <a:xfrm>
            <a:off x="4286250" y="2643188"/>
            <a:ext cx="4714875" cy="1200329"/>
          </a:xfrm>
          <a:prstGeom prst="rect">
            <a:avLst/>
          </a:prstGeom>
          <a:ln>
            <a:headEnd/>
            <a:tailEnd/>
          </a:ln>
        </p:spPr>
        <p:style>
          <a:lnRef idx="3">
            <a:schemeClr val="lt1"/>
          </a:lnRef>
          <a:fillRef idx="1">
            <a:schemeClr val="accent2"/>
          </a:fillRef>
          <a:effectRef idx="1">
            <a:schemeClr val="accent2"/>
          </a:effectRef>
          <a:fontRef idx="minor">
            <a:schemeClr val="lt1"/>
          </a:fontRef>
        </p:style>
        <p:txBody>
          <a:bodyPr>
            <a:spAutoFit/>
          </a:bodyPr>
          <a:lstStyle/>
          <a:p>
            <a:pPr algn="ctr"/>
            <a:r>
              <a:rPr lang="en-AU">
                <a:solidFill>
                  <a:schemeClr val="bg1"/>
                </a:solidFill>
                <a:latin typeface="Calibri" pitchFamily="34" charset="0"/>
              </a:rPr>
              <a:t>When the landing height and release height are equal, the trajectory of a projectile forms a smooth symmetrical curve known as a </a:t>
            </a:r>
            <a:r>
              <a:rPr lang="en-AU" i="1">
                <a:solidFill>
                  <a:schemeClr val="bg1"/>
                </a:solidFill>
                <a:latin typeface="Calibri" pitchFamily="34" charset="0"/>
              </a:rPr>
              <a:t>PARABOLA</a:t>
            </a:r>
            <a:endParaRPr lang="en-US" i="1">
              <a:solidFill>
                <a:schemeClr val="bg1"/>
              </a:solidFill>
              <a:latin typeface="Calibri" pitchFamily="34" charset="0"/>
            </a:endParaRPr>
          </a:p>
        </p:txBody>
      </p:sp>
      <p:cxnSp>
        <p:nvCxnSpPr>
          <p:cNvPr id="12" name="Straight Arrow Connector 11"/>
          <p:cNvCxnSpPr/>
          <p:nvPr/>
        </p:nvCxnSpPr>
        <p:spPr>
          <a:xfrm rot="5400000">
            <a:off x="4464844" y="3893344"/>
            <a:ext cx="1071563" cy="428625"/>
          </a:xfrm>
          <a:prstGeom prst="straightConnector1">
            <a:avLst/>
          </a:prstGeom>
          <a:ln w="5080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4" name="Picture 6" descr="http://www.webdesign.org/img_articles/13173/golfBall.jpg"/>
          <p:cNvPicPr>
            <a:picLocks noChangeAspect="1" noChangeArrowheads="1"/>
          </p:cNvPicPr>
          <p:nvPr/>
        </p:nvPicPr>
        <p:blipFill>
          <a:blip r:embed="rId2" cstate="print"/>
          <a:srcRect/>
          <a:stretch>
            <a:fillRect/>
          </a:stretch>
        </p:blipFill>
        <p:spPr bwMode="auto">
          <a:xfrm>
            <a:off x="785786" y="5929330"/>
            <a:ext cx="565129" cy="565129"/>
          </a:xfrm>
          <a:prstGeom prst="rect">
            <a:avLst/>
          </a:prstGeom>
          <a:noFill/>
          <a:effectLst>
            <a:softEdge rad="63500"/>
          </a:effectLst>
        </p:spPr>
      </p:pic>
      <p:sp>
        <p:nvSpPr>
          <p:cNvPr id="15" name="Freeform 14"/>
          <p:cNvSpPr/>
          <p:nvPr/>
        </p:nvSpPr>
        <p:spPr>
          <a:xfrm>
            <a:off x="1385888" y="3578225"/>
            <a:ext cx="2846387" cy="2733675"/>
          </a:xfrm>
          <a:custGeom>
            <a:avLst/>
            <a:gdLst>
              <a:gd name="connsiteX0" fmla="*/ 0 w 2846439"/>
              <a:gd name="connsiteY0" fmla="*/ 2733368 h 2733368"/>
              <a:gd name="connsiteX1" fmla="*/ 1651820 w 2846439"/>
              <a:gd name="connsiteY1" fmla="*/ 4916 h 2733368"/>
              <a:gd name="connsiteX2" fmla="*/ 2846439 w 2846439"/>
              <a:gd name="connsiteY2" fmla="*/ 2703871 h 2733368"/>
            </a:gdLst>
            <a:ahLst/>
            <a:cxnLst>
              <a:cxn ang="0">
                <a:pos x="connsiteX0" y="connsiteY0"/>
              </a:cxn>
              <a:cxn ang="0">
                <a:pos x="connsiteX1" y="connsiteY1"/>
              </a:cxn>
              <a:cxn ang="0">
                <a:pos x="connsiteX2" y="connsiteY2"/>
              </a:cxn>
            </a:cxnLst>
            <a:rect l="l" t="t" r="r" b="b"/>
            <a:pathLst>
              <a:path w="2846439" h="2733368">
                <a:moveTo>
                  <a:pt x="0" y="2733368"/>
                </a:moveTo>
                <a:cubicBezTo>
                  <a:pt x="588707" y="1371600"/>
                  <a:pt x="1177414" y="9832"/>
                  <a:pt x="1651820" y="4916"/>
                </a:cubicBezTo>
                <a:cubicBezTo>
                  <a:pt x="2126227" y="0"/>
                  <a:pt x="2486333" y="1351935"/>
                  <a:pt x="2846439" y="2703871"/>
                </a:cubicBezTo>
              </a:path>
            </a:pathLst>
          </a:cu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6" name="Freeform 15"/>
          <p:cNvSpPr/>
          <p:nvPr/>
        </p:nvSpPr>
        <p:spPr>
          <a:xfrm>
            <a:off x="1428728" y="5786454"/>
            <a:ext cx="2884485" cy="506412"/>
          </a:xfrm>
          <a:custGeom>
            <a:avLst/>
            <a:gdLst>
              <a:gd name="connsiteX0" fmla="*/ 0 w 4999703"/>
              <a:gd name="connsiteY0" fmla="*/ 476864 h 506361"/>
              <a:gd name="connsiteX1" fmla="*/ 2492477 w 4999703"/>
              <a:gd name="connsiteY1" fmla="*/ 4916 h 506361"/>
              <a:gd name="connsiteX2" fmla="*/ 4999703 w 4999703"/>
              <a:gd name="connsiteY2" fmla="*/ 506361 h 506361"/>
            </a:gdLst>
            <a:ahLst/>
            <a:cxnLst>
              <a:cxn ang="0">
                <a:pos x="connsiteX0" y="connsiteY0"/>
              </a:cxn>
              <a:cxn ang="0">
                <a:pos x="connsiteX1" y="connsiteY1"/>
              </a:cxn>
              <a:cxn ang="0">
                <a:pos x="connsiteX2" y="connsiteY2"/>
              </a:cxn>
            </a:cxnLst>
            <a:rect l="l" t="t" r="r" b="b"/>
            <a:pathLst>
              <a:path w="4999703" h="506361">
                <a:moveTo>
                  <a:pt x="0" y="476864"/>
                </a:moveTo>
                <a:cubicBezTo>
                  <a:pt x="829596" y="238432"/>
                  <a:pt x="1659193" y="0"/>
                  <a:pt x="2492477" y="4916"/>
                </a:cubicBezTo>
                <a:cubicBezTo>
                  <a:pt x="3325761" y="9832"/>
                  <a:pt x="4162732" y="258096"/>
                  <a:pt x="4999703" y="506361"/>
                </a:cubicBezTo>
              </a:path>
            </a:pathLst>
          </a:cu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cxnSp>
        <p:nvCxnSpPr>
          <p:cNvPr id="18" name="Straight Arrow Connector 17"/>
          <p:cNvCxnSpPr/>
          <p:nvPr/>
        </p:nvCxnSpPr>
        <p:spPr>
          <a:xfrm rot="10800000" flipV="1">
            <a:off x="3429000" y="3071813"/>
            <a:ext cx="1000125" cy="857250"/>
          </a:xfrm>
          <a:prstGeom prst="straightConnector1">
            <a:avLst/>
          </a:prstGeom>
          <a:ln w="508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3643301" y="3643320"/>
            <a:ext cx="2500332" cy="2214569"/>
          </a:xfrm>
          <a:prstGeom prst="straightConnector1">
            <a:avLst/>
          </a:prstGeom>
          <a:ln w="5080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6" descr="http://www.webdesign.org/img_articles/13173/golfBall.jpg"/>
          <p:cNvPicPr>
            <a:picLocks noChangeAspect="1" noChangeArrowheads="1"/>
          </p:cNvPicPr>
          <p:nvPr/>
        </p:nvPicPr>
        <p:blipFill>
          <a:blip r:embed="rId2" cstate="print"/>
          <a:srcRect/>
          <a:stretch>
            <a:fillRect/>
          </a:stretch>
        </p:blipFill>
        <p:spPr bwMode="auto">
          <a:xfrm>
            <a:off x="785786" y="6000768"/>
            <a:ext cx="565129" cy="565129"/>
          </a:xfrm>
          <a:prstGeom prst="rect">
            <a:avLst/>
          </a:prstGeom>
          <a:noFill/>
          <a:effectLst>
            <a:softEdge rad="63500"/>
          </a:effectLst>
        </p:spPr>
      </p:pic>
      <p:pic>
        <p:nvPicPr>
          <p:cNvPr id="23" name="Picture 6" descr="http://www.webdesign.org/img_articles/13173/golfBall.jpg"/>
          <p:cNvPicPr>
            <a:picLocks noChangeAspect="1" noChangeArrowheads="1"/>
          </p:cNvPicPr>
          <p:nvPr/>
        </p:nvPicPr>
        <p:blipFill>
          <a:blip r:embed="rId2" cstate="print"/>
          <a:srcRect/>
          <a:stretch>
            <a:fillRect/>
          </a:stretch>
        </p:blipFill>
        <p:spPr bwMode="auto">
          <a:xfrm>
            <a:off x="785786" y="6000768"/>
            <a:ext cx="565129" cy="565129"/>
          </a:xfrm>
          <a:prstGeom prst="rect">
            <a:avLst/>
          </a:prstGeom>
          <a:noFill/>
          <a:effectLst>
            <a:softEdge rad="63500"/>
          </a:effectLst>
        </p:spPr>
      </p:pic>
      <p:cxnSp>
        <p:nvCxnSpPr>
          <p:cNvPr id="21" name="Straight Arrow Connector 20"/>
          <p:cNvCxnSpPr/>
          <p:nvPr/>
        </p:nvCxnSpPr>
        <p:spPr>
          <a:xfrm rot="5400000" flipH="1" flipV="1">
            <a:off x="-107983" y="4964917"/>
            <a:ext cx="2929752" cy="794"/>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357290" y="6357958"/>
            <a:ext cx="5500726" cy="1588"/>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4" name="Slide Number Placeholder 23"/>
          <p:cNvSpPr>
            <a:spLocks noGrp="1"/>
          </p:cNvSpPr>
          <p:nvPr>
            <p:ph type="sldNum" sz="quarter" idx="12"/>
          </p:nvPr>
        </p:nvSpPr>
        <p:spPr/>
        <p:txBody>
          <a:bodyPr/>
          <a:lstStyle/>
          <a:p>
            <a:pPr>
              <a:defRPr/>
            </a:pPr>
            <a:fld id="{989D97D2-95B3-4677-9D7B-2A2FC247BB09}" type="slidenum">
              <a:rPr lang="en-US" smtClean="0"/>
              <a:pPr>
                <a:defRPr/>
              </a:pPr>
              <a:t>52</a:t>
            </a:fld>
            <a:endParaRPr lang="en-US"/>
          </a:p>
        </p:txBody>
      </p:sp>
      <p:sp>
        <p:nvSpPr>
          <p:cNvPr id="25" name="Footer Placeholder 24"/>
          <p:cNvSpPr>
            <a:spLocks noGrp="1"/>
          </p:cNvSpPr>
          <p:nvPr>
            <p:ph type="ftr" sz="quarter" idx="11"/>
          </p:nvPr>
        </p:nvSpPr>
        <p:spPr>
          <a:xfrm>
            <a:off x="5105424" y="6564337"/>
            <a:ext cx="2895600" cy="365125"/>
          </a:xfrm>
        </p:spPr>
        <p:txBody>
          <a:bodyPr/>
          <a:lstStyle/>
          <a:p>
            <a:pPr>
              <a:defRPr/>
            </a:pPr>
            <a:r>
              <a:rPr lang="en-US"/>
              <a:t>©PE STUDIES RESOURCES</a:t>
            </a:r>
          </a:p>
        </p:txBody>
      </p:sp>
      <p:pic>
        <p:nvPicPr>
          <p:cNvPr id="27" name="Picture 2" descr="C:\Program Files\Microsoft Office\MEDIA\CAGCAT10\j0185604.wmf">
            <a:hlinkClick r:id="" action="ppaction://noaction"/>
          </p:cNvPr>
          <p:cNvPicPr>
            <a:picLocks noChangeAspect="1" noChangeArrowheads="1"/>
          </p:cNvPicPr>
          <p:nvPr/>
        </p:nvPicPr>
        <p:blipFill>
          <a:blip r:embed="rId3" cstate="print"/>
          <a:srcRect/>
          <a:stretch>
            <a:fillRect/>
          </a:stretch>
        </p:blipFill>
        <p:spPr bwMode="auto">
          <a:xfrm>
            <a:off x="55389" y="6260801"/>
            <a:ext cx="457501" cy="457955"/>
          </a:xfrm>
          <a:prstGeom prst="rect">
            <a:avLst/>
          </a:prstGeom>
          <a:noFill/>
        </p:spPr>
      </p:pic>
      <p:sp>
        <p:nvSpPr>
          <p:cNvPr id="28" name="TextBox 27">
            <a:hlinkClick r:id="" action="ppaction://noaction"/>
          </p:cNvPr>
          <p:cNvSpPr txBox="1"/>
          <p:nvPr/>
        </p:nvSpPr>
        <p:spPr>
          <a:xfrm>
            <a:off x="-97011" y="6642556"/>
            <a:ext cx="838200" cy="215444"/>
          </a:xfrm>
          <a:prstGeom prst="rect">
            <a:avLst/>
          </a:prstGeom>
          <a:noFill/>
        </p:spPr>
        <p:txBody>
          <a:bodyPr wrap="square" rtlCol="0">
            <a:spAutoFit/>
          </a:bodyPr>
          <a:lstStyle/>
          <a:p>
            <a:pPr algn="ctr"/>
            <a:r>
              <a:rPr lang="en-AU" sz="800"/>
              <a:t>Home</a:t>
            </a:r>
            <a:endParaRPr lang="en-US" sz="800"/>
          </a:p>
        </p:txBody>
      </p:sp>
      <p:sp>
        <p:nvSpPr>
          <p:cNvPr id="29" name="TextBox 28">
            <a:extLst>
              <a:ext uri="{FF2B5EF4-FFF2-40B4-BE49-F238E27FC236}">
                <a16:creationId xmlns:a16="http://schemas.microsoft.com/office/drawing/2014/main" id="{BE5BB5F0-277D-4D01-BDC1-70F4375B2405}"/>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Projectile motion</a:t>
            </a:r>
          </a:p>
        </p:txBody>
      </p:sp>
    </p:spTree>
    <p:extLst>
      <p:ext uri="{BB962C8B-B14F-4D97-AF65-F5344CB8AC3E}">
        <p14:creationId xmlns:p14="http://schemas.microsoft.com/office/powerpoint/2010/main" val="298350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4288 0.01782 C 0.12865 -0.13727 0.21441 -0.29213 0.30573 -0.29398 C 0.39705 -0.29584 0.54358 -0.04306 0.59115 0.00717 " pathEditMode="relative" ptsTypes="aaA">
                                      <p:cBhvr>
                                        <p:cTn id="6" dur="3000" fill="hold"/>
                                        <p:tgtEl>
                                          <p:spTgt spid="14"/>
                                        </p:tgtEl>
                                        <p:attrNameLst>
                                          <p:attrName>ppt_x</p:attrName>
                                          <p:attrName>ppt_y</p:attrName>
                                        </p:attrNameLst>
                                      </p:cBhvr>
                                    </p:animMotion>
                                  </p:childTnLst>
                                </p:cTn>
                              </p:par>
                              <p:par>
                                <p:cTn id="7" presetID="0" presetClass="path" presetSubtype="0" accel="50000" decel="50000" fill="hold" nodeType="withEffect">
                                  <p:stCondLst>
                                    <p:cond delay="1000"/>
                                  </p:stCondLst>
                                  <p:childTnLst>
                                    <p:animMotion origin="layout" path="M 0.05243 0.0141 C 0.09861 -0.19381 0.14497 -0.40125 0.1941 -0.40357 C 0.2434 -0.40588 0.32309 -0.06753 0.34896 -0.00047 " pathEditMode="relative" rAng="0" ptsTypes="aaA">
                                      <p:cBhvr>
                                        <p:cTn id="8" dur="3000" fill="hold"/>
                                        <p:tgtEl>
                                          <p:spTgt spid="22"/>
                                        </p:tgtEl>
                                        <p:attrNameLst>
                                          <p:attrName>ppt_x</p:attrName>
                                          <p:attrName>ppt_y</p:attrName>
                                        </p:attrNameLst>
                                      </p:cBhvr>
                                      <p:rCtr x="14800" y="-21000"/>
                                    </p:animMotion>
                                  </p:childTnLst>
                                </p:cTn>
                              </p:par>
                              <p:par>
                                <p:cTn id="9" presetID="0" presetClass="path" presetSubtype="0" accel="50000" decel="50000" fill="hold" nodeType="withEffect">
                                  <p:stCondLst>
                                    <p:cond delay="2000"/>
                                  </p:stCondLst>
                                  <p:childTnLst>
                                    <p:animMotion origin="layout" path="M -1.11111E-6 3.01573E-6 C 0.05365 -0.04533 0.10747 -0.09043 0.16458 -0.09089 C 0.22188 -0.09112 0.31389 -0.01781 0.34375 -0.00347 " pathEditMode="relative" rAng="0" ptsTypes="aaA">
                                      <p:cBhvr>
                                        <p:cTn id="10" dur="3000" fill="hold"/>
                                        <p:tgtEl>
                                          <p:spTgt spid="23"/>
                                        </p:tgtEl>
                                        <p:attrNameLst>
                                          <p:attrName>ppt_x</p:attrName>
                                          <p:attrName>ppt_y</p:attrName>
                                        </p:attrNameLst>
                                      </p:cBhvr>
                                      <p:rCtr x="17200" y="-4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989D97D2-95B3-4677-9D7B-2A2FC247BB09}" type="slidenum">
              <a:rPr lang="en-US" smtClean="0"/>
              <a:pPr>
                <a:defRPr/>
              </a:pPr>
              <a:t>53</a:t>
            </a:fld>
            <a:endParaRPr lang="en-US"/>
          </a:p>
        </p:txBody>
      </p:sp>
      <p:sp>
        <p:nvSpPr>
          <p:cNvPr id="5" name="Footer Placeholder 4"/>
          <p:cNvSpPr>
            <a:spLocks noGrp="1"/>
          </p:cNvSpPr>
          <p:nvPr>
            <p:ph type="ftr" sz="quarter" idx="11"/>
          </p:nvPr>
        </p:nvSpPr>
        <p:spPr>
          <a:xfrm>
            <a:off x="3124200" y="6462712"/>
            <a:ext cx="2895600" cy="365125"/>
          </a:xfrm>
        </p:spPr>
        <p:txBody>
          <a:bodyPr/>
          <a:lstStyle/>
          <a:p>
            <a:pPr>
              <a:defRPr/>
            </a:pPr>
            <a:r>
              <a:rPr lang="en-US"/>
              <a:t>©PE STUDIES RESOURCES</a:t>
            </a:r>
          </a:p>
        </p:txBody>
      </p:sp>
      <p:pic>
        <p:nvPicPr>
          <p:cNvPr id="6" name="Picture 2" descr="C:\Program Files\Microsoft Office\MEDIA\CAGCAT10\j0185604.wmf">
            <a:hlinkClick r:id="" action="ppaction://noaction"/>
          </p:cNvPr>
          <p:cNvPicPr>
            <a:picLocks noChangeAspect="1" noChangeArrowheads="1"/>
          </p:cNvPicPr>
          <p:nvPr/>
        </p:nvPicPr>
        <p:blipFill>
          <a:blip r:embed="rId3" cstate="print"/>
          <a:srcRect/>
          <a:stretch>
            <a:fillRect/>
          </a:stretch>
        </p:blipFill>
        <p:spPr bwMode="auto">
          <a:xfrm>
            <a:off x="1" y="6263520"/>
            <a:ext cx="457501" cy="457955"/>
          </a:xfrm>
          <a:prstGeom prst="rect">
            <a:avLst/>
          </a:prstGeom>
          <a:noFill/>
        </p:spPr>
      </p:pic>
      <p:sp>
        <p:nvSpPr>
          <p:cNvPr id="7" name="TextBox 6">
            <a:hlinkClick r:id="" action="ppaction://noaction"/>
          </p:cNvPr>
          <p:cNvSpPr txBox="1"/>
          <p:nvPr/>
        </p:nvSpPr>
        <p:spPr>
          <a:xfrm>
            <a:off x="-152399" y="6645275"/>
            <a:ext cx="838200" cy="215444"/>
          </a:xfrm>
          <a:prstGeom prst="rect">
            <a:avLst/>
          </a:prstGeom>
          <a:noFill/>
        </p:spPr>
        <p:txBody>
          <a:bodyPr wrap="square" rtlCol="0">
            <a:spAutoFit/>
          </a:bodyPr>
          <a:lstStyle/>
          <a:p>
            <a:pPr algn="ctr"/>
            <a:r>
              <a:rPr lang="en-AU" sz="800"/>
              <a:t>Home</a:t>
            </a:r>
            <a:endParaRPr lang="en-US" sz="800"/>
          </a:p>
        </p:txBody>
      </p:sp>
      <p:sp>
        <p:nvSpPr>
          <p:cNvPr id="10" name="TextBox 9">
            <a:extLst>
              <a:ext uri="{FF2B5EF4-FFF2-40B4-BE49-F238E27FC236}">
                <a16:creationId xmlns:a16="http://schemas.microsoft.com/office/drawing/2014/main" id="{DFC967DE-DF45-412C-AE95-D8A3AC20C298}"/>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Projectile motion</a:t>
            </a:r>
          </a:p>
        </p:txBody>
      </p:sp>
      <p:sp>
        <p:nvSpPr>
          <p:cNvPr id="8" name="TextBox 10">
            <a:extLst>
              <a:ext uri="{FF2B5EF4-FFF2-40B4-BE49-F238E27FC236}">
                <a16:creationId xmlns:a16="http://schemas.microsoft.com/office/drawing/2014/main" id="{DDABB70E-BD20-49DE-9BC7-F6C1AEC73463}"/>
              </a:ext>
            </a:extLst>
          </p:cNvPr>
          <p:cNvSpPr txBox="1">
            <a:spLocks noChangeArrowheads="1"/>
          </p:cNvSpPr>
          <p:nvPr/>
        </p:nvSpPr>
        <p:spPr bwMode="auto">
          <a:xfrm>
            <a:off x="171450" y="718485"/>
            <a:ext cx="8817429" cy="4247317"/>
          </a:xfrm>
          <a:prstGeom prst="rect">
            <a:avLst/>
          </a:prstGeom>
          <a:solidFill>
            <a:schemeClr val="bg1"/>
          </a:solidFill>
          <a:ln w="12700">
            <a:solidFill>
              <a:srgbClr val="7030A0"/>
            </a:solidFill>
            <a:headEnd/>
            <a:tailEnd/>
          </a:ln>
        </p:spPr>
        <p:style>
          <a:lnRef idx="3">
            <a:schemeClr val="lt1"/>
          </a:lnRef>
          <a:fillRef idx="1">
            <a:schemeClr val="accent2"/>
          </a:fillRef>
          <a:effectRef idx="1">
            <a:schemeClr val="accent2"/>
          </a:effectRef>
          <a:fontRef idx="minor">
            <a:schemeClr val="lt1"/>
          </a:fontRef>
        </p:style>
        <p:txBody>
          <a:bodyPr wrap="square">
            <a:spAutoFit/>
          </a:bodyPr>
          <a:lstStyle/>
          <a:p>
            <a:pPr marL="342900" indent="-342900" fontAlgn="auto">
              <a:spcBef>
                <a:spcPts val="0"/>
              </a:spcBef>
              <a:spcAft>
                <a:spcPts val="0"/>
              </a:spcAft>
              <a:buFont typeface="Arial" panose="020B0604020202020204" pitchFamily="34" charset="0"/>
              <a:buChar char="•"/>
              <a:defRPr/>
            </a:pPr>
            <a:endParaRPr lang="en-US" i="1">
              <a:solidFill>
                <a:schemeClr val="tx1"/>
              </a:solidFill>
              <a:latin typeface="Calibri" pitchFamily="34" charset="0"/>
            </a:endParaRPr>
          </a:p>
          <a:p>
            <a:pPr marL="342900" indent="-342900" fontAlgn="auto">
              <a:spcBef>
                <a:spcPts val="0"/>
              </a:spcBef>
              <a:spcAft>
                <a:spcPts val="0"/>
              </a:spcAft>
              <a:buFont typeface="Arial" panose="020B0604020202020204" pitchFamily="34" charset="0"/>
              <a:buChar char="•"/>
              <a:defRPr/>
            </a:pPr>
            <a:endParaRPr lang="en-US" sz="1000" i="1">
              <a:solidFill>
                <a:schemeClr val="tx1"/>
              </a:solidFill>
              <a:latin typeface="Calibri" pitchFamily="34" charset="0"/>
            </a:endParaRPr>
          </a:p>
          <a:p>
            <a:pPr marL="342900" indent="-342900" fontAlgn="auto">
              <a:spcBef>
                <a:spcPts val="0"/>
              </a:spcBef>
              <a:spcAft>
                <a:spcPts val="0"/>
              </a:spcAft>
              <a:buFont typeface="Arial" panose="020B0604020202020204" pitchFamily="34" charset="0"/>
              <a:buChar char="•"/>
              <a:defRPr/>
            </a:pPr>
            <a:r>
              <a:rPr lang="en-US">
                <a:solidFill>
                  <a:schemeClr val="tx1"/>
                </a:solidFill>
                <a:latin typeface="Calibri" pitchFamily="34" charset="0"/>
              </a:rPr>
              <a:t>Affected by air resistance and relates specifically to the horizontal distance covered by a projectile</a:t>
            </a:r>
          </a:p>
          <a:p>
            <a:pPr marL="800100" lvl="1" indent="-342900">
              <a:buFont typeface="Cambria Math" panose="02040503050406030204" pitchFamily="18" charset="0"/>
              <a:buChar char="⎯"/>
              <a:defRPr/>
            </a:pPr>
            <a:r>
              <a:rPr lang="en-US">
                <a:solidFill>
                  <a:schemeClr val="tx1"/>
                </a:solidFill>
                <a:latin typeface="Calibri" pitchFamily="34" charset="0"/>
              </a:rPr>
              <a:t>In the absence of air resistance, the horizontal velocity of projectiles would remain the same.</a:t>
            </a:r>
          </a:p>
          <a:p>
            <a:pPr marL="800100" lvl="1" indent="-342900">
              <a:buFont typeface="Cambria Math" panose="02040503050406030204" pitchFamily="18" charset="0"/>
              <a:buChar char="⎯"/>
              <a:defRPr/>
            </a:pPr>
            <a:r>
              <a:rPr lang="en-US">
                <a:solidFill>
                  <a:schemeClr val="tx1"/>
                </a:solidFill>
                <a:latin typeface="Calibri" pitchFamily="34" charset="0"/>
              </a:rPr>
              <a:t>Air resistance plays a significant role in some sports by either advantaging or disadvantaging events such as sprinting</a:t>
            </a:r>
          </a:p>
          <a:p>
            <a:pPr marL="800100" lvl="1" indent="-342900">
              <a:buFont typeface="Cambria Math" panose="02040503050406030204" pitchFamily="18" charset="0"/>
              <a:buChar char="⎯"/>
              <a:defRPr/>
            </a:pPr>
            <a:r>
              <a:rPr lang="en-US">
                <a:solidFill>
                  <a:schemeClr val="tx1"/>
                </a:solidFill>
                <a:latin typeface="Calibri" pitchFamily="34" charset="0"/>
              </a:rPr>
              <a:t>It can also play a very minor role in other sports such as the shot put.</a:t>
            </a:r>
          </a:p>
          <a:p>
            <a:pPr marL="800100" lvl="1" indent="-342900">
              <a:buFont typeface="Arial" panose="020B0604020202020204" pitchFamily="34" charset="0"/>
              <a:buChar char="•"/>
              <a:defRPr/>
            </a:pPr>
            <a:endParaRPr lang="en-US">
              <a:solidFill>
                <a:schemeClr val="tx1"/>
              </a:solidFill>
              <a:latin typeface="Calibri" pitchFamily="34" charset="0"/>
            </a:endParaRPr>
          </a:p>
          <a:p>
            <a:pPr marL="800100" lvl="1" indent="-342900">
              <a:buFont typeface="Arial" panose="020B0604020202020204" pitchFamily="34" charset="0"/>
              <a:buChar char="•"/>
              <a:defRPr/>
            </a:pPr>
            <a:endParaRPr lang="en-US">
              <a:solidFill>
                <a:schemeClr val="tx1"/>
              </a:solidFill>
              <a:latin typeface="Calibri" pitchFamily="34" charset="0"/>
            </a:endParaRPr>
          </a:p>
          <a:p>
            <a:pPr marL="800100" lvl="1" indent="-342900">
              <a:buFont typeface="Arial" panose="020B0604020202020204" pitchFamily="34" charset="0"/>
              <a:buChar char="•"/>
              <a:defRPr/>
            </a:pPr>
            <a:endParaRPr lang="en-US">
              <a:solidFill>
                <a:schemeClr val="tx1"/>
              </a:solidFill>
              <a:latin typeface="Calibri" pitchFamily="34" charset="0"/>
            </a:endParaRPr>
          </a:p>
          <a:p>
            <a:pPr marL="342900" indent="-342900">
              <a:buFont typeface="Arial" panose="020B0604020202020204" pitchFamily="34" charset="0"/>
              <a:buChar char="•"/>
              <a:defRPr/>
            </a:pPr>
            <a:r>
              <a:rPr lang="en-US">
                <a:solidFill>
                  <a:schemeClr val="tx1"/>
                </a:solidFill>
                <a:latin typeface="Calibri" pitchFamily="34" charset="0"/>
              </a:rPr>
              <a:t>Affected by gravity and relates specifically to the height reached by the projectile</a:t>
            </a:r>
          </a:p>
          <a:p>
            <a:pPr marL="800100" lvl="1" indent="-342900">
              <a:buFont typeface="Cambria Math" panose="02040503050406030204" pitchFamily="18" charset="0"/>
              <a:buChar char="⎯"/>
              <a:defRPr/>
            </a:pPr>
            <a:r>
              <a:rPr lang="en-US">
                <a:solidFill>
                  <a:schemeClr val="tx1"/>
                </a:solidFill>
                <a:latin typeface="Calibri" pitchFamily="34" charset="0"/>
              </a:rPr>
              <a:t>In the absence of gravity, a projectile would just keep going forever, following the same path it was projected with.</a:t>
            </a:r>
          </a:p>
        </p:txBody>
      </p:sp>
      <p:sp>
        <p:nvSpPr>
          <p:cNvPr id="12" name="TextBox 11">
            <a:extLst>
              <a:ext uri="{FF2B5EF4-FFF2-40B4-BE49-F238E27FC236}">
                <a16:creationId xmlns:a16="http://schemas.microsoft.com/office/drawing/2014/main" id="{B740AFA0-26C9-934A-9CA2-683684C256F8}"/>
              </a:ext>
            </a:extLst>
          </p:cNvPr>
          <p:cNvSpPr txBox="1"/>
          <p:nvPr/>
        </p:nvSpPr>
        <p:spPr>
          <a:xfrm>
            <a:off x="195499" y="746043"/>
            <a:ext cx="2364822" cy="369332"/>
          </a:xfrm>
          <a:prstGeom prst="rect">
            <a:avLst/>
          </a:prstGeom>
          <a:solidFill>
            <a:srgbClr val="FFC000"/>
          </a:solidFill>
          <a:ln>
            <a:solidFill>
              <a:schemeClr val="tx1"/>
            </a:solidFill>
          </a:ln>
        </p:spPr>
        <p:txBody>
          <a:bodyPr wrap="square" rtlCol="0">
            <a:spAutoFit/>
          </a:bodyPr>
          <a:lstStyle/>
          <a:p>
            <a:r>
              <a:rPr lang="en-US"/>
              <a:t>Horizontal component</a:t>
            </a:r>
          </a:p>
        </p:txBody>
      </p:sp>
      <p:sp>
        <p:nvSpPr>
          <p:cNvPr id="13" name="TextBox 12">
            <a:extLst>
              <a:ext uri="{FF2B5EF4-FFF2-40B4-BE49-F238E27FC236}">
                <a16:creationId xmlns:a16="http://schemas.microsoft.com/office/drawing/2014/main" id="{6B481B6C-F129-054D-9B75-594506C6DD6A}"/>
              </a:ext>
            </a:extLst>
          </p:cNvPr>
          <p:cNvSpPr txBox="1"/>
          <p:nvPr/>
        </p:nvSpPr>
        <p:spPr>
          <a:xfrm>
            <a:off x="195499" y="3514907"/>
            <a:ext cx="2364822" cy="369332"/>
          </a:xfrm>
          <a:prstGeom prst="rect">
            <a:avLst/>
          </a:prstGeom>
          <a:solidFill>
            <a:srgbClr val="FFC000"/>
          </a:solidFill>
          <a:ln>
            <a:solidFill>
              <a:schemeClr val="tx1"/>
            </a:solidFill>
          </a:ln>
        </p:spPr>
        <p:txBody>
          <a:bodyPr wrap="square" rtlCol="0">
            <a:spAutoFit/>
          </a:bodyPr>
          <a:lstStyle/>
          <a:p>
            <a:r>
              <a:rPr lang="en-US"/>
              <a:t>Vertical component</a:t>
            </a:r>
          </a:p>
        </p:txBody>
      </p:sp>
    </p:spTree>
    <p:extLst>
      <p:ext uri="{BB962C8B-B14F-4D97-AF65-F5344CB8AC3E}">
        <p14:creationId xmlns:p14="http://schemas.microsoft.com/office/powerpoint/2010/main" val="363086476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373360" y="2802533"/>
            <a:ext cx="5140953" cy="1296501"/>
          </a:xfrm>
          <a:solidFill>
            <a:schemeClr val="bg1"/>
          </a:solidFill>
          <a:ln>
            <a:solidFill>
              <a:srgbClr val="7030A0"/>
            </a:solidFill>
          </a:ln>
        </p:spPr>
        <p:txBody>
          <a:bodyPr rtlCol="0">
            <a:normAutofit/>
          </a:bodyPr>
          <a:lstStyle/>
          <a:p>
            <a:pPr fontAlgn="auto">
              <a:lnSpc>
                <a:spcPct val="90000"/>
              </a:lnSpc>
              <a:spcAft>
                <a:spcPts val="0"/>
              </a:spcAft>
              <a:buFontTx/>
              <a:buNone/>
              <a:defRPr/>
            </a:pPr>
            <a:r>
              <a:rPr lang="en-US" sz="1800"/>
              <a:t>The flight path of a projectile is determined by:</a:t>
            </a:r>
          </a:p>
          <a:p>
            <a:pPr lvl="1" indent="-342900">
              <a:lnSpc>
                <a:spcPct val="90000"/>
              </a:lnSpc>
              <a:defRPr/>
            </a:pPr>
            <a:r>
              <a:rPr lang="en-US" sz="1800"/>
              <a:t>Angle of release</a:t>
            </a:r>
          </a:p>
          <a:p>
            <a:pPr lvl="1" indent="-342900">
              <a:lnSpc>
                <a:spcPct val="90000"/>
              </a:lnSpc>
              <a:defRPr/>
            </a:pPr>
            <a:r>
              <a:rPr lang="en-US" sz="1800"/>
              <a:t>Speed of release</a:t>
            </a:r>
          </a:p>
          <a:p>
            <a:pPr lvl="1" indent="-342900">
              <a:lnSpc>
                <a:spcPct val="90000"/>
              </a:lnSpc>
              <a:defRPr/>
            </a:pPr>
            <a:r>
              <a:rPr lang="en-US" sz="1800"/>
              <a:t>Height of release</a:t>
            </a:r>
            <a:endParaRPr lang="en-US" sz="2000"/>
          </a:p>
          <a:p>
            <a:pPr fontAlgn="auto">
              <a:lnSpc>
                <a:spcPct val="90000"/>
              </a:lnSpc>
              <a:spcAft>
                <a:spcPts val="0"/>
              </a:spcAft>
              <a:buFontTx/>
              <a:buNone/>
              <a:defRPr/>
            </a:pPr>
            <a:endParaRPr lang="en-US" sz="2000"/>
          </a:p>
        </p:txBody>
      </p:sp>
      <p:sp>
        <p:nvSpPr>
          <p:cNvPr id="40965" name="Rectangle 5"/>
          <p:cNvSpPr>
            <a:spLocks noChangeArrowheads="1"/>
          </p:cNvSpPr>
          <p:nvPr/>
        </p:nvSpPr>
        <p:spPr bwMode="auto">
          <a:xfrm>
            <a:off x="6195742" y="6126308"/>
            <a:ext cx="2857500" cy="184666"/>
          </a:xfrm>
          <a:prstGeom prst="rect">
            <a:avLst/>
          </a:prstGeom>
          <a:noFill/>
          <a:ln w="9525">
            <a:noFill/>
            <a:miter lim="800000"/>
            <a:headEnd/>
            <a:tailEnd/>
          </a:ln>
        </p:spPr>
        <p:txBody>
          <a:bodyPr>
            <a:spAutoFit/>
          </a:bodyPr>
          <a:lstStyle/>
          <a:p>
            <a:pPr algn="r"/>
            <a:r>
              <a:rPr lang="en-US" sz="600" err="1">
                <a:latin typeface="Calibri" pitchFamily="34" charset="0"/>
              </a:rPr>
              <a:t>www.flickr.com</a:t>
            </a:r>
            <a:r>
              <a:rPr lang="en-US" sz="600">
                <a:latin typeface="Calibri" pitchFamily="34" charset="0"/>
              </a:rPr>
              <a:t>/photos/</a:t>
            </a:r>
            <a:r>
              <a:rPr lang="en-US" sz="600" err="1">
                <a:latin typeface="Calibri" pitchFamily="34" charset="0"/>
              </a:rPr>
              <a:t>curoninja</a:t>
            </a:r>
            <a:r>
              <a:rPr lang="en-US" sz="600">
                <a:latin typeface="Calibri" pitchFamily="34" charset="0"/>
              </a:rPr>
              <a:t>/2502375390/</a:t>
            </a:r>
          </a:p>
        </p:txBody>
      </p:sp>
      <p:sp>
        <p:nvSpPr>
          <p:cNvPr id="6" name="Slide Number Placeholder 5"/>
          <p:cNvSpPr>
            <a:spLocks noGrp="1"/>
          </p:cNvSpPr>
          <p:nvPr>
            <p:ph type="sldNum" sz="quarter" idx="12"/>
          </p:nvPr>
        </p:nvSpPr>
        <p:spPr>
          <a:xfrm>
            <a:off x="6867556" y="6492899"/>
            <a:ext cx="2133600" cy="365125"/>
          </a:xfrm>
        </p:spPr>
        <p:txBody>
          <a:bodyPr/>
          <a:lstStyle/>
          <a:p>
            <a:pPr>
              <a:defRPr/>
            </a:pPr>
            <a:fld id="{989D97D2-95B3-4677-9D7B-2A2FC247BB09}" type="slidenum">
              <a:rPr lang="en-US" smtClean="0"/>
              <a:pPr>
                <a:defRPr/>
              </a:pPr>
              <a:t>54</a:t>
            </a:fld>
            <a:endParaRPr lang="en-US"/>
          </a:p>
        </p:txBody>
      </p:sp>
      <p:sp>
        <p:nvSpPr>
          <p:cNvPr id="7" name="Footer Placeholder 6"/>
          <p:cNvSpPr>
            <a:spLocks noGrp="1"/>
          </p:cNvSpPr>
          <p:nvPr>
            <p:ph type="ftr" sz="quarter" idx="11"/>
          </p:nvPr>
        </p:nvSpPr>
        <p:spPr/>
        <p:txBody>
          <a:bodyPr/>
          <a:lstStyle/>
          <a:p>
            <a:pPr>
              <a:defRPr/>
            </a:pPr>
            <a:r>
              <a:rPr lang="en-US"/>
              <a:t>©PE STUDIES RESOURCES</a:t>
            </a:r>
          </a:p>
        </p:txBody>
      </p:sp>
      <p:pic>
        <p:nvPicPr>
          <p:cNvPr id="8" name="Picture 2" descr="C:\Program Files\Microsoft Office\MEDIA\CAGCAT10\j0185604.wmf">
            <a:hlinkClick r:id="" action="ppaction://noaction"/>
          </p:cNvPr>
          <p:cNvPicPr>
            <a:picLocks noChangeAspect="1" noChangeArrowheads="1"/>
          </p:cNvPicPr>
          <p:nvPr/>
        </p:nvPicPr>
        <p:blipFill>
          <a:blip r:embed="rId3" cstate="print"/>
          <a:srcRect/>
          <a:stretch>
            <a:fillRect/>
          </a:stretch>
        </p:blipFill>
        <p:spPr bwMode="auto">
          <a:xfrm>
            <a:off x="144609" y="6263921"/>
            <a:ext cx="457501" cy="457955"/>
          </a:xfrm>
          <a:prstGeom prst="rect">
            <a:avLst/>
          </a:prstGeom>
          <a:noFill/>
        </p:spPr>
      </p:pic>
      <p:sp>
        <p:nvSpPr>
          <p:cNvPr id="9" name="TextBox 8">
            <a:hlinkClick r:id="" action="ppaction://noaction"/>
          </p:cNvPr>
          <p:cNvSpPr txBox="1"/>
          <p:nvPr/>
        </p:nvSpPr>
        <p:spPr>
          <a:xfrm>
            <a:off x="-7791" y="6645676"/>
            <a:ext cx="838200" cy="215444"/>
          </a:xfrm>
          <a:prstGeom prst="rect">
            <a:avLst/>
          </a:prstGeom>
          <a:noFill/>
        </p:spPr>
        <p:txBody>
          <a:bodyPr wrap="square" rtlCol="0">
            <a:spAutoFit/>
          </a:bodyPr>
          <a:lstStyle/>
          <a:p>
            <a:pPr algn="ctr"/>
            <a:r>
              <a:rPr lang="en-AU" sz="800"/>
              <a:t>Home</a:t>
            </a:r>
            <a:endParaRPr lang="en-US" sz="800"/>
          </a:p>
        </p:txBody>
      </p:sp>
      <p:sp>
        <p:nvSpPr>
          <p:cNvPr id="12" name="TextBox 11">
            <a:extLst>
              <a:ext uri="{FF2B5EF4-FFF2-40B4-BE49-F238E27FC236}">
                <a16:creationId xmlns:a16="http://schemas.microsoft.com/office/drawing/2014/main" id="{1120CD14-9939-483E-8902-19371F2D0F08}"/>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Projectile motion</a:t>
            </a:r>
          </a:p>
        </p:txBody>
      </p:sp>
    </p:spTree>
    <p:extLst>
      <p:ext uri="{BB962C8B-B14F-4D97-AF65-F5344CB8AC3E}">
        <p14:creationId xmlns:p14="http://schemas.microsoft.com/office/powerpoint/2010/main" val="191056074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382028" y="658483"/>
            <a:ext cx="8379943" cy="2783621"/>
          </a:xfrm>
          <a:solidFill>
            <a:schemeClr val="bg1"/>
          </a:solidFill>
          <a:ln>
            <a:solidFill>
              <a:srgbClr val="7030A0"/>
            </a:solidFill>
          </a:ln>
        </p:spPr>
        <p:txBody>
          <a:bodyPr rtlCol="0">
            <a:normAutofit/>
          </a:bodyPr>
          <a:lstStyle/>
          <a:p>
            <a:pPr>
              <a:spcBef>
                <a:spcPts val="0"/>
              </a:spcBef>
              <a:defRPr/>
            </a:pPr>
            <a:r>
              <a:rPr lang="en-US" sz="1800"/>
              <a:t>Coaches and athletes must first determine the demands of the task before deciding how best to manipulate these variables in order to achieve their goal.</a:t>
            </a:r>
          </a:p>
          <a:p>
            <a:pPr>
              <a:lnSpc>
                <a:spcPct val="90000"/>
              </a:lnSpc>
              <a:defRPr/>
            </a:pPr>
            <a:r>
              <a:rPr lang="en-US" sz="1800"/>
              <a:t>Is the goal to;</a:t>
            </a:r>
          </a:p>
          <a:p>
            <a:pPr lvl="1">
              <a:lnSpc>
                <a:spcPct val="90000"/>
              </a:lnSpc>
              <a:defRPr/>
            </a:pPr>
            <a:r>
              <a:rPr lang="en-US" sz="1800"/>
              <a:t>Maximise flight time of a ball? E.g. NFL punting</a:t>
            </a:r>
          </a:p>
          <a:p>
            <a:pPr lvl="1">
              <a:lnSpc>
                <a:spcPct val="90000"/>
              </a:lnSpc>
              <a:defRPr/>
            </a:pPr>
            <a:r>
              <a:rPr lang="en-US" sz="1800"/>
              <a:t>Maximise vertical component of the performance? E.g. Pole Vault</a:t>
            </a:r>
          </a:p>
          <a:p>
            <a:pPr lvl="1">
              <a:lnSpc>
                <a:spcPct val="90000"/>
              </a:lnSpc>
              <a:defRPr/>
            </a:pPr>
            <a:r>
              <a:rPr lang="en-US" sz="1800"/>
              <a:t>Maximise the horizontal component of the performance? E.g. Golf drive</a:t>
            </a:r>
          </a:p>
          <a:p>
            <a:pPr fontAlgn="auto">
              <a:lnSpc>
                <a:spcPct val="90000"/>
              </a:lnSpc>
              <a:spcAft>
                <a:spcPts val="0"/>
              </a:spcAft>
              <a:buFontTx/>
              <a:buNone/>
              <a:defRPr/>
            </a:pPr>
            <a:endParaRPr lang="en-US" sz="1000"/>
          </a:p>
          <a:p>
            <a:pPr>
              <a:lnSpc>
                <a:spcPct val="90000"/>
              </a:lnSpc>
              <a:defRPr/>
            </a:pPr>
            <a:r>
              <a:rPr lang="en-US" sz="1800"/>
              <a:t>Once the goal has been established, the athlete must work to create the right combination of speed, angle and height of release to meet demands of the activity</a:t>
            </a:r>
          </a:p>
        </p:txBody>
      </p:sp>
      <p:sp>
        <p:nvSpPr>
          <p:cNvPr id="6" name="Slide Number Placeholder 5"/>
          <p:cNvSpPr>
            <a:spLocks noGrp="1"/>
          </p:cNvSpPr>
          <p:nvPr>
            <p:ph type="sldNum" sz="quarter" idx="12"/>
          </p:nvPr>
        </p:nvSpPr>
        <p:spPr>
          <a:xfrm>
            <a:off x="6867556" y="6492899"/>
            <a:ext cx="2133600" cy="365125"/>
          </a:xfrm>
        </p:spPr>
        <p:txBody>
          <a:bodyPr/>
          <a:lstStyle/>
          <a:p>
            <a:pPr>
              <a:defRPr/>
            </a:pPr>
            <a:fld id="{989D97D2-95B3-4677-9D7B-2A2FC247BB09}" type="slidenum">
              <a:rPr lang="en-US" smtClean="0"/>
              <a:pPr>
                <a:defRPr/>
              </a:pPr>
              <a:t>55</a:t>
            </a:fld>
            <a:endParaRPr lang="en-US"/>
          </a:p>
        </p:txBody>
      </p:sp>
      <p:sp>
        <p:nvSpPr>
          <p:cNvPr id="7" name="Footer Placeholder 6"/>
          <p:cNvSpPr>
            <a:spLocks noGrp="1"/>
          </p:cNvSpPr>
          <p:nvPr>
            <p:ph type="ftr" sz="quarter" idx="11"/>
          </p:nvPr>
        </p:nvSpPr>
        <p:spPr>
          <a:xfrm>
            <a:off x="2863081" y="6582954"/>
            <a:ext cx="2895600" cy="365125"/>
          </a:xfrm>
        </p:spPr>
        <p:txBody>
          <a:bodyPr/>
          <a:lstStyle/>
          <a:p>
            <a:pPr>
              <a:defRPr/>
            </a:pPr>
            <a:r>
              <a:rPr lang="en-US"/>
              <a:t>©PE STUDIES RESOURCES</a:t>
            </a:r>
          </a:p>
        </p:txBody>
      </p:sp>
      <p:pic>
        <p:nvPicPr>
          <p:cNvPr id="8" name="Picture 2" descr="C:\Program Files\Microsoft Office\MEDIA\CAGCAT10\j0185604.wmf">
            <a:hlinkClick r:id="" action="ppaction://noaction"/>
          </p:cNvPr>
          <p:cNvPicPr>
            <a:picLocks noChangeAspect="1" noChangeArrowheads="1"/>
          </p:cNvPicPr>
          <p:nvPr/>
        </p:nvPicPr>
        <p:blipFill>
          <a:blip r:embed="rId3" cstate="print"/>
          <a:srcRect/>
          <a:stretch>
            <a:fillRect/>
          </a:stretch>
        </p:blipFill>
        <p:spPr bwMode="auto">
          <a:xfrm>
            <a:off x="144609" y="6263921"/>
            <a:ext cx="457501" cy="457955"/>
          </a:xfrm>
          <a:prstGeom prst="rect">
            <a:avLst/>
          </a:prstGeom>
          <a:noFill/>
        </p:spPr>
      </p:pic>
      <p:sp>
        <p:nvSpPr>
          <p:cNvPr id="9" name="TextBox 8">
            <a:hlinkClick r:id="" action="ppaction://noaction"/>
          </p:cNvPr>
          <p:cNvSpPr txBox="1"/>
          <p:nvPr/>
        </p:nvSpPr>
        <p:spPr>
          <a:xfrm>
            <a:off x="-7791" y="6645676"/>
            <a:ext cx="838200" cy="215444"/>
          </a:xfrm>
          <a:prstGeom prst="rect">
            <a:avLst/>
          </a:prstGeom>
          <a:noFill/>
        </p:spPr>
        <p:txBody>
          <a:bodyPr wrap="square" rtlCol="0">
            <a:spAutoFit/>
          </a:bodyPr>
          <a:lstStyle/>
          <a:p>
            <a:pPr algn="ctr"/>
            <a:r>
              <a:rPr lang="en-AU" sz="800"/>
              <a:t>Home</a:t>
            </a:r>
            <a:endParaRPr lang="en-US" sz="800"/>
          </a:p>
        </p:txBody>
      </p:sp>
      <p:sp>
        <p:nvSpPr>
          <p:cNvPr id="12" name="TextBox 11">
            <a:extLst>
              <a:ext uri="{FF2B5EF4-FFF2-40B4-BE49-F238E27FC236}">
                <a16:creationId xmlns:a16="http://schemas.microsoft.com/office/drawing/2014/main" id="{1120CD14-9939-483E-8902-19371F2D0F08}"/>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Projectile motion</a:t>
            </a:r>
          </a:p>
        </p:txBody>
      </p:sp>
      <p:sp>
        <p:nvSpPr>
          <p:cNvPr id="2" name="Rectangle 1">
            <a:extLst>
              <a:ext uri="{FF2B5EF4-FFF2-40B4-BE49-F238E27FC236}">
                <a16:creationId xmlns:a16="http://schemas.microsoft.com/office/drawing/2014/main" id="{9876632F-7AA0-5247-854C-87026BFF45CF}"/>
              </a:ext>
            </a:extLst>
          </p:cNvPr>
          <p:cNvSpPr/>
          <p:nvPr/>
        </p:nvSpPr>
        <p:spPr>
          <a:xfrm>
            <a:off x="5104995" y="6459084"/>
            <a:ext cx="1836132" cy="169277"/>
          </a:xfrm>
          <a:prstGeom prst="rect">
            <a:avLst/>
          </a:prstGeom>
        </p:spPr>
        <p:txBody>
          <a:bodyPr wrap="square">
            <a:spAutoFit/>
          </a:bodyPr>
          <a:lstStyle/>
          <a:p>
            <a:r>
              <a:rPr lang="en-US" sz="500"/>
              <a:t>https://</a:t>
            </a:r>
            <a:r>
              <a:rPr lang="en-US" sz="500" err="1"/>
              <a:t>en.wikipedia.org</a:t>
            </a:r>
            <a:r>
              <a:rPr lang="en-US" sz="500"/>
              <a:t>/wiki/</a:t>
            </a:r>
            <a:r>
              <a:rPr lang="en-US" sz="500" err="1"/>
              <a:t>File:Joe_Miller_Long_Drive.jpg</a:t>
            </a:r>
            <a:endParaRPr lang="en-US" sz="500"/>
          </a:p>
        </p:txBody>
      </p:sp>
    </p:spTree>
    <p:extLst>
      <p:ext uri="{BB962C8B-B14F-4D97-AF65-F5344CB8AC3E}">
        <p14:creationId xmlns:p14="http://schemas.microsoft.com/office/powerpoint/2010/main" val="429180952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215516" y="1479960"/>
            <a:ext cx="8712968" cy="2298717"/>
          </a:xfrm>
          <a:solidFill>
            <a:schemeClr val="bg1"/>
          </a:solidFill>
          <a:ln>
            <a:solidFill>
              <a:srgbClr val="7030A0"/>
            </a:solidFill>
          </a:ln>
        </p:spPr>
        <p:txBody>
          <a:bodyPr>
            <a:normAutofit/>
          </a:bodyPr>
          <a:lstStyle/>
          <a:p>
            <a:r>
              <a:rPr lang="en-US" sz="1800"/>
              <a:t>The angle of release of a projectile determines trajectory shape. </a:t>
            </a:r>
          </a:p>
          <a:p>
            <a:r>
              <a:rPr lang="en-US" sz="1800"/>
              <a:t>With all other things held constant it also determines:</a:t>
            </a:r>
          </a:p>
          <a:p>
            <a:pPr lvl="1"/>
            <a:r>
              <a:rPr lang="en-US" sz="1800"/>
              <a:t>The time the object stays in the air</a:t>
            </a:r>
          </a:p>
          <a:p>
            <a:pPr lvl="1"/>
            <a:r>
              <a:rPr lang="en-US" sz="1800"/>
              <a:t>The horizontal distance the object moves.</a:t>
            </a:r>
          </a:p>
          <a:p>
            <a:r>
              <a:rPr lang="en-AU" sz="1800"/>
              <a:t>Theoretical optimal angle of release for distance = 45⁰ provided height of release and landing height remain equal and spin and air resistance are not present (this of course never occurs on earth!)</a:t>
            </a:r>
          </a:p>
        </p:txBody>
      </p:sp>
      <p:pic>
        <p:nvPicPr>
          <p:cNvPr id="41988" name="Picture 2" descr="punt series by rkimpeljr."/>
          <p:cNvPicPr>
            <a:picLocks noChangeAspect="1" noChangeArrowheads="1"/>
          </p:cNvPicPr>
          <p:nvPr/>
        </p:nvPicPr>
        <p:blipFill>
          <a:blip r:embed="rId3" cstate="print"/>
          <a:srcRect/>
          <a:stretch>
            <a:fillRect/>
          </a:stretch>
        </p:blipFill>
        <p:spPr bwMode="auto">
          <a:xfrm>
            <a:off x="433623" y="3857628"/>
            <a:ext cx="8288027" cy="2519358"/>
          </a:xfrm>
          <a:prstGeom prst="rect">
            <a:avLst/>
          </a:prstGeom>
          <a:noFill/>
          <a:ln w="9525">
            <a:noFill/>
            <a:miter lim="800000"/>
            <a:headEnd/>
            <a:tailEnd/>
          </a:ln>
        </p:spPr>
      </p:pic>
      <p:sp>
        <p:nvSpPr>
          <p:cNvPr id="41989" name="Rectangle 21"/>
          <p:cNvSpPr>
            <a:spLocks noChangeArrowheads="1"/>
          </p:cNvSpPr>
          <p:nvPr/>
        </p:nvSpPr>
        <p:spPr bwMode="auto">
          <a:xfrm>
            <a:off x="6553200" y="6387606"/>
            <a:ext cx="1640193" cy="184666"/>
          </a:xfrm>
          <a:prstGeom prst="rect">
            <a:avLst/>
          </a:prstGeom>
          <a:noFill/>
          <a:ln w="9525">
            <a:noFill/>
            <a:miter lim="800000"/>
            <a:headEnd/>
            <a:tailEnd/>
          </a:ln>
        </p:spPr>
        <p:txBody>
          <a:bodyPr wrap="none">
            <a:spAutoFit/>
          </a:bodyPr>
          <a:lstStyle/>
          <a:p>
            <a:r>
              <a:rPr lang="en-US" sz="600" err="1">
                <a:latin typeface="Calibri" pitchFamily="34" charset="0"/>
              </a:rPr>
              <a:t>www.flickr.com</a:t>
            </a:r>
            <a:r>
              <a:rPr lang="en-US" sz="600">
                <a:latin typeface="Calibri" pitchFamily="34" charset="0"/>
              </a:rPr>
              <a:t>/photos/</a:t>
            </a:r>
            <a:r>
              <a:rPr lang="en-US" sz="600" err="1">
                <a:latin typeface="Calibri" pitchFamily="34" charset="0"/>
              </a:rPr>
              <a:t>rkimpeljr</a:t>
            </a:r>
            <a:r>
              <a:rPr lang="en-US" sz="600">
                <a:latin typeface="Calibri" pitchFamily="34" charset="0"/>
              </a:rPr>
              <a:t>/283009083/</a:t>
            </a:r>
          </a:p>
        </p:txBody>
      </p:sp>
      <p:sp>
        <p:nvSpPr>
          <p:cNvPr id="6" name="Slide Number Placeholder 5"/>
          <p:cNvSpPr>
            <a:spLocks noGrp="1"/>
          </p:cNvSpPr>
          <p:nvPr>
            <p:ph type="sldNum" sz="quarter" idx="12"/>
          </p:nvPr>
        </p:nvSpPr>
        <p:spPr/>
        <p:txBody>
          <a:bodyPr/>
          <a:lstStyle/>
          <a:p>
            <a:pPr>
              <a:defRPr/>
            </a:pPr>
            <a:fld id="{989D97D2-95B3-4677-9D7B-2A2FC247BB09}" type="slidenum">
              <a:rPr lang="en-US" smtClean="0"/>
              <a:pPr>
                <a:defRPr/>
              </a:pPr>
              <a:t>56</a:t>
            </a:fld>
            <a:endParaRPr lang="en-US"/>
          </a:p>
        </p:txBody>
      </p:sp>
      <p:sp>
        <p:nvSpPr>
          <p:cNvPr id="7" name="Footer Placeholder 6"/>
          <p:cNvSpPr>
            <a:spLocks noGrp="1"/>
          </p:cNvSpPr>
          <p:nvPr>
            <p:ph type="ftr" sz="quarter" idx="11"/>
          </p:nvPr>
        </p:nvSpPr>
        <p:spPr>
          <a:xfrm>
            <a:off x="3124200" y="6572272"/>
            <a:ext cx="2895600" cy="365125"/>
          </a:xfrm>
        </p:spPr>
        <p:txBody>
          <a:bodyPr/>
          <a:lstStyle/>
          <a:p>
            <a:pPr>
              <a:defRPr/>
            </a:pPr>
            <a:r>
              <a:rPr lang="en-US"/>
              <a:t>©PE STUDIES RESOURCES</a:t>
            </a:r>
          </a:p>
        </p:txBody>
      </p:sp>
      <p:pic>
        <p:nvPicPr>
          <p:cNvPr id="8" name="Picture 2" descr="C:\Program Files\Microsoft Office\MEDIA\CAGCAT10\j0185604.wmf">
            <a:hlinkClick r:id="" action="ppaction://noaction"/>
          </p:cNvPr>
          <p:cNvPicPr>
            <a:picLocks noChangeAspect="1" noChangeArrowheads="1"/>
          </p:cNvPicPr>
          <p:nvPr/>
        </p:nvPicPr>
        <p:blipFill>
          <a:blip r:embed="rId4" cstate="print"/>
          <a:srcRect/>
          <a:stretch>
            <a:fillRect/>
          </a:stretch>
        </p:blipFill>
        <p:spPr bwMode="auto">
          <a:xfrm>
            <a:off x="152400" y="6260825"/>
            <a:ext cx="457501" cy="457955"/>
          </a:xfrm>
          <a:prstGeom prst="rect">
            <a:avLst/>
          </a:prstGeom>
          <a:noFill/>
        </p:spPr>
      </p:pic>
      <p:sp>
        <p:nvSpPr>
          <p:cNvPr id="9" name="TextBox 8">
            <a:hlinkClick r:id="" action="ppaction://noaction"/>
          </p:cNvPr>
          <p:cNvSpPr txBox="1"/>
          <p:nvPr/>
        </p:nvSpPr>
        <p:spPr>
          <a:xfrm>
            <a:off x="0" y="6642580"/>
            <a:ext cx="838200" cy="215444"/>
          </a:xfrm>
          <a:prstGeom prst="rect">
            <a:avLst/>
          </a:prstGeom>
          <a:noFill/>
        </p:spPr>
        <p:txBody>
          <a:bodyPr wrap="square" rtlCol="0">
            <a:spAutoFit/>
          </a:bodyPr>
          <a:lstStyle/>
          <a:p>
            <a:pPr algn="ctr"/>
            <a:r>
              <a:rPr lang="en-AU" sz="800"/>
              <a:t>Home</a:t>
            </a:r>
            <a:endParaRPr lang="en-US" sz="800"/>
          </a:p>
        </p:txBody>
      </p:sp>
      <p:sp>
        <p:nvSpPr>
          <p:cNvPr id="10" name="TextBox 9">
            <a:extLst>
              <a:ext uri="{FF2B5EF4-FFF2-40B4-BE49-F238E27FC236}">
                <a16:creationId xmlns:a16="http://schemas.microsoft.com/office/drawing/2014/main" id="{5CAB9899-D01D-4F39-B48C-FFB5E0A58D76}"/>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Projectile motion</a:t>
            </a:r>
          </a:p>
        </p:txBody>
      </p:sp>
      <p:sp>
        <p:nvSpPr>
          <p:cNvPr id="41986" name="Rectangle 2"/>
          <p:cNvSpPr>
            <a:spLocks noGrp="1" noChangeArrowheads="1"/>
          </p:cNvSpPr>
          <p:nvPr>
            <p:ph type="title"/>
          </p:nvPr>
        </p:nvSpPr>
        <p:spPr>
          <a:xfrm rot="21005488">
            <a:off x="162401" y="930468"/>
            <a:ext cx="2300700" cy="410246"/>
          </a:xfr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a:normAutofit/>
          </a:bodyPr>
          <a:lstStyle/>
          <a:p>
            <a:r>
              <a:rPr lang="en-US" sz="2000" b="1"/>
              <a:t>ANGLE OF RELEASE</a:t>
            </a:r>
          </a:p>
        </p:txBody>
      </p:sp>
    </p:spTree>
    <p:extLst>
      <p:ext uri="{BB962C8B-B14F-4D97-AF65-F5344CB8AC3E}">
        <p14:creationId xmlns:p14="http://schemas.microsoft.com/office/powerpoint/2010/main" val="116940660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6097" y="1004004"/>
            <a:ext cx="8470148" cy="652056"/>
          </a:xfrm>
          <a:solidFill>
            <a:schemeClr val="bg1"/>
          </a:solidFill>
          <a:ln>
            <a:solidFill>
              <a:srgbClr val="7030A0"/>
            </a:solidFill>
          </a:ln>
        </p:spPr>
        <p:txBody>
          <a:bodyPr>
            <a:normAutofit/>
          </a:bodyPr>
          <a:lstStyle/>
          <a:p>
            <a:pPr marL="0" indent="0">
              <a:buNone/>
            </a:pPr>
            <a:r>
              <a:rPr lang="en-AU" sz="1800"/>
              <a:t>If all other factors are constant (i.e. Speed of release, height of release, spin, air resistance);</a:t>
            </a:r>
          </a:p>
          <a:p>
            <a:pPr lvl="2"/>
            <a:endParaRPr lang="en-AU" sz="2000"/>
          </a:p>
          <a:p>
            <a:pPr lvl="2"/>
            <a:endParaRPr lang="en-AU" sz="2000"/>
          </a:p>
          <a:p>
            <a:pPr lvl="2">
              <a:buNone/>
            </a:pPr>
            <a:endParaRPr lang="en-AU" sz="2000"/>
          </a:p>
        </p:txBody>
      </p:sp>
      <p:sp>
        <p:nvSpPr>
          <p:cNvPr id="4" name="Footer Placeholder 3"/>
          <p:cNvSpPr>
            <a:spLocks noGrp="1"/>
          </p:cNvSpPr>
          <p:nvPr>
            <p:ph type="ftr" sz="quarter" idx="11"/>
          </p:nvPr>
        </p:nvSpPr>
        <p:spPr>
          <a:xfrm>
            <a:off x="3143240" y="6492875"/>
            <a:ext cx="2895600" cy="365125"/>
          </a:xfrm>
        </p:spPr>
        <p:txBody>
          <a:bodyPr/>
          <a:lstStyle/>
          <a:p>
            <a:pPr>
              <a:defRPr/>
            </a:pPr>
            <a:r>
              <a:rPr lang="en-US"/>
              <a:t>©PE STUDIES RESOURCES</a:t>
            </a:r>
          </a:p>
        </p:txBody>
      </p:sp>
      <p:sp>
        <p:nvSpPr>
          <p:cNvPr id="5" name="Slide Number Placeholder 4"/>
          <p:cNvSpPr>
            <a:spLocks noGrp="1"/>
          </p:cNvSpPr>
          <p:nvPr>
            <p:ph type="sldNum" sz="quarter" idx="12"/>
          </p:nvPr>
        </p:nvSpPr>
        <p:spPr>
          <a:xfrm>
            <a:off x="7010400" y="6492875"/>
            <a:ext cx="2133600" cy="365125"/>
          </a:xfrm>
        </p:spPr>
        <p:txBody>
          <a:bodyPr/>
          <a:lstStyle/>
          <a:p>
            <a:pPr>
              <a:defRPr/>
            </a:pPr>
            <a:fld id="{989D97D2-95B3-4677-9D7B-2A2FC247BB09}" type="slidenum">
              <a:rPr lang="en-US" smtClean="0"/>
              <a:pPr>
                <a:defRPr/>
              </a:pPr>
              <a:t>57</a:t>
            </a:fld>
            <a:endParaRPr lang="en-US"/>
          </a:p>
        </p:txBody>
      </p:sp>
      <p:pic>
        <p:nvPicPr>
          <p:cNvPr id="7" name="Picture 2" descr="C:\Program Files\Microsoft Office\MEDIA\CAGCAT10\j0185604.wmf">
            <a:hlinkClick r:id="" action="ppaction://noaction"/>
          </p:cNvPr>
          <p:cNvPicPr>
            <a:picLocks noChangeAspect="1" noChangeArrowheads="1"/>
          </p:cNvPicPr>
          <p:nvPr/>
        </p:nvPicPr>
        <p:blipFill>
          <a:blip r:embed="rId2" cstate="print"/>
          <a:srcRect/>
          <a:stretch>
            <a:fillRect/>
          </a:stretch>
        </p:blipFill>
        <p:spPr bwMode="auto">
          <a:xfrm>
            <a:off x="9492" y="6260825"/>
            <a:ext cx="457501" cy="457955"/>
          </a:xfrm>
          <a:prstGeom prst="rect">
            <a:avLst/>
          </a:prstGeom>
          <a:noFill/>
        </p:spPr>
      </p:pic>
      <p:sp>
        <p:nvSpPr>
          <p:cNvPr id="8" name="TextBox 7">
            <a:hlinkClick r:id="" action="ppaction://noaction"/>
          </p:cNvPr>
          <p:cNvSpPr txBox="1"/>
          <p:nvPr/>
        </p:nvSpPr>
        <p:spPr>
          <a:xfrm>
            <a:off x="-142908" y="6642580"/>
            <a:ext cx="838200" cy="215444"/>
          </a:xfrm>
          <a:prstGeom prst="rect">
            <a:avLst/>
          </a:prstGeom>
          <a:noFill/>
        </p:spPr>
        <p:txBody>
          <a:bodyPr wrap="square" rtlCol="0">
            <a:spAutoFit/>
          </a:bodyPr>
          <a:lstStyle/>
          <a:p>
            <a:pPr algn="ctr"/>
            <a:r>
              <a:rPr lang="en-AU" sz="800"/>
              <a:t>Home</a:t>
            </a:r>
            <a:endParaRPr lang="en-US" sz="800"/>
          </a:p>
        </p:txBody>
      </p:sp>
      <p:pic>
        <p:nvPicPr>
          <p:cNvPr id="2050" name="Picture 2" descr="Pitching 4 by StuSeeger."/>
          <p:cNvPicPr>
            <a:picLocks noChangeAspect="1" noChangeArrowheads="1"/>
          </p:cNvPicPr>
          <p:nvPr/>
        </p:nvPicPr>
        <p:blipFill>
          <a:blip r:embed="rId3" cstate="print"/>
          <a:srcRect/>
          <a:stretch>
            <a:fillRect/>
          </a:stretch>
        </p:blipFill>
        <p:spPr bwMode="auto">
          <a:xfrm>
            <a:off x="6572264" y="3214423"/>
            <a:ext cx="2214578" cy="3325193"/>
          </a:xfrm>
          <a:prstGeom prst="rect">
            <a:avLst/>
          </a:prstGeom>
          <a:noFill/>
        </p:spPr>
      </p:pic>
      <p:sp>
        <p:nvSpPr>
          <p:cNvPr id="10" name="Rectangle 9"/>
          <p:cNvSpPr/>
          <p:nvPr/>
        </p:nvSpPr>
        <p:spPr>
          <a:xfrm>
            <a:off x="571472" y="5466022"/>
            <a:ext cx="5643602" cy="107721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buFont typeface="Arial" panose="020B0604020202020204" pitchFamily="34" charset="0"/>
              <a:buChar char="•"/>
            </a:pPr>
            <a:r>
              <a:rPr lang="en-AU" sz="1600">
                <a:latin typeface="+mn-lt"/>
              </a:rPr>
              <a:t>An angle of less than 45⁰ results in shorter horizontal distances, shorter vertical distances and shorter flight times</a:t>
            </a:r>
          </a:p>
          <a:p>
            <a:pPr marL="285750" indent="-285750">
              <a:buFont typeface="Arial" panose="020B0604020202020204" pitchFamily="34" charset="0"/>
              <a:buChar char="•"/>
            </a:pPr>
            <a:r>
              <a:rPr lang="en-AU" sz="1600">
                <a:latin typeface="+mn-lt"/>
              </a:rPr>
              <a:t>This might be useful in the following sports;</a:t>
            </a:r>
          </a:p>
          <a:p>
            <a:pPr marL="742950" lvl="1" indent="-285750">
              <a:buFont typeface="Cambria Math" panose="02040503050406030204" pitchFamily="18" charset="0"/>
              <a:buChar char="⎯"/>
            </a:pPr>
            <a:r>
              <a:rPr lang="en-AU" sz="1600">
                <a:latin typeface="+mn-lt"/>
              </a:rPr>
              <a:t>Throwing in softball, cricket etc, rugby pass</a:t>
            </a:r>
          </a:p>
        </p:txBody>
      </p:sp>
      <p:sp>
        <p:nvSpPr>
          <p:cNvPr id="11" name="Rectangle 10"/>
          <p:cNvSpPr/>
          <p:nvPr/>
        </p:nvSpPr>
        <p:spPr>
          <a:xfrm>
            <a:off x="3286116" y="2071678"/>
            <a:ext cx="5643602" cy="107721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285750" indent="-285750">
              <a:buFont typeface="Arial" panose="020B0604020202020204" pitchFamily="34" charset="0"/>
              <a:buChar char="•"/>
            </a:pPr>
            <a:r>
              <a:rPr lang="en-AU" sz="1600">
                <a:latin typeface="+mn-lt"/>
              </a:rPr>
              <a:t>An angle of greater than 45⁰ results in shorter horizontal distances, greater vertical distances and longer flight times </a:t>
            </a:r>
          </a:p>
          <a:p>
            <a:pPr marL="285750" indent="-285750">
              <a:buFont typeface="Arial" panose="020B0604020202020204" pitchFamily="34" charset="0"/>
              <a:buChar char="•"/>
            </a:pPr>
            <a:r>
              <a:rPr lang="en-AU" sz="1600">
                <a:latin typeface="+mn-lt"/>
              </a:rPr>
              <a:t>This might be useful in the following sports;</a:t>
            </a:r>
          </a:p>
          <a:p>
            <a:pPr marL="742950" lvl="1" indent="-285750">
              <a:buFont typeface="Cambria Math" panose="02040503050406030204" pitchFamily="18" charset="0"/>
              <a:buChar char="⎯"/>
            </a:pPr>
            <a:r>
              <a:rPr lang="en-AU" sz="1600">
                <a:latin typeface="+mn-lt"/>
              </a:rPr>
              <a:t>High Jump, Pole Vault, punting in American Football</a:t>
            </a:r>
          </a:p>
        </p:txBody>
      </p:sp>
      <p:sp>
        <p:nvSpPr>
          <p:cNvPr id="12" name="Rectangle 11"/>
          <p:cNvSpPr/>
          <p:nvPr/>
        </p:nvSpPr>
        <p:spPr>
          <a:xfrm>
            <a:off x="6500842" y="6500834"/>
            <a:ext cx="2286000" cy="215444"/>
          </a:xfrm>
          <a:prstGeom prst="rect">
            <a:avLst/>
          </a:prstGeom>
        </p:spPr>
        <p:txBody>
          <a:bodyPr wrap="square">
            <a:spAutoFit/>
          </a:bodyPr>
          <a:lstStyle/>
          <a:p>
            <a:pPr algn="r"/>
            <a:r>
              <a:rPr lang="en-AU" sz="600" err="1"/>
              <a:t>www.flickr.com</a:t>
            </a:r>
            <a:r>
              <a:rPr lang="en-AU" sz="600"/>
              <a:t>/photos/</a:t>
            </a:r>
            <a:r>
              <a:rPr lang="en-AU" sz="600" err="1"/>
              <a:t>stuseeger</a:t>
            </a:r>
            <a:r>
              <a:rPr lang="en-AU" sz="600"/>
              <a:t>/434121246</a:t>
            </a:r>
            <a:r>
              <a:rPr lang="en-AU" sz="800"/>
              <a:t>/</a:t>
            </a:r>
          </a:p>
        </p:txBody>
      </p:sp>
      <p:sp>
        <p:nvSpPr>
          <p:cNvPr id="13" name="Right Arrow 12"/>
          <p:cNvSpPr/>
          <p:nvPr/>
        </p:nvSpPr>
        <p:spPr>
          <a:xfrm>
            <a:off x="6215074" y="5611126"/>
            <a:ext cx="1214446" cy="50006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AU"/>
          </a:p>
        </p:txBody>
      </p:sp>
      <p:pic>
        <p:nvPicPr>
          <p:cNvPr id="2052" name="Picture 4" descr="http://farm3.static.flickr.com/2339/2461107564_7885db0cd4_b.jpg"/>
          <p:cNvPicPr>
            <a:picLocks noChangeAspect="1" noChangeArrowheads="1"/>
          </p:cNvPicPr>
          <p:nvPr/>
        </p:nvPicPr>
        <p:blipFill>
          <a:blip r:embed="rId4" cstate="print"/>
          <a:srcRect/>
          <a:stretch>
            <a:fillRect/>
          </a:stretch>
        </p:blipFill>
        <p:spPr bwMode="auto">
          <a:xfrm>
            <a:off x="466993" y="1788033"/>
            <a:ext cx="2495446" cy="3500462"/>
          </a:xfrm>
          <a:prstGeom prst="rect">
            <a:avLst/>
          </a:prstGeom>
          <a:noFill/>
        </p:spPr>
      </p:pic>
      <p:sp>
        <p:nvSpPr>
          <p:cNvPr id="15" name="Rectangle 14"/>
          <p:cNvSpPr/>
          <p:nvPr/>
        </p:nvSpPr>
        <p:spPr>
          <a:xfrm>
            <a:off x="236764" y="5235802"/>
            <a:ext cx="2857504" cy="184666"/>
          </a:xfrm>
          <a:prstGeom prst="rect">
            <a:avLst/>
          </a:prstGeom>
        </p:spPr>
        <p:txBody>
          <a:bodyPr wrap="square">
            <a:spAutoFit/>
          </a:bodyPr>
          <a:lstStyle/>
          <a:p>
            <a:pPr algn="r"/>
            <a:r>
              <a:rPr lang="en-AU" sz="600" err="1"/>
              <a:t>www.flickr.com</a:t>
            </a:r>
            <a:r>
              <a:rPr lang="en-AU" sz="600"/>
              <a:t>/photos/</a:t>
            </a:r>
            <a:r>
              <a:rPr lang="en-AU" sz="600" err="1"/>
              <a:t>thatpicturetakr</a:t>
            </a:r>
            <a:r>
              <a:rPr lang="en-AU" sz="600"/>
              <a:t>/2461107564/sizes/l/</a:t>
            </a:r>
          </a:p>
        </p:txBody>
      </p:sp>
      <p:sp>
        <p:nvSpPr>
          <p:cNvPr id="16" name="Left Arrow 15"/>
          <p:cNvSpPr/>
          <p:nvPr/>
        </p:nvSpPr>
        <p:spPr>
          <a:xfrm>
            <a:off x="2000232" y="2571744"/>
            <a:ext cx="1285884" cy="428628"/>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AU"/>
          </a:p>
        </p:txBody>
      </p:sp>
      <p:sp>
        <p:nvSpPr>
          <p:cNvPr id="19" name="TextBox 18">
            <a:extLst>
              <a:ext uri="{FF2B5EF4-FFF2-40B4-BE49-F238E27FC236}">
                <a16:creationId xmlns:a16="http://schemas.microsoft.com/office/drawing/2014/main" id="{8C957649-A2CC-4D5F-A796-6E719CC1B538}"/>
              </a:ext>
            </a:extLst>
          </p:cNvPr>
          <p:cNvSpPr txBox="1"/>
          <p:nvPr/>
        </p:nvSpPr>
        <p:spPr>
          <a:xfrm>
            <a:off x="32006" y="9856"/>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Projectile motion</a:t>
            </a:r>
          </a:p>
        </p:txBody>
      </p:sp>
      <p:sp>
        <p:nvSpPr>
          <p:cNvPr id="18" name="Rectangle 2">
            <a:extLst>
              <a:ext uri="{FF2B5EF4-FFF2-40B4-BE49-F238E27FC236}">
                <a16:creationId xmlns:a16="http://schemas.microsoft.com/office/drawing/2014/main" id="{304AF397-4894-40B1-B8F0-AD26DD6A9246}"/>
              </a:ext>
            </a:extLst>
          </p:cNvPr>
          <p:cNvSpPr>
            <a:spLocks noGrp="1" noChangeArrowheads="1"/>
          </p:cNvSpPr>
          <p:nvPr>
            <p:ph type="title"/>
          </p:nvPr>
        </p:nvSpPr>
        <p:spPr>
          <a:xfrm rot="21136804">
            <a:off x="117611" y="458419"/>
            <a:ext cx="2310029" cy="444053"/>
          </a:xfr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a:normAutofit/>
          </a:bodyPr>
          <a:lstStyle/>
          <a:p>
            <a:pPr algn="l"/>
            <a:r>
              <a:rPr lang="en-US" sz="2000" b="1"/>
              <a:t>ANGLE OF RELEASE</a:t>
            </a:r>
          </a:p>
        </p:txBody>
      </p:sp>
    </p:spTree>
    <p:extLst>
      <p:ext uri="{BB962C8B-B14F-4D97-AF65-F5344CB8AC3E}">
        <p14:creationId xmlns:p14="http://schemas.microsoft.com/office/powerpoint/2010/main" val="151269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1428728" y="1643050"/>
            <a:ext cx="4143404" cy="3857652"/>
          </a:xfrm>
          <a:custGeom>
            <a:avLst/>
            <a:gdLst>
              <a:gd name="connsiteX0" fmla="*/ 0 w 2846439"/>
              <a:gd name="connsiteY0" fmla="*/ 2733368 h 2733368"/>
              <a:gd name="connsiteX1" fmla="*/ 1651820 w 2846439"/>
              <a:gd name="connsiteY1" fmla="*/ 4916 h 2733368"/>
              <a:gd name="connsiteX2" fmla="*/ 2846439 w 2846439"/>
              <a:gd name="connsiteY2" fmla="*/ 2703871 h 2733368"/>
            </a:gdLst>
            <a:ahLst/>
            <a:cxnLst>
              <a:cxn ang="0">
                <a:pos x="connsiteX0" y="connsiteY0"/>
              </a:cxn>
              <a:cxn ang="0">
                <a:pos x="connsiteX1" y="connsiteY1"/>
              </a:cxn>
              <a:cxn ang="0">
                <a:pos x="connsiteX2" y="connsiteY2"/>
              </a:cxn>
            </a:cxnLst>
            <a:rect l="l" t="t" r="r" b="b"/>
            <a:pathLst>
              <a:path w="2846439" h="2733368">
                <a:moveTo>
                  <a:pt x="0" y="2733368"/>
                </a:moveTo>
                <a:cubicBezTo>
                  <a:pt x="588707" y="1371600"/>
                  <a:pt x="1177414" y="9832"/>
                  <a:pt x="1651820" y="4916"/>
                </a:cubicBezTo>
                <a:cubicBezTo>
                  <a:pt x="2126227" y="0"/>
                  <a:pt x="2486333" y="1351935"/>
                  <a:pt x="2846439" y="2703871"/>
                </a:cubicBezTo>
              </a:path>
            </a:pathLst>
          </a:cu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8" name="Freeform 7"/>
          <p:cNvSpPr/>
          <p:nvPr/>
        </p:nvSpPr>
        <p:spPr>
          <a:xfrm>
            <a:off x="1500166" y="2714620"/>
            <a:ext cx="6886624" cy="2786082"/>
          </a:xfrm>
          <a:custGeom>
            <a:avLst/>
            <a:gdLst>
              <a:gd name="connsiteX0" fmla="*/ 0 w 5001491"/>
              <a:gd name="connsiteY0" fmla="*/ 2082800 h 2110509"/>
              <a:gd name="connsiteX1" fmla="*/ 2535382 w 5001491"/>
              <a:gd name="connsiteY1" fmla="*/ 4618 h 2110509"/>
              <a:gd name="connsiteX2" fmla="*/ 5001491 w 5001491"/>
              <a:gd name="connsiteY2" fmla="*/ 2110509 h 2110509"/>
              <a:gd name="connsiteX3" fmla="*/ 5001491 w 5001491"/>
              <a:gd name="connsiteY3" fmla="*/ 2110509 h 2110509"/>
            </a:gdLst>
            <a:ahLst/>
            <a:cxnLst>
              <a:cxn ang="0">
                <a:pos x="connsiteX0" y="connsiteY0"/>
              </a:cxn>
              <a:cxn ang="0">
                <a:pos x="connsiteX1" y="connsiteY1"/>
              </a:cxn>
              <a:cxn ang="0">
                <a:pos x="connsiteX2" y="connsiteY2"/>
              </a:cxn>
              <a:cxn ang="0">
                <a:pos x="connsiteX3" y="connsiteY3"/>
              </a:cxn>
            </a:cxnLst>
            <a:rect l="l" t="t" r="r" b="b"/>
            <a:pathLst>
              <a:path w="5001491" h="2110509">
                <a:moveTo>
                  <a:pt x="0" y="2082800"/>
                </a:moveTo>
                <a:cubicBezTo>
                  <a:pt x="850900" y="1041400"/>
                  <a:pt x="1701800" y="0"/>
                  <a:pt x="2535382" y="4618"/>
                </a:cubicBezTo>
                <a:cubicBezTo>
                  <a:pt x="3368964" y="9236"/>
                  <a:pt x="5001491" y="2110509"/>
                  <a:pt x="5001491" y="2110509"/>
                </a:cubicBezTo>
                <a:lnTo>
                  <a:pt x="5001491" y="2110509"/>
                </a:lnTo>
              </a:path>
            </a:pathLst>
          </a:custGeom>
          <a:noFill/>
          <a:ln w="76200">
            <a:solidFill>
              <a:srgbClr val="FFFF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4" name="Footer Placeholder 3"/>
          <p:cNvSpPr>
            <a:spLocks noGrp="1"/>
          </p:cNvSpPr>
          <p:nvPr>
            <p:ph type="ftr" sz="quarter" idx="11"/>
          </p:nvPr>
        </p:nvSpPr>
        <p:spPr/>
        <p:txBody>
          <a:bodyPr/>
          <a:lstStyle/>
          <a:p>
            <a:pPr>
              <a:defRPr/>
            </a:pPr>
            <a:r>
              <a:rPr lang="en-US"/>
              <a:t>©PE STUDIES RESOURCES</a:t>
            </a:r>
          </a:p>
        </p:txBody>
      </p:sp>
      <p:sp>
        <p:nvSpPr>
          <p:cNvPr id="5" name="Slide Number Placeholder 4"/>
          <p:cNvSpPr>
            <a:spLocks noGrp="1"/>
          </p:cNvSpPr>
          <p:nvPr>
            <p:ph type="sldNum" sz="quarter" idx="12"/>
          </p:nvPr>
        </p:nvSpPr>
        <p:spPr/>
        <p:txBody>
          <a:bodyPr/>
          <a:lstStyle/>
          <a:p>
            <a:pPr>
              <a:defRPr/>
            </a:pPr>
            <a:fld id="{989D97D2-95B3-4677-9D7B-2A2FC247BB09}" type="slidenum">
              <a:rPr lang="en-US" smtClean="0"/>
              <a:pPr>
                <a:defRPr/>
              </a:pPr>
              <a:t>58</a:t>
            </a:fld>
            <a:endParaRPr lang="en-US"/>
          </a:p>
        </p:txBody>
      </p:sp>
      <p:sp>
        <p:nvSpPr>
          <p:cNvPr id="6" name="TextBox 5"/>
          <p:cNvSpPr txBox="1"/>
          <p:nvPr/>
        </p:nvSpPr>
        <p:spPr>
          <a:xfrm>
            <a:off x="802168" y="2196684"/>
            <a:ext cx="461665" cy="2134363"/>
          </a:xfrm>
          <a:prstGeom prst="rect">
            <a:avLst/>
          </a:prstGeom>
          <a:solidFill>
            <a:srgbClr val="92D050"/>
          </a:solidFill>
        </p:spPr>
        <p:txBody>
          <a:bodyPr vert="vert270">
            <a:spAutoFit/>
          </a:bodyPr>
          <a:lstStyle/>
          <a:p>
            <a:pPr algn="ctr" fontAlgn="auto">
              <a:spcBef>
                <a:spcPts val="0"/>
              </a:spcBef>
              <a:spcAft>
                <a:spcPts val="0"/>
              </a:spcAft>
              <a:defRPr/>
            </a:pPr>
            <a:r>
              <a:rPr lang="en-AU" b="1">
                <a:latin typeface="+mn-lt"/>
                <a:cs typeface="+mn-cs"/>
              </a:rPr>
              <a:t>VERTICAL MOTION</a:t>
            </a:r>
            <a:endParaRPr lang="en-US" b="1">
              <a:latin typeface="+mn-lt"/>
              <a:cs typeface="+mn-cs"/>
            </a:endParaRPr>
          </a:p>
        </p:txBody>
      </p:sp>
      <p:sp>
        <p:nvSpPr>
          <p:cNvPr id="7" name="TextBox 5"/>
          <p:cNvSpPr txBox="1">
            <a:spLocks noChangeArrowheads="1"/>
          </p:cNvSpPr>
          <p:nvPr/>
        </p:nvSpPr>
        <p:spPr bwMode="auto">
          <a:xfrm>
            <a:off x="3571868" y="5786454"/>
            <a:ext cx="2786063" cy="369887"/>
          </a:xfrm>
          <a:prstGeom prst="rect">
            <a:avLst/>
          </a:prstGeom>
          <a:solidFill>
            <a:srgbClr val="92D050"/>
          </a:solidFill>
          <a:ln w="9525">
            <a:noFill/>
            <a:miter lim="800000"/>
            <a:headEnd/>
            <a:tailEnd/>
          </a:ln>
        </p:spPr>
        <p:txBody>
          <a:bodyPr>
            <a:spAutoFit/>
          </a:bodyPr>
          <a:lstStyle/>
          <a:p>
            <a:pPr algn="ctr"/>
            <a:r>
              <a:rPr lang="en-AU" b="1">
                <a:latin typeface="Calibri" pitchFamily="34" charset="0"/>
              </a:rPr>
              <a:t>HORIZONTAL MOTION</a:t>
            </a:r>
            <a:endParaRPr lang="en-US" b="1">
              <a:latin typeface="Calibri" pitchFamily="34" charset="0"/>
            </a:endParaRPr>
          </a:p>
        </p:txBody>
      </p:sp>
      <p:sp>
        <p:nvSpPr>
          <p:cNvPr id="10" name="Freeform 9"/>
          <p:cNvSpPr/>
          <p:nvPr/>
        </p:nvSpPr>
        <p:spPr>
          <a:xfrm>
            <a:off x="1428728" y="4786322"/>
            <a:ext cx="4172002" cy="714628"/>
          </a:xfrm>
          <a:custGeom>
            <a:avLst/>
            <a:gdLst>
              <a:gd name="connsiteX0" fmla="*/ 0 w 4999703"/>
              <a:gd name="connsiteY0" fmla="*/ 476864 h 506361"/>
              <a:gd name="connsiteX1" fmla="*/ 2492477 w 4999703"/>
              <a:gd name="connsiteY1" fmla="*/ 4916 h 506361"/>
              <a:gd name="connsiteX2" fmla="*/ 4999703 w 4999703"/>
              <a:gd name="connsiteY2" fmla="*/ 506361 h 506361"/>
            </a:gdLst>
            <a:ahLst/>
            <a:cxnLst>
              <a:cxn ang="0">
                <a:pos x="connsiteX0" y="connsiteY0"/>
              </a:cxn>
              <a:cxn ang="0">
                <a:pos x="connsiteX1" y="connsiteY1"/>
              </a:cxn>
              <a:cxn ang="0">
                <a:pos x="connsiteX2" y="connsiteY2"/>
              </a:cxn>
            </a:cxnLst>
            <a:rect l="l" t="t" r="r" b="b"/>
            <a:pathLst>
              <a:path w="4999703" h="506361">
                <a:moveTo>
                  <a:pt x="0" y="476864"/>
                </a:moveTo>
                <a:cubicBezTo>
                  <a:pt x="829596" y="238432"/>
                  <a:pt x="1659193" y="0"/>
                  <a:pt x="2492477" y="4916"/>
                </a:cubicBezTo>
                <a:cubicBezTo>
                  <a:pt x="3325761" y="9832"/>
                  <a:pt x="4162732" y="258096"/>
                  <a:pt x="4999703" y="506361"/>
                </a:cubicBezTo>
              </a:path>
            </a:pathLst>
          </a:custGeom>
          <a:noFill/>
          <a:ln w="76200">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pic>
        <p:nvPicPr>
          <p:cNvPr id="11" name="Picture 6" descr="http://www.webdesign.org/img_articles/13173/golfBall.jpg"/>
          <p:cNvPicPr>
            <a:picLocks noChangeAspect="1" noChangeArrowheads="1"/>
          </p:cNvPicPr>
          <p:nvPr/>
        </p:nvPicPr>
        <p:blipFill>
          <a:blip r:embed="rId2" cstate="print"/>
          <a:srcRect/>
          <a:stretch>
            <a:fillRect/>
          </a:stretch>
        </p:blipFill>
        <p:spPr bwMode="auto">
          <a:xfrm>
            <a:off x="857224" y="4857760"/>
            <a:ext cx="565129" cy="565129"/>
          </a:xfrm>
          <a:prstGeom prst="rect">
            <a:avLst/>
          </a:prstGeom>
          <a:noFill/>
          <a:effectLst>
            <a:softEdge rad="63500"/>
          </a:effectLst>
        </p:spPr>
      </p:pic>
      <p:cxnSp>
        <p:nvCxnSpPr>
          <p:cNvPr id="12" name="Straight Arrow Connector 11"/>
          <p:cNvCxnSpPr/>
          <p:nvPr/>
        </p:nvCxnSpPr>
        <p:spPr>
          <a:xfrm rot="16200000" flipV="1">
            <a:off x="-464378" y="3607595"/>
            <a:ext cx="3786215" cy="3"/>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428728" y="5500702"/>
            <a:ext cx="7172398" cy="6349"/>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17" name="Picture 6" descr="http://www.webdesign.org/img_articles/13173/golfBall.jpg"/>
          <p:cNvPicPr>
            <a:picLocks noChangeAspect="1" noChangeArrowheads="1"/>
          </p:cNvPicPr>
          <p:nvPr/>
        </p:nvPicPr>
        <p:blipFill>
          <a:blip r:embed="rId2" cstate="print"/>
          <a:srcRect/>
          <a:stretch>
            <a:fillRect/>
          </a:stretch>
        </p:blipFill>
        <p:spPr bwMode="auto">
          <a:xfrm>
            <a:off x="857224" y="4935573"/>
            <a:ext cx="565129" cy="565129"/>
          </a:xfrm>
          <a:prstGeom prst="rect">
            <a:avLst/>
          </a:prstGeom>
          <a:noFill/>
          <a:effectLst>
            <a:softEdge rad="63500"/>
          </a:effectLst>
        </p:spPr>
      </p:pic>
      <p:pic>
        <p:nvPicPr>
          <p:cNvPr id="18" name="Picture 6" descr="http://www.webdesign.org/img_articles/13173/golfBall.jpg"/>
          <p:cNvPicPr>
            <a:picLocks noChangeAspect="1" noChangeArrowheads="1"/>
          </p:cNvPicPr>
          <p:nvPr/>
        </p:nvPicPr>
        <p:blipFill>
          <a:blip r:embed="rId2" cstate="print"/>
          <a:srcRect/>
          <a:stretch>
            <a:fillRect/>
          </a:stretch>
        </p:blipFill>
        <p:spPr bwMode="auto">
          <a:xfrm>
            <a:off x="857224" y="4929198"/>
            <a:ext cx="565129" cy="565129"/>
          </a:xfrm>
          <a:prstGeom prst="rect">
            <a:avLst/>
          </a:prstGeom>
          <a:noFill/>
          <a:effectLst>
            <a:softEdge rad="63500"/>
          </a:effectLst>
        </p:spPr>
      </p:pic>
      <p:pic>
        <p:nvPicPr>
          <p:cNvPr id="20" name="Picture 2" descr="C:\Program Files\Microsoft Office\MEDIA\CAGCAT10\j0185604.wmf">
            <a:hlinkClick r:id="" action="ppaction://noaction"/>
          </p:cNvPr>
          <p:cNvPicPr>
            <a:picLocks noChangeAspect="1" noChangeArrowheads="1"/>
          </p:cNvPicPr>
          <p:nvPr/>
        </p:nvPicPr>
        <p:blipFill>
          <a:blip r:embed="rId3" cstate="print"/>
          <a:srcRect/>
          <a:stretch>
            <a:fillRect/>
          </a:stretch>
        </p:blipFill>
        <p:spPr bwMode="auto">
          <a:xfrm>
            <a:off x="152400" y="6260825"/>
            <a:ext cx="457501" cy="457955"/>
          </a:xfrm>
          <a:prstGeom prst="rect">
            <a:avLst/>
          </a:prstGeom>
          <a:noFill/>
        </p:spPr>
      </p:pic>
      <p:sp>
        <p:nvSpPr>
          <p:cNvPr id="21" name="TextBox 20">
            <a:hlinkClick r:id="" action="ppaction://noaction"/>
          </p:cNvPr>
          <p:cNvSpPr txBox="1"/>
          <p:nvPr/>
        </p:nvSpPr>
        <p:spPr>
          <a:xfrm>
            <a:off x="0" y="6642580"/>
            <a:ext cx="838200" cy="215444"/>
          </a:xfrm>
          <a:prstGeom prst="rect">
            <a:avLst/>
          </a:prstGeom>
          <a:noFill/>
        </p:spPr>
        <p:txBody>
          <a:bodyPr wrap="square" rtlCol="0">
            <a:spAutoFit/>
          </a:bodyPr>
          <a:lstStyle/>
          <a:p>
            <a:pPr algn="ctr"/>
            <a:r>
              <a:rPr lang="en-AU" sz="800"/>
              <a:t>Home</a:t>
            </a:r>
            <a:endParaRPr lang="en-US" sz="800"/>
          </a:p>
        </p:txBody>
      </p:sp>
      <p:sp>
        <p:nvSpPr>
          <p:cNvPr id="23" name="TextBox 10"/>
          <p:cNvSpPr txBox="1">
            <a:spLocks noChangeArrowheads="1"/>
          </p:cNvSpPr>
          <p:nvPr/>
        </p:nvSpPr>
        <p:spPr bwMode="auto">
          <a:xfrm>
            <a:off x="6572282" y="2176999"/>
            <a:ext cx="2500312" cy="1323439"/>
          </a:xfrm>
          <a:prstGeom prst="rect">
            <a:avLst/>
          </a:prstGeom>
          <a:solidFill>
            <a:srgbClr val="FFFF00"/>
          </a:solidFill>
          <a:ln>
            <a:solidFill>
              <a:srgbClr val="FFFF00"/>
            </a:solidFill>
            <a:headEnd/>
            <a:tailEnd/>
          </a:ln>
        </p:spPr>
        <p:style>
          <a:lnRef idx="3">
            <a:schemeClr val="lt1"/>
          </a:lnRef>
          <a:fillRef idx="1">
            <a:schemeClr val="accent2"/>
          </a:fillRef>
          <a:effectRef idx="1">
            <a:schemeClr val="accent2"/>
          </a:effectRef>
          <a:fontRef idx="minor">
            <a:schemeClr val="lt1"/>
          </a:fontRef>
        </p:style>
        <p:txBody>
          <a:bodyPr>
            <a:spAutoFit/>
          </a:bodyPr>
          <a:lstStyle/>
          <a:p>
            <a:r>
              <a:rPr lang="en-AU" sz="1600" b="1">
                <a:solidFill>
                  <a:schemeClr val="tx1"/>
                </a:solidFill>
                <a:latin typeface="Calibri" pitchFamily="34" charset="0"/>
              </a:rPr>
              <a:t>Angle of release = 45</a:t>
            </a:r>
            <a:r>
              <a:rPr lang="en-AU" sz="1600">
                <a:solidFill>
                  <a:schemeClr val="tx1"/>
                </a:solidFill>
                <a:latin typeface="Calibri" pitchFamily="34" charset="0"/>
              </a:rPr>
              <a:t>⁰</a:t>
            </a:r>
          </a:p>
          <a:p>
            <a:pPr marL="285750" indent="-285750">
              <a:buFont typeface="Arial" pitchFamily="34" charset="0"/>
              <a:buChar char="•"/>
            </a:pPr>
            <a:r>
              <a:rPr lang="en-AU" sz="1600">
                <a:solidFill>
                  <a:schemeClr val="tx1"/>
                </a:solidFill>
                <a:latin typeface="Calibri" pitchFamily="34" charset="0"/>
              </a:rPr>
              <a:t>Vertical and horizontal velocity is equal</a:t>
            </a:r>
          </a:p>
          <a:p>
            <a:pPr marL="285750" indent="-285750">
              <a:buFont typeface="Arial" pitchFamily="34" charset="0"/>
              <a:buChar char="•"/>
            </a:pPr>
            <a:r>
              <a:rPr lang="en-AU" sz="1600">
                <a:solidFill>
                  <a:schemeClr val="tx1"/>
                </a:solidFill>
                <a:latin typeface="Calibri" pitchFamily="34" charset="0"/>
              </a:rPr>
              <a:t>Max horizontal distance attained</a:t>
            </a:r>
            <a:endParaRPr lang="en-US" sz="1600">
              <a:solidFill>
                <a:schemeClr val="tx1"/>
              </a:solidFill>
              <a:latin typeface="Calibri" pitchFamily="34" charset="0"/>
            </a:endParaRPr>
          </a:p>
        </p:txBody>
      </p:sp>
      <p:sp>
        <p:nvSpPr>
          <p:cNvPr id="24" name="TextBox 10"/>
          <p:cNvSpPr txBox="1">
            <a:spLocks noChangeArrowheads="1"/>
          </p:cNvSpPr>
          <p:nvPr/>
        </p:nvSpPr>
        <p:spPr bwMode="auto">
          <a:xfrm>
            <a:off x="4500562" y="748239"/>
            <a:ext cx="2500312" cy="1323439"/>
          </a:xfrm>
          <a:prstGeom prst="rect">
            <a:avLst/>
          </a:prstGeom>
          <a:solidFill>
            <a:srgbClr val="FF0000"/>
          </a:solidFill>
          <a:ln>
            <a:solidFill>
              <a:srgbClr val="FF0000"/>
            </a:solidFill>
            <a:headEnd/>
            <a:tailEnd/>
          </a:ln>
        </p:spPr>
        <p:style>
          <a:lnRef idx="3">
            <a:schemeClr val="lt1"/>
          </a:lnRef>
          <a:fillRef idx="1">
            <a:schemeClr val="accent2"/>
          </a:fillRef>
          <a:effectRef idx="1">
            <a:schemeClr val="accent2"/>
          </a:effectRef>
          <a:fontRef idx="minor">
            <a:schemeClr val="lt1"/>
          </a:fontRef>
        </p:style>
        <p:txBody>
          <a:bodyPr>
            <a:spAutoFit/>
          </a:bodyPr>
          <a:lstStyle/>
          <a:p>
            <a:r>
              <a:rPr lang="en-AU" sz="1600" b="1">
                <a:solidFill>
                  <a:schemeClr val="bg1"/>
                </a:solidFill>
                <a:latin typeface="Calibri" pitchFamily="34" charset="0"/>
              </a:rPr>
              <a:t>Angle of release &gt; 45</a:t>
            </a:r>
            <a:r>
              <a:rPr lang="en-AU" sz="1600">
                <a:solidFill>
                  <a:schemeClr val="bg1"/>
                </a:solidFill>
                <a:latin typeface="Calibri" pitchFamily="34" charset="0"/>
              </a:rPr>
              <a:t>⁰</a:t>
            </a:r>
          </a:p>
          <a:p>
            <a:pPr marL="285750" indent="-285750">
              <a:buFont typeface="Arial" pitchFamily="34" charset="0"/>
              <a:buChar char="•"/>
            </a:pPr>
            <a:r>
              <a:rPr lang="en-AU" sz="1600">
                <a:solidFill>
                  <a:schemeClr val="bg1"/>
                </a:solidFill>
                <a:latin typeface="Calibri" pitchFamily="34" charset="0"/>
              </a:rPr>
              <a:t>Vertical velocity is greater than horizontal </a:t>
            </a:r>
          </a:p>
          <a:p>
            <a:pPr marL="285750" indent="-285750">
              <a:buFont typeface="Arial" pitchFamily="34" charset="0"/>
              <a:buChar char="•"/>
            </a:pPr>
            <a:r>
              <a:rPr lang="en-AU" sz="1600">
                <a:solidFill>
                  <a:schemeClr val="bg1"/>
                </a:solidFill>
                <a:latin typeface="Calibri" pitchFamily="34" charset="0"/>
              </a:rPr>
              <a:t>↑ height and flight time</a:t>
            </a:r>
          </a:p>
          <a:p>
            <a:pPr marL="285750" indent="-285750">
              <a:buFont typeface="Arial" pitchFamily="34" charset="0"/>
              <a:buChar char="•"/>
            </a:pPr>
            <a:r>
              <a:rPr lang="en-AU" sz="1600">
                <a:solidFill>
                  <a:schemeClr val="bg1"/>
                </a:solidFill>
                <a:latin typeface="Calibri" pitchFamily="34" charset="0"/>
              </a:rPr>
              <a:t>↓horizontal distance</a:t>
            </a:r>
            <a:endParaRPr lang="en-US" sz="1600">
              <a:solidFill>
                <a:schemeClr val="bg1"/>
              </a:solidFill>
              <a:latin typeface="Calibri" pitchFamily="34" charset="0"/>
            </a:endParaRPr>
          </a:p>
        </p:txBody>
      </p:sp>
      <p:sp>
        <p:nvSpPr>
          <p:cNvPr id="25" name="TextBox 10"/>
          <p:cNvSpPr txBox="1">
            <a:spLocks noChangeArrowheads="1"/>
          </p:cNvSpPr>
          <p:nvPr/>
        </p:nvSpPr>
        <p:spPr bwMode="auto">
          <a:xfrm>
            <a:off x="4000496" y="3462883"/>
            <a:ext cx="2357454" cy="1569660"/>
          </a:xfrm>
          <a:prstGeom prst="rect">
            <a:avLst/>
          </a:prstGeom>
          <a:solidFill>
            <a:srgbClr val="00B0F0"/>
          </a:solidFill>
          <a:ln>
            <a:solidFill>
              <a:srgbClr val="00B0F0"/>
            </a:solidFill>
            <a:headEnd/>
            <a:tailEnd/>
          </a:ln>
        </p:spPr>
        <p:style>
          <a:lnRef idx="3">
            <a:schemeClr val="lt1"/>
          </a:lnRef>
          <a:fillRef idx="1">
            <a:schemeClr val="accent2"/>
          </a:fillRef>
          <a:effectRef idx="1">
            <a:schemeClr val="accent2"/>
          </a:effectRef>
          <a:fontRef idx="minor">
            <a:schemeClr val="lt1"/>
          </a:fontRef>
        </p:style>
        <p:txBody>
          <a:bodyPr wrap="square">
            <a:spAutoFit/>
          </a:bodyPr>
          <a:lstStyle/>
          <a:p>
            <a:r>
              <a:rPr lang="en-AU" sz="1600" b="1">
                <a:solidFill>
                  <a:schemeClr val="bg1"/>
                </a:solidFill>
                <a:latin typeface="Calibri" pitchFamily="34" charset="0"/>
              </a:rPr>
              <a:t>Angle of release &lt; 45</a:t>
            </a:r>
            <a:r>
              <a:rPr lang="en-AU" sz="1600">
                <a:solidFill>
                  <a:schemeClr val="bg1"/>
                </a:solidFill>
                <a:latin typeface="Calibri" pitchFamily="34" charset="0"/>
              </a:rPr>
              <a:t>⁰</a:t>
            </a:r>
          </a:p>
          <a:p>
            <a:pPr marL="285750" indent="-285750">
              <a:buFont typeface="Arial" pitchFamily="34" charset="0"/>
              <a:buChar char="•"/>
            </a:pPr>
            <a:r>
              <a:rPr lang="en-AU" sz="1600">
                <a:solidFill>
                  <a:schemeClr val="bg1"/>
                </a:solidFill>
                <a:latin typeface="Calibri" pitchFamily="34" charset="0"/>
              </a:rPr>
              <a:t>Horizontal velocity is greater than vertical </a:t>
            </a:r>
          </a:p>
          <a:p>
            <a:pPr marL="285750" indent="-285750">
              <a:buFont typeface="Arial" pitchFamily="34" charset="0"/>
              <a:buChar char="•"/>
            </a:pPr>
            <a:r>
              <a:rPr lang="en-AU" sz="1600">
                <a:solidFill>
                  <a:schemeClr val="bg1"/>
                </a:solidFill>
                <a:latin typeface="Calibri" pitchFamily="34" charset="0"/>
              </a:rPr>
              <a:t>↓ height and flight time</a:t>
            </a:r>
          </a:p>
          <a:p>
            <a:pPr marL="285750" indent="-285750">
              <a:buFont typeface="Arial" pitchFamily="34" charset="0"/>
              <a:buChar char="•"/>
            </a:pPr>
            <a:r>
              <a:rPr lang="en-AU" sz="1600">
                <a:solidFill>
                  <a:schemeClr val="bg1"/>
                </a:solidFill>
                <a:latin typeface="Calibri" pitchFamily="34" charset="0"/>
              </a:rPr>
              <a:t>↓horizontal distance</a:t>
            </a:r>
            <a:endParaRPr lang="en-US" sz="1600">
              <a:solidFill>
                <a:schemeClr val="bg1"/>
              </a:solidFill>
              <a:latin typeface="Calibri" pitchFamily="34" charset="0"/>
            </a:endParaRPr>
          </a:p>
        </p:txBody>
      </p:sp>
      <p:cxnSp>
        <p:nvCxnSpPr>
          <p:cNvPr id="27" name="Straight Arrow Connector 26"/>
          <p:cNvCxnSpPr/>
          <p:nvPr/>
        </p:nvCxnSpPr>
        <p:spPr>
          <a:xfrm rot="10800000" flipV="1">
            <a:off x="4000496" y="1214422"/>
            <a:ext cx="500066" cy="428628"/>
          </a:xfrm>
          <a:prstGeom prst="straightConnector1">
            <a:avLst/>
          </a:prstGeom>
          <a:ln w="57150">
            <a:solidFill>
              <a:srgbClr val="FC1239"/>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flipV="1">
            <a:off x="5857884" y="2714620"/>
            <a:ext cx="738808" cy="285752"/>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0800000" flipV="1">
            <a:off x="3428992" y="4357693"/>
            <a:ext cx="595932" cy="428628"/>
          </a:xfrm>
          <a:prstGeom prst="straightConnector1">
            <a:avLst/>
          </a:prstGeom>
          <a:ln w="571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BD4B1AB-4DEF-4602-8A8D-6D8C1C704CAA}"/>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Projectile motion</a:t>
            </a:r>
          </a:p>
        </p:txBody>
      </p:sp>
      <p:sp>
        <p:nvSpPr>
          <p:cNvPr id="26" name="Rectangle 2">
            <a:extLst>
              <a:ext uri="{FF2B5EF4-FFF2-40B4-BE49-F238E27FC236}">
                <a16:creationId xmlns:a16="http://schemas.microsoft.com/office/drawing/2014/main" id="{55520134-7FB8-440A-8019-41DBE263EBBF}"/>
              </a:ext>
            </a:extLst>
          </p:cNvPr>
          <p:cNvSpPr>
            <a:spLocks noGrp="1" noChangeArrowheads="1"/>
          </p:cNvSpPr>
          <p:nvPr>
            <p:ph type="title"/>
          </p:nvPr>
        </p:nvSpPr>
        <p:spPr>
          <a:xfrm rot="20933542">
            <a:off x="144753" y="692570"/>
            <a:ext cx="2318427" cy="429478"/>
          </a:xfr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a:normAutofit/>
          </a:bodyPr>
          <a:lstStyle/>
          <a:p>
            <a:r>
              <a:rPr lang="en-US" sz="2000" b="1"/>
              <a:t>ANGLE OF RELEASE</a:t>
            </a:r>
          </a:p>
        </p:txBody>
      </p:sp>
    </p:spTree>
    <p:extLst>
      <p:ext uri="{BB962C8B-B14F-4D97-AF65-F5344CB8AC3E}">
        <p14:creationId xmlns:p14="http://schemas.microsoft.com/office/powerpoint/2010/main" val="284676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361 0.06545 C 0.09913 0.00278 0.17518 -0.05943 0.25591 -0.06013 C 0.33681 -0.06013 0.46684 0.04071 0.5092 0.06036 " pathEditMode="relative" rAng="0" ptsTypes="aaA">
                                      <p:cBhvr>
                                        <p:cTn id="6" dur="3000" fill="hold"/>
                                        <p:tgtEl>
                                          <p:spTgt spid="11"/>
                                        </p:tgtEl>
                                        <p:attrNameLst>
                                          <p:attrName>ppt_x</p:attrName>
                                          <p:attrName>ppt_y</p:attrName>
                                        </p:attrNameLst>
                                      </p:cBhvr>
                                      <p:rCtr x="24300" y="-63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4879 0.03399 C 0.12969 -0.2389 0.21684 -0.51157 0.29479 -0.50764 C 0.37361 -0.50417 0.47448 -0.03955 0.51216 0.05296 " pathEditMode="relative" rAng="219472" ptsTypes="aaA">
                                      <p:cBhvr>
                                        <p:cTn id="16" dur="3000" fill="hold"/>
                                        <p:tgtEl>
                                          <p:spTgt spid="17"/>
                                        </p:tgtEl>
                                        <p:attrNameLst>
                                          <p:attrName>ppt_x</p:attrName>
                                          <p:attrName>ppt_y</p:attrName>
                                        </p:attrNameLst>
                                      </p:cBhvr>
                                      <p:rCtr x="24400" y="-26200"/>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2361 0.05504 C 0.14618 -0.16374 0.2691 -0.38113 0.39983 -0.38367 C 0.53038 -0.38622 0.74028 -0.03076 0.80851 0.03978 " pathEditMode="relative" rAng="0" ptsTypes="aaA">
                                      <p:cBhvr>
                                        <p:cTn id="26" dur="3000" fill="hold"/>
                                        <p:tgtEl>
                                          <p:spTgt spid="18"/>
                                        </p:tgtEl>
                                        <p:attrNameLst>
                                          <p:attrName>ppt_x</p:attrName>
                                          <p:attrName>ppt_y</p:attrName>
                                        </p:attrNameLst>
                                      </p:cBhvr>
                                      <p:rCtr x="39200" y="-2210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1" name="Rectangle 3"/>
          <p:cNvSpPr>
            <a:spLocks noGrp="1" noChangeArrowheads="1"/>
          </p:cNvSpPr>
          <p:nvPr>
            <p:ph type="body" idx="1"/>
          </p:nvPr>
        </p:nvSpPr>
        <p:spPr>
          <a:xfrm>
            <a:off x="616907" y="1284252"/>
            <a:ext cx="8177562" cy="1365285"/>
          </a:xfrm>
          <a:solidFill>
            <a:schemeClr val="bg1"/>
          </a:solidFill>
          <a:ln>
            <a:solidFill>
              <a:srgbClr val="7030A0"/>
            </a:solidFill>
          </a:ln>
        </p:spPr>
        <p:txBody>
          <a:bodyPr>
            <a:normAutofit/>
          </a:bodyPr>
          <a:lstStyle/>
          <a:p>
            <a:r>
              <a:rPr lang="en-US" sz="1800"/>
              <a:t>Many sports involve releasing a projectile from a given height then landing at ground level.</a:t>
            </a:r>
          </a:p>
          <a:p>
            <a:r>
              <a:rPr lang="en-US" sz="1800"/>
              <a:t>The greater the height of release of a projectile, the greater the horizontal distance it will cover, provided all other factors are equal.</a:t>
            </a:r>
          </a:p>
        </p:txBody>
      </p:sp>
      <p:sp>
        <p:nvSpPr>
          <p:cNvPr id="8" name="Slide Number Placeholder 7"/>
          <p:cNvSpPr>
            <a:spLocks noGrp="1"/>
          </p:cNvSpPr>
          <p:nvPr>
            <p:ph type="sldNum" sz="quarter" idx="12"/>
          </p:nvPr>
        </p:nvSpPr>
        <p:spPr>
          <a:xfrm>
            <a:off x="6786578" y="6286520"/>
            <a:ext cx="2133600" cy="365125"/>
          </a:xfrm>
        </p:spPr>
        <p:txBody>
          <a:bodyPr/>
          <a:lstStyle/>
          <a:p>
            <a:pPr>
              <a:defRPr/>
            </a:pPr>
            <a:fld id="{989D97D2-95B3-4677-9D7B-2A2FC247BB09}" type="slidenum">
              <a:rPr lang="en-US" smtClean="0"/>
              <a:pPr>
                <a:defRPr/>
              </a:pPr>
              <a:t>59</a:t>
            </a:fld>
            <a:endParaRPr lang="en-US"/>
          </a:p>
        </p:txBody>
      </p:sp>
      <p:sp>
        <p:nvSpPr>
          <p:cNvPr id="9" name="Footer Placeholder 8"/>
          <p:cNvSpPr>
            <a:spLocks noGrp="1"/>
          </p:cNvSpPr>
          <p:nvPr>
            <p:ph type="ftr" sz="quarter" idx="11"/>
          </p:nvPr>
        </p:nvSpPr>
        <p:spPr>
          <a:xfrm>
            <a:off x="3590192" y="6506054"/>
            <a:ext cx="2895600" cy="365125"/>
          </a:xfrm>
        </p:spPr>
        <p:txBody>
          <a:bodyPr/>
          <a:lstStyle/>
          <a:p>
            <a:pPr>
              <a:defRPr/>
            </a:pPr>
            <a:r>
              <a:rPr lang="en-US"/>
              <a:t>©PE STUDIES RESOURCES</a:t>
            </a:r>
          </a:p>
        </p:txBody>
      </p:sp>
      <p:pic>
        <p:nvPicPr>
          <p:cNvPr id="10" name="Picture 2" descr="C:\Program Files\Microsoft Office\MEDIA\CAGCAT10\j0185604.wmf">
            <a:hlinkClick r:id="" action="ppaction://noaction"/>
          </p:cNvPr>
          <p:cNvPicPr>
            <a:picLocks noChangeAspect="1" noChangeArrowheads="1"/>
          </p:cNvPicPr>
          <p:nvPr/>
        </p:nvPicPr>
        <p:blipFill>
          <a:blip r:embed="rId3" cstate="print"/>
          <a:srcRect/>
          <a:stretch>
            <a:fillRect/>
          </a:stretch>
        </p:blipFill>
        <p:spPr bwMode="auto">
          <a:xfrm>
            <a:off x="152400" y="6260825"/>
            <a:ext cx="457501" cy="457955"/>
          </a:xfrm>
          <a:prstGeom prst="rect">
            <a:avLst/>
          </a:prstGeom>
          <a:noFill/>
        </p:spPr>
      </p:pic>
      <p:sp>
        <p:nvSpPr>
          <p:cNvPr id="11" name="TextBox 10">
            <a:hlinkClick r:id="" action="ppaction://noaction"/>
          </p:cNvPr>
          <p:cNvSpPr txBox="1"/>
          <p:nvPr/>
        </p:nvSpPr>
        <p:spPr>
          <a:xfrm>
            <a:off x="0" y="6642580"/>
            <a:ext cx="838200" cy="215444"/>
          </a:xfrm>
          <a:prstGeom prst="rect">
            <a:avLst/>
          </a:prstGeom>
          <a:noFill/>
        </p:spPr>
        <p:txBody>
          <a:bodyPr wrap="square" rtlCol="0">
            <a:spAutoFit/>
          </a:bodyPr>
          <a:lstStyle/>
          <a:p>
            <a:pPr algn="ctr"/>
            <a:r>
              <a:rPr lang="en-AU" sz="800"/>
              <a:t>Home</a:t>
            </a:r>
            <a:endParaRPr lang="en-US" sz="800"/>
          </a:p>
        </p:txBody>
      </p:sp>
      <p:sp>
        <p:nvSpPr>
          <p:cNvPr id="15" name="TextBox 14">
            <a:extLst>
              <a:ext uri="{FF2B5EF4-FFF2-40B4-BE49-F238E27FC236}">
                <a16:creationId xmlns:a16="http://schemas.microsoft.com/office/drawing/2014/main" id="{52A05141-7835-4181-84FB-E36EDC82BDB2}"/>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Projectile motion</a:t>
            </a:r>
          </a:p>
        </p:txBody>
      </p:sp>
      <p:sp>
        <p:nvSpPr>
          <p:cNvPr id="14" name="Rectangle 2">
            <a:extLst>
              <a:ext uri="{FF2B5EF4-FFF2-40B4-BE49-F238E27FC236}">
                <a16:creationId xmlns:a16="http://schemas.microsoft.com/office/drawing/2014/main" id="{EEB07B8C-1252-4B07-99BF-F26D11E568F9}"/>
              </a:ext>
            </a:extLst>
          </p:cNvPr>
          <p:cNvSpPr>
            <a:spLocks noGrp="1" noChangeArrowheads="1"/>
          </p:cNvSpPr>
          <p:nvPr>
            <p:ph type="title"/>
          </p:nvPr>
        </p:nvSpPr>
        <p:spPr>
          <a:xfrm rot="20868223">
            <a:off x="108143" y="648683"/>
            <a:ext cx="2414042" cy="457955"/>
          </a:xfr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a:normAutofit/>
          </a:bodyPr>
          <a:lstStyle/>
          <a:p>
            <a:r>
              <a:rPr lang="en-US" sz="2000" b="1"/>
              <a:t>HEIGHT OF RELEASE</a:t>
            </a:r>
          </a:p>
        </p:txBody>
      </p:sp>
      <p:pic>
        <p:nvPicPr>
          <p:cNvPr id="5122" name="Picture 2" descr="Image result for javelin">
            <a:extLst>
              <a:ext uri="{FF2B5EF4-FFF2-40B4-BE49-F238E27FC236}">
                <a16:creationId xmlns:a16="http://schemas.microsoft.com/office/drawing/2014/main" id="{E07C340E-A1E7-7A44-86D7-18B402FA90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0594" y="2707871"/>
            <a:ext cx="5390188" cy="359014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53E8223-AA87-9146-8FEB-638C1DF3D8A8}"/>
              </a:ext>
            </a:extLst>
          </p:cNvPr>
          <p:cNvSpPr/>
          <p:nvPr/>
        </p:nvSpPr>
        <p:spPr>
          <a:xfrm>
            <a:off x="5795799" y="6271710"/>
            <a:ext cx="1905769" cy="169277"/>
          </a:xfrm>
          <a:prstGeom prst="rect">
            <a:avLst/>
          </a:prstGeom>
        </p:spPr>
        <p:txBody>
          <a:bodyPr wrap="square">
            <a:spAutoFit/>
          </a:bodyPr>
          <a:lstStyle/>
          <a:p>
            <a:r>
              <a:rPr lang="en-US" sz="500"/>
              <a:t>http://</a:t>
            </a:r>
            <a:r>
              <a:rPr lang="en-US" sz="500" err="1"/>
              <a:t>www.peakpx.com</a:t>
            </a:r>
            <a:r>
              <a:rPr lang="en-US" sz="500"/>
              <a:t>/507337/man-playing-javelin-throw</a:t>
            </a:r>
          </a:p>
        </p:txBody>
      </p:sp>
    </p:spTree>
    <p:extLst>
      <p:ext uri="{BB962C8B-B14F-4D97-AF65-F5344CB8AC3E}">
        <p14:creationId xmlns:p14="http://schemas.microsoft.com/office/powerpoint/2010/main" val="249721037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0" y="1"/>
            <a:ext cx="9144000" cy="457955"/>
          </a:xfrm>
          <a:solidFill>
            <a:srgbClr val="FFC00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2400" b="1">
                <a:solidFill>
                  <a:schemeClr val="bg1"/>
                </a:solidFill>
              </a:rPr>
              <a:t>TYPES OF MOTION ⎯ LINEAR MOTION</a:t>
            </a:r>
          </a:p>
        </p:txBody>
      </p:sp>
      <p:sp>
        <p:nvSpPr>
          <p:cNvPr id="8195" name="Rectangle 3"/>
          <p:cNvSpPr>
            <a:spLocks noGrp="1" noChangeArrowheads="1"/>
          </p:cNvSpPr>
          <p:nvPr>
            <p:ph type="body" idx="1"/>
          </p:nvPr>
        </p:nvSpPr>
        <p:spPr>
          <a:xfrm>
            <a:off x="331721" y="1518256"/>
            <a:ext cx="8681649" cy="1639264"/>
          </a:xfrm>
          <a:solidFill>
            <a:schemeClr val="bg1"/>
          </a:solidFill>
          <a:ln>
            <a:solidFill>
              <a:schemeClr val="accent2">
                <a:lumMod val="60000"/>
                <a:lumOff val="40000"/>
              </a:schemeClr>
            </a:solidFill>
          </a:ln>
        </p:spPr>
        <p:txBody>
          <a:bodyPr rtlCol="0">
            <a:normAutofit/>
          </a:bodyPr>
          <a:lstStyle/>
          <a:p>
            <a:pPr>
              <a:defRPr/>
            </a:pPr>
            <a:r>
              <a:rPr lang="en-US" sz="1800"/>
              <a:t>Movement is linear and occurs through a straight line</a:t>
            </a:r>
          </a:p>
          <a:p>
            <a:pPr>
              <a:defRPr/>
            </a:pPr>
            <a:r>
              <a:rPr lang="en-US" sz="1800"/>
              <a:t>This is often represented by the body as a whole or certain point of the body (the head when running)</a:t>
            </a:r>
          </a:p>
          <a:p>
            <a:pPr>
              <a:defRPr/>
            </a:pPr>
            <a:r>
              <a:rPr lang="en-US" sz="1800"/>
              <a:t>A basketball chest pass or baseball pitch are good examples where the ball’s path is flat and in a straight line</a:t>
            </a:r>
          </a:p>
        </p:txBody>
      </p:sp>
      <p:sp>
        <p:nvSpPr>
          <p:cNvPr id="6" name="Slide Number Placeholder 5"/>
          <p:cNvSpPr>
            <a:spLocks noGrp="1"/>
          </p:cNvSpPr>
          <p:nvPr>
            <p:ph type="sldNum" sz="quarter" idx="12"/>
          </p:nvPr>
        </p:nvSpPr>
        <p:spPr>
          <a:xfrm>
            <a:off x="7010400" y="6492875"/>
            <a:ext cx="2133600" cy="365125"/>
          </a:xfrm>
        </p:spPr>
        <p:txBody>
          <a:bodyPr/>
          <a:lstStyle/>
          <a:p>
            <a:pPr>
              <a:defRPr/>
            </a:pPr>
            <a:fld id="{989D97D2-95B3-4677-9D7B-2A2FC247BB09}" type="slidenum">
              <a:rPr lang="en-US" smtClean="0"/>
              <a:pPr>
                <a:defRPr/>
              </a:pPr>
              <a:t>6</a:t>
            </a:fld>
            <a:endParaRPr lang="en-US"/>
          </a:p>
        </p:txBody>
      </p:sp>
      <p:sp>
        <p:nvSpPr>
          <p:cNvPr id="7" name="Footer Placeholder 6"/>
          <p:cNvSpPr>
            <a:spLocks noGrp="1"/>
          </p:cNvSpPr>
          <p:nvPr>
            <p:ph type="ftr" sz="quarter" idx="11"/>
          </p:nvPr>
        </p:nvSpPr>
        <p:spPr>
          <a:xfrm>
            <a:off x="3224745" y="6503099"/>
            <a:ext cx="2895600" cy="365125"/>
          </a:xfrm>
        </p:spPr>
        <p:txBody>
          <a:bodyPr/>
          <a:lstStyle/>
          <a:p>
            <a:pPr>
              <a:defRPr/>
            </a:pPr>
            <a:r>
              <a:rPr lang="en-US"/>
              <a:t>©PE STUDIES RESOURCES</a:t>
            </a:r>
          </a:p>
        </p:txBody>
      </p:sp>
      <p:sp>
        <p:nvSpPr>
          <p:cNvPr id="9" name="TextBox 8">
            <a:hlinkClick r:id="rId3" action="ppaction://hlinksldjump"/>
          </p:cNvPr>
          <p:cNvSpPr txBox="1"/>
          <p:nvPr/>
        </p:nvSpPr>
        <p:spPr>
          <a:xfrm>
            <a:off x="-49428" y="6598510"/>
            <a:ext cx="838200" cy="215444"/>
          </a:xfrm>
          <a:prstGeom prst="rect">
            <a:avLst/>
          </a:prstGeom>
          <a:noFill/>
        </p:spPr>
        <p:txBody>
          <a:bodyPr wrap="square" rtlCol="0">
            <a:spAutoFit/>
          </a:bodyPr>
          <a:lstStyle/>
          <a:p>
            <a:pPr algn="ctr"/>
            <a:r>
              <a:rPr lang="en-AU" sz="800"/>
              <a:t>Home</a:t>
            </a:r>
            <a:endParaRPr lang="en-US" sz="800"/>
          </a:p>
        </p:txBody>
      </p:sp>
      <p:sp>
        <p:nvSpPr>
          <p:cNvPr id="10" name="TextBox 9">
            <a:extLst>
              <a:ext uri="{FF2B5EF4-FFF2-40B4-BE49-F238E27FC236}">
                <a16:creationId xmlns:a16="http://schemas.microsoft.com/office/drawing/2014/main" id="{92DBDDD0-F0F9-A246-BE90-E6F4F663134C}"/>
              </a:ext>
            </a:extLst>
          </p:cNvPr>
          <p:cNvSpPr txBox="1"/>
          <p:nvPr/>
        </p:nvSpPr>
        <p:spPr>
          <a:xfrm rot="21114296">
            <a:off x="158088" y="810786"/>
            <a:ext cx="4139652" cy="400110"/>
          </a:xfrm>
          <a:prstGeom prst="rect">
            <a:avLst/>
          </a:prstGeom>
          <a:solidFill>
            <a:srgbClr val="FF0000"/>
          </a:solidFill>
          <a:ln>
            <a:solidFill>
              <a:schemeClr val="bg1"/>
            </a:solidFill>
          </a:ln>
        </p:spPr>
        <p:txBody>
          <a:bodyPr wrap="square" rtlCol="0">
            <a:spAutoFit/>
          </a:bodyPr>
          <a:lstStyle/>
          <a:p>
            <a:r>
              <a:rPr lang="en-US" sz="2000" b="1">
                <a:solidFill>
                  <a:schemeClr val="bg1"/>
                </a:solidFill>
              </a:rPr>
              <a:t>Linear motion – Rectilinear motion</a:t>
            </a:r>
          </a:p>
        </p:txBody>
      </p:sp>
      <p:pic>
        <p:nvPicPr>
          <p:cNvPr id="8"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02972" y="6216755"/>
            <a:ext cx="457501" cy="457955"/>
          </a:xfrm>
          <a:prstGeom prst="rect">
            <a:avLst/>
          </a:prstGeom>
          <a:noFill/>
        </p:spPr>
      </p:pic>
      <p:cxnSp>
        <p:nvCxnSpPr>
          <p:cNvPr id="18" name="Straight Connector 17">
            <a:extLst>
              <a:ext uri="{FF2B5EF4-FFF2-40B4-BE49-F238E27FC236}">
                <a16:creationId xmlns:a16="http://schemas.microsoft.com/office/drawing/2014/main" id="{02CDBC64-98B8-5D46-80DB-4A13CF134C31}"/>
              </a:ext>
            </a:extLst>
          </p:cNvPr>
          <p:cNvCxnSpPr>
            <a:cxnSpLocks/>
          </p:cNvCxnSpPr>
          <p:nvPr/>
        </p:nvCxnSpPr>
        <p:spPr>
          <a:xfrm>
            <a:off x="5186258" y="3768633"/>
            <a:ext cx="3" cy="20726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B9BC3-338A-1E48-AAA5-43DF26F0A28C}"/>
              </a:ext>
            </a:extLst>
          </p:cNvPr>
          <p:cNvCxnSpPr>
            <a:cxnSpLocks/>
          </p:cNvCxnSpPr>
          <p:nvPr/>
        </p:nvCxnSpPr>
        <p:spPr>
          <a:xfrm>
            <a:off x="5186258" y="5841275"/>
            <a:ext cx="38053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6B69308-0F96-7A4A-BBB6-9CF415438A7D}"/>
              </a:ext>
            </a:extLst>
          </p:cNvPr>
          <p:cNvSpPr txBox="1"/>
          <p:nvPr/>
        </p:nvSpPr>
        <p:spPr>
          <a:xfrm>
            <a:off x="6220994" y="5841275"/>
            <a:ext cx="4166334" cy="276999"/>
          </a:xfrm>
          <a:prstGeom prst="rect">
            <a:avLst/>
          </a:prstGeom>
          <a:noFill/>
        </p:spPr>
        <p:txBody>
          <a:bodyPr wrap="square" rtlCol="0">
            <a:spAutoFit/>
          </a:bodyPr>
          <a:lstStyle/>
          <a:p>
            <a:r>
              <a:rPr lang="en-US" sz="1200"/>
              <a:t>Horizontal distance (m)</a:t>
            </a:r>
          </a:p>
        </p:txBody>
      </p:sp>
      <p:sp>
        <p:nvSpPr>
          <p:cNvPr id="21" name="TextBox 20">
            <a:extLst>
              <a:ext uri="{FF2B5EF4-FFF2-40B4-BE49-F238E27FC236}">
                <a16:creationId xmlns:a16="http://schemas.microsoft.com/office/drawing/2014/main" id="{AFF07387-E44F-A24C-BBCF-8BF0EE062A72}"/>
              </a:ext>
            </a:extLst>
          </p:cNvPr>
          <p:cNvSpPr txBox="1"/>
          <p:nvPr/>
        </p:nvSpPr>
        <p:spPr>
          <a:xfrm>
            <a:off x="4816926" y="3747919"/>
            <a:ext cx="369332" cy="1668946"/>
          </a:xfrm>
          <a:prstGeom prst="rect">
            <a:avLst/>
          </a:prstGeom>
          <a:noFill/>
        </p:spPr>
        <p:txBody>
          <a:bodyPr vert="vert270" wrap="square" rtlCol="0">
            <a:spAutoFit/>
          </a:bodyPr>
          <a:lstStyle/>
          <a:p>
            <a:r>
              <a:rPr lang="en-US" sz="1200"/>
              <a:t>Vertical distance (m)</a:t>
            </a:r>
          </a:p>
        </p:txBody>
      </p:sp>
      <p:cxnSp>
        <p:nvCxnSpPr>
          <p:cNvPr id="25" name="Straight Connector 24">
            <a:extLst>
              <a:ext uri="{FF2B5EF4-FFF2-40B4-BE49-F238E27FC236}">
                <a16:creationId xmlns:a16="http://schemas.microsoft.com/office/drawing/2014/main" id="{6470F51C-325E-1B45-A7A3-50826545E2EF}"/>
              </a:ext>
            </a:extLst>
          </p:cNvPr>
          <p:cNvCxnSpPr>
            <a:cxnSpLocks/>
          </p:cNvCxnSpPr>
          <p:nvPr/>
        </p:nvCxnSpPr>
        <p:spPr>
          <a:xfrm>
            <a:off x="5186258" y="5227320"/>
            <a:ext cx="38053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904328F-3987-814C-9121-7580E69B0027}"/>
              </a:ext>
            </a:extLst>
          </p:cNvPr>
          <p:cNvSpPr/>
          <p:nvPr/>
        </p:nvSpPr>
        <p:spPr>
          <a:xfrm>
            <a:off x="2898515" y="5872729"/>
            <a:ext cx="2198914" cy="169277"/>
          </a:xfrm>
          <a:prstGeom prst="rect">
            <a:avLst/>
          </a:prstGeom>
        </p:spPr>
        <p:txBody>
          <a:bodyPr wrap="square">
            <a:spAutoFit/>
          </a:bodyPr>
          <a:lstStyle/>
          <a:p>
            <a:r>
              <a:rPr lang="en-US" sz="500"/>
              <a:t>https://</a:t>
            </a:r>
            <a:r>
              <a:rPr lang="en-US" sz="500" err="1"/>
              <a:t>commons.wikimedia.org</a:t>
            </a:r>
            <a:r>
              <a:rPr lang="en-US" sz="500"/>
              <a:t>/wiki/File:EVD-baloncesto-036.jpg</a:t>
            </a:r>
          </a:p>
        </p:txBody>
      </p:sp>
    </p:spTree>
    <p:extLst>
      <p:ext uri="{BB962C8B-B14F-4D97-AF65-F5344CB8AC3E}">
        <p14:creationId xmlns:p14="http://schemas.microsoft.com/office/powerpoint/2010/main" val="13145174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rot="5400000">
            <a:off x="-287337" y="4429125"/>
            <a:ext cx="3430588" cy="1587"/>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flipH="1" flipV="1">
            <a:off x="6274210" y="4429918"/>
            <a:ext cx="3430588"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9988" y="3429000"/>
            <a:ext cx="461665" cy="1928826"/>
          </a:xfrm>
          <a:prstGeom prst="rect">
            <a:avLst/>
          </a:prstGeom>
          <a:solidFill>
            <a:srgbClr val="00B0F0"/>
          </a:solidFill>
          <a:ln>
            <a:solidFill>
              <a:schemeClr val="bg1"/>
            </a:solidFill>
          </a:ln>
        </p:spPr>
        <p:style>
          <a:lnRef idx="1">
            <a:schemeClr val="accent3"/>
          </a:lnRef>
          <a:fillRef idx="2">
            <a:schemeClr val="accent3"/>
          </a:fillRef>
          <a:effectRef idx="1">
            <a:schemeClr val="accent3"/>
          </a:effectRef>
          <a:fontRef idx="minor">
            <a:schemeClr val="dk1"/>
          </a:fontRef>
        </p:style>
        <p:txBody>
          <a:bodyPr vert="vert270">
            <a:spAutoFit/>
          </a:bodyPr>
          <a:lstStyle/>
          <a:p>
            <a:pPr algn="ctr" fontAlgn="auto">
              <a:spcBef>
                <a:spcPts val="0"/>
              </a:spcBef>
              <a:spcAft>
                <a:spcPts val="0"/>
              </a:spcAft>
              <a:defRPr/>
            </a:pPr>
            <a:r>
              <a:rPr lang="en-AU" b="1">
                <a:solidFill>
                  <a:schemeClr val="bg1"/>
                </a:solidFill>
                <a:latin typeface="+mn-lt"/>
                <a:cs typeface="+mn-cs"/>
              </a:rPr>
              <a:t>Release height</a:t>
            </a:r>
            <a:endParaRPr lang="en-US" b="1">
              <a:solidFill>
                <a:schemeClr val="bg1"/>
              </a:solidFill>
              <a:latin typeface="+mn-lt"/>
              <a:cs typeface="+mn-cs"/>
            </a:endParaRPr>
          </a:p>
        </p:txBody>
      </p:sp>
      <p:sp>
        <p:nvSpPr>
          <p:cNvPr id="10" name="TextBox 9"/>
          <p:cNvSpPr txBox="1"/>
          <p:nvPr/>
        </p:nvSpPr>
        <p:spPr>
          <a:xfrm>
            <a:off x="8127530" y="3763424"/>
            <a:ext cx="461665" cy="2000250"/>
          </a:xfrm>
          <a:prstGeom prst="rect">
            <a:avLst/>
          </a:prstGeom>
          <a:solidFill>
            <a:srgbClr val="00B0F0"/>
          </a:solidFill>
          <a:ln>
            <a:solidFill>
              <a:schemeClr val="bg1"/>
            </a:solidFill>
          </a:ln>
        </p:spPr>
        <p:style>
          <a:lnRef idx="1">
            <a:schemeClr val="accent3"/>
          </a:lnRef>
          <a:fillRef idx="2">
            <a:schemeClr val="accent3"/>
          </a:fillRef>
          <a:effectRef idx="1">
            <a:schemeClr val="accent3"/>
          </a:effectRef>
          <a:fontRef idx="minor">
            <a:schemeClr val="dk1"/>
          </a:fontRef>
        </p:style>
        <p:txBody>
          <a:bodyPr vert="vert">
            <a:spAutoFit/>
          </a:bodyPr>
          <a:lstStyle/>
          <a:p>
            <a:pPr algn="ctr" fontAlgn="auto">
              <a:spcBef>
                <a:spcPts val="0"/>
              </a:spcBef>
              <a:spcAft>
                <a:spcPts val="0"/>
              </a:spcAft>
              <a:defRPr/>
            </a:pPr>
            <a:r>
              <a:rPr lang="en-AU" b="1">
                <a:solidFill>
                  <a:schemeClr val="bg1"/>
                </a:solidFill>
                <a:latin typeface="+mn-lt"/>
                <a:cs typeface="+mn-cs"/>
              </a:rPr>
              <a:t>Landing height</a:t>
            </a:r>
            <a:endParaRPr lang="en-US" b="1">
              <a:solidFill>
                <a:schemeClr val="bg1"/>
              </a:solidFill>
              <a:latin typeface="+mn-lt"/>
              <a:cs typeface="+mn-cs"/>
            </a:endParaRPr>
          </a:p>
        </p:txBody>
      </p:sp>
      <p:sp>
        <p:nvSpPr>
          <p:cNvPr id="44041" name="TextBox 10"/>
          <p:cNvSpPr txBox="1">
            <a:spLocks noChangeArrowheads="1"/>
          </p:cNvSpPr>
          <p:nvPr/>
        </p:nvSpPr>
        <p:spPr bwMode="auto">
          <a:xfrm>
            <a:off x="3214687" y="3071813"/>
            <a:ext cx="3207327" cy="369332"/>
          </a:xfrm>
          <a:prstGeom prst="rect">
            <a:avLst/>
          </a:prstGeom>
          <a:ln>
            <a:headEnd/>
            <a:tailEnd/>
          </a:ln>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en-AU">
                <a:solidFill>
                  <a:schemeClr val="bg1"/>
                </a:solidFill>
                <a:latin typeface="Calibri" pitchFamily="34" charset="0"/>
              </a:rPr>
              <a:t>Optimal angle of release is = 45⁰</a:t>
            </a:r>
            <a:endParaRPr lang="en-US">
              <a:solidFill>
                <a:schemeClr val="bg1"/>
              </a:solidFill>
              <a:latin typeface="Calibri" pitchFamily="34" charset="0"/>
            </a:endParaRPr>
          </a:p>
        </p:txBody>
      </p:sp>
      <p:cxnSp>
        <p:nvCxnSpPr>
          <p:cNvPr id="12" name="Straight Arrow Connector 11"/>
          <p:cNvCxnSpPr>
            <a:cxnSpLocks/>
          </p:cNvCxnSpPr>
          <p:nvPr/>
        </p:nvCxnSpPr>
        <p:spPr>
          <a:xfrm flipH="1">
            <a:off x="4786314" y="3643313"/>
            <a:ext cx="357187" cy="642937"/>
          </a:xfrm>
          <a:prstGeom prst="straightConnector1">
            <a:avLst/>
          </a:prstGeom>
          <a:ln>
            <a:tailEnd type="arrow"/>
          </a:ln>
        </p:spPr>
        <p:style>
          <a:lnRef idx="3">
            <a:schemeClr val="lt1"/>
          </a:lnRef>
          <a:fillRef idx="1">
            <a:schemeClr val="accent2"/>
          </a:fillRef>
          <a:effectRef idx="1">
            <a:schemeClr val="accent2"/>
          </a:effectRef>
          <a:fontRef idx="minor">
            <a:schemeClr val="lt1"/>
          </a:fontRef>
        </p:style>
      </p:cxnSp>
      <p:cxnSp>
        <p:nvCxnSpPr>
          <p:cNvPr id="13" name="Straight Connector 12"/>
          <p:cNvCxnSpPr>
            <a:cxnSpLocks/>
          </p:cNvCxnSpPr>
          <p:nvPr/>
        </p:nvCxnSpPr>
        <p:spPr>
          <a:xfrm>
            <a:off x="1428750" y="6143625"/>
            <a:ext cx="6506294" cy="2402"/>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1520389" y="4016832"/>
            <a:ext cx="6414655" cy="2109787"/>
          </a:xfrm>
          <a:custGeom>
            <a:avLst/>
            <a:gdLst>
              <a:gd name="connsiteX0" fmla="*/ 0 w 5001491"/>
              <a:gd name="connsiteY0" fmla="*/ 2082800 h 2110509"/>
              <a:gd name="connsiteX1" fmla="*/ 2535382 w 5001491"/>
              <a:gd name="connsiteY1" fmla="*/ 4618 h 2110509"/>
              <a:gd name="connsiteX2" fmla="*/ 5001491 w 5001491"/>
              <a:gd name="connsiteY2" fmla="*/ 2110509 h 2110509"/>
              <a:gd name="connsiteX3" fmla="*/ 5001491 w 5001491"/>
              <a:gd name="connsiteY3" fmla="*/ 2110509 h 2110509"/>
            </a:gdLst>
            <a:ahLst/>
            <a:cxnLst>
              <a:cxn ang="0">
                <a:pos x="connsiteX0" y="connsiteY0"/>
              </a:cxn>
              <a:cxn ang="0">
                <a:pos x="connsiteX1" y="connsiteY1"/>
              </a:cxn>
              <a:cxn ang="0">
                <a:pos x="connsiteX2" y="connsiteY2"/>
              </a:cxn>
              <a:cxn ang="0">
                <a:pos x="connsiteX3" y="connsiteY3"/>
              </a:cxn>
            </a:cxnLst>
            <a:rect l="l" t="t" r="r" b="b"/>
            <a:pathLst>
              <a:path w="5001491" h="2110509">
                <a:moveTo>
                  <a:pt x="0" y="2082800"/>
                </a:moveTo>
                <a:cubicBezTo>
                  <a:pt x="850900" y="1041400"/>
                  <a:pt x="1701800" y="0"/>
                  <a:pt x="2535382" y="4618"/>
                </a:cubicBezTo>
                <a:cubicBezTo>
                  <a:pt x="3368964" y="9236"/>
                  <a:pt x="5001491" y="2110509"/>
                  <a:pt x="5001491" y="2110509"/>
                </a:cubicBezTo>
                <a:lnTo>
                  <a:pt x="5001491" y="2110509"/>
                </a:lnTo>
              </a:path>
            </a:pathLst>
          </a:custGeom>
          <a:ln/>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en-US"/>
          </a:p>
        </p:txBody>
      </p:sp>
      <p:sp>
        <p:nvSpPr>
          <p:cNvPr id="44046" name="TextBox 19"/>
          <p:cNvSpPr txBox="1">
            <a:spLocks noChangeArrowheads="1"/>
          </p:cNvSpPr>
          <p:nvPr/>
        </p:nvSpPr>
        <p:spPr bwMode="auto">
          <a:xfrm>
            <a:off x="1893093" y="1496992"/>
            <a:ext cx="6143625" cy="923925"/>
          </a:xfrm>
          <a:prstGeom prst="rect">
            <a:avLst/>
          </a:prstGeom>
          <a:ln>
            <a:headEnd/>
            <a:tailEnd/>
          </a:ln>
        </p:spPr>
        <p:style>
          <a:lnRef idx="3">
            <a:schemeClr val="lt1"/>
          </a:lnRef>
          <a:fillRef idx="1">
            <a:schemeClr val="accent2"/>
          </a:fillRef>
          <a:effectRef idx="1">
            <a:schemeClr val="accent2"/>
          </a:effectRef>
          <a:fontRef idx="minor">
            <a:schemeClr val="lt1"/>
          </a:fontRef>
        </p:style>
        <p:txBody>
          <a:bodyPr>
            <a:spAutoFit/>
          </a:bodyPr>
          <a:lstStyle/>
          <a:p>
            <a:pPr algn="ctr"/>
            <a:r>
              <a:rPr lang="en-AU">
                <a:solidFill>
                  <a:schemeClr val="bg1"/>
                </a:solidFill>
                <a:latin typeface="Calibri" pitchFamily="34" charset="0"/>
              </a:rPr>
              <a:t>When the projectile is released from the same level at which it lands, the time for the projectile to reach its peak equals the time it takes to land.</a:t>
            </a:r>
            <a:endParaRPr lang="en-US">
              <a:solidFill>
                <a:schemeClr val="bg1"/>
              </a:solidFill>
              <a:latin typeface="Calibri" pitchFamily="34" charset="0"/>
            </a:endParaRPr>
          </a:p>
        </p:txBody>
      </p:sp>
      <p:sp>
        <p:nvSpPr>
          <p:cNvPr id="15" name="Slide Number Placeholder 14"/>
          <p:cNvSpPr>
            <a:spLocks noGrp="1"/>
          </p:cNvSpPr>
          <p:nvPr>
            <p:ph type="sldNum" sz="quarter" idx="12"/>
          </p:nvPr>
        </p:nvSpPr>
        <p:spPr/>
        <p:txBody>
          <a:bodyPr/>
          <a:lstStyle/>
          <a:p>
            <a:pPr>
              <a:defRPr/>
            </a:pPr>
            <a:fld id="{989D97D2-95B3-4677-9D7B-2A2FC247BB09}" type="slidenum">
              <a:rPr lang="en-US" smtClean="0"/>
              <a:pPr>
                <a:defRPr/>
              </a:pPr>
              <a:t>60</a:t>
            </a:fld>
            <a:endParaRPr lang="en-US"/>
          </a:p>
        </p:txBody>
      </p:sp>
      <p:sp>
        <p:nvSpPr>
          <p:cNvPr id="18" name="Footer Placeholder 17"/>
          <p:cNvSpPr>
            <a:spLocks noGrp="1"/>
          </p:cNvSpPr>
          <p:nvPr>
            <p:ph type="ftr" sz="quarter" idx="11"/>
          </p:nvPr>
        </p:nvSpPr>
        <p:spPr>
          <a:xfrm>
            <a:off x="3124200" y="6564337"/>
            <a:ext cx="2895600" cy="365125"/>
          </a:xfrm>
        </p:spPr>
        <p:txBody>
          <a:bodyPr/>
          <a:lstStyle/>
          <a:p>
            <a:pPr>
              <a:defRPr/>
            </a:pPr>
            <a:r>
              <a:rPr lang="en-US"/>
              <a:t>©PE STUDIES RESOURCES</a:t>
            </a:r>
          </a:p>
        </p:txBody>
      </p:sp>
      <p:pic>
        <p:nvPicPr>
          <p:cNvPr id="19" name="Picture 2" descr="C:\Program Files\Microsoft Office\MEDIA\CAGCAT10\j0185604.wmf">
            <a:hlinkClick r:id="" action="ppaction://noaction"/>
          </p:cNvPr>
          <p:cNvPicPr>
            <a:picLocks noChangeAspect="1" noChangeArrowheads="1"/>
          </p:cNvPicPr>
          <p:nvPr/>
        </p:nvPicPr>
        <p:blipFill>
          <a:blip r:embed="rId2" cstate="print"/>
          <a:srcRect/>
          <a:stretch>
            <a:fillRect/>
          </a:stretch>
        </p:blipFill>
        <p:spPr bwMode="auto">
          <a:xfrm>
            <a:off x="76946" y="6226439"/>
            <a:ext cx="457501" cy="457955"/>
          </a:xfrm>
          <a:prstGeom prst="rect">
            <a:avLst/>
          </a:prstGeom>
          <a:noFill/>
        </p:spPr>
      </p:pic>
      <p:sp>
        <p:nvSpPr>
          <p:cNvPr id="20" name="TextBox 19">
            <a:hlinkClick r:id="" action="ppaction://noaction"/>
          </p:cNvPr>
          <p:cNvSpPr txBox="1"/>
          <p:nvPr/>
        </p:nvSpPr>
        <p:spPr>
          <a:xfrm>
            <a:off x="-75454" y="6608194"/>
            <a:ext cx="838200" cy="215444"/>
          </a:xfrm>
          <a:prstGeom prst="rect">
            <a:avLst/>
          </a:prstGeom>
          <a:noFill/>
        </p:spPr>
        <p:txBody>
          <a:bodyPr wrap="square" rtlCol="0">
            <a:spAutoFit/>
          </a:bodyPr>
          <a:lstStyle/>
          <a:p>
            <a:pPr algn="ctr"/>
            <a:r>
              <a:rPr lang="en-AU" sz="800"/>
              <a:t>Home</a:t>
            </a:r>
            <a:endParaRPr lang="en-US" sz="800"/>
          </a:p>
        </p:txBody>
      </p:sp>
      <p:pic>
        <p:nvPicPr>
          <p:cNvPr id="16" name="Picture 6" descr="http://www.webdesign.org/img_articles/13173/golfBall.jpg"/>
          <p:cNvPicPr>
            <a:picLocks noChangeAspect="1" noChangeArrowheads="1"/>
          </p:cNvPicPr>
          <p:nvPr/>
        </p:nvPicPr>
        <p:blipFill>
          <a:blip r:embed="rId3" cstate="print"/>
          <a:srcRect/>
          <a:stretch>
            <a:fillRect/>
          </a:stretch>
        </p:blipFill>
        <p:spPr bwMode="auto">
          <a:xfrm>
            <a:off x="785786" y="5715016"/>
            <a:ext cx="565129" cy="565129"/>
          </a:xfrm>
          <a:prstGeom prst="rect">
            <a:avLst/>
          </a:prstGeom>
          <a:noFill/>
          <a:effectLst>
            <a:softEdge rad="63500"/>
          </a:effectLst>
        </p:spPr>
      </p:pic>
      <p:sp>
        <p:nvSpPr>
          <p:cNvPr id="22" name="TextBox 21">
            <a:extLst>
              <a:ext uri="{FF2B5EF4-FFF2-40B4-BE49-F238E27FC236}">
                <a16:creationId xmlns:a16="http://schemas.microsoft.com/office/drawing/2014/main" id="{61EBB7C3-D660-4F00-9914-DA2E97554773}"/>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Projectile motion</a:t>
            </a:r>
          </a:p>
        </p:txBody>
      </p:sp>
      <p:sp>
        <p:nvSpPr>
          <p:cNvPr id="23" name="TextBox 22">
            <a:extLst>
              <a:ext uri="{FF2B5EF4-FFF2-40B4-BE49-F238E27FC236}">
                <a16:creationId xmlns:a16="http://schemas.microsoft.com/office/drawing/2014/main" id="{CF58CAAC-B87A-46AC-8FC9-7C931AD37C77}"/>
              </a:ext>
            </a:extLst>
          </p:cNvPr>
          <p:cNvSpPr txBox="1"/>
          <p:nvPr/>
        </p:nvSpPr>
        <p:spPr>
          <a:xfrm>
            <a:off x="92028" y="3284984"/>
            <a:ext cx="461665" cy="2472451"/>
          </a:xfrm>
          <a:prstGeom prst="rect">
            <a:avLst/>
          </a:prstGeom>
          <a:solidFill>
            <a:srgbClr val="92D050"/>
          </a:solidFill>
        </p:spPr>
        <p:txBody>
          <a:bodyPr vert="vert270" wrap="square">
            <a:spAutoFit/>
          </a:bodyPr>
          <a:lstStyle/>
          <a:p>
            <a:pPr algn="ctr" fontAlgn="auto">
              <a:spcBef>
                <a:spcPts val="0"/>
              </a:spcBef>
              <a:spcAft>
                <a:spcPts val="0"/>
              </a:spcAft>
              <a:defRPr/>
            </a:pPr>
            <a:r>
              <a:rPr lang="en-AU" b="1">
                <a:latin typeface="+mn-lt"/>
                <a:cs typeface="+mn-cs"/>
              </a:rPr>
              <a:t>VERTICAL </a:t>
            </a:r>
            <a:r>
              <a:rPr lang="en-AU" b="1"/>
              <a:t>COMPONENT</a:t>
            </a:r>
            <a:endParaRPr lang="en-US" b="1">
              <a:latin typeface="+mn-lt"/>
              <a:cs typeface="+mn-cs"/>
            </a:endParaRPr>
          </a:p>
        </p:txBody>
      </p:sp>
      <p:sp>
        <p:nvSpPr>
          <p:cNvPr id="24" name="TextBox 5">
            <a:extLst>
              <a:ext uri="{FF2B5EF4-FFF2-40B4-BE49-F238E27FC236}">
                <a16:creationId xmlns:a16="http://schemas.microsoft.com/office/drawing/2014/main" id="{904B2C45-30F0-4152-8F33-6C2A3D424475}"/>
              </a:ext>
            </a:extLst>
          </p:cNvPr>
          <p:cNvSpPr txBox="1">
            <a:spLocks noChangeArrowheads="1"/>
          </p:cNvSpPr>
          <p:nvPr/>
        </p:nvSpPr>
        <p:spPr bwMode="auto">
          <a:xfrm>
            <a:off x="3124200" y="6226439"/>
            <a:ext cx="2786063" cy="369887"/>
          </a:xfrm>
          <a:prstGeom prst="rect">
            <a:avLst/>
          </a:prstGeom>
          <a:solidFill>
            <a:srgbClr val="92D050"/>
          </a:solidFill>
          <a:ln w="9525">
            <a:noFill/>
            <a:miter lim="800000"/>
            <a:headEnd/>
            <a:tailEnd/>
          </a:ln>
        </p:spPr>
        <p:txBody>
          <a:bodyPr>
            <a:spAutoFit/>
          </a:bodyPr>
          <a:lstStyle/>
          <a:p>
            <a:pPr algn="ctr"/>
            <a:r>
              <a:rPr lang="en-AU" b="1">
                <a:latin typeface="Calibri" pitchFamily="34" charset="0"/>
              </a:rPr>
              <a:t>HORIZONTAL COMPONENT</a:t>
            </a:r>
            <a:endParaRPr lang="en-US" b="1">
              <a:latin typeface="Calibri" pitchFamily="34" charset="0"/>
            </a:endParaRPr>
          </a:p>
        </p:txBody>
      </p:sp>
      <p:sp>
        <p:nvSpPr>
          <p:cNvPr id="25" name="Rectangle 2">
            <a:extLst>
              <a:ext uri="{FF2B5EF4-FFF2-40B4-BE49-F238E27FC236}">
                <a16:creationId xmlns:a16="http://schemas.microsoft.com/office/drawing/2014/main" id="{BC889C2D-C962-1D4D-8B18-BF0086F2ACB4}"/>
              </a:ext>
            </a:extLst>
          </p:cNvPr>
          <p:cNvSpPr txBox="1">
            <a:spLocks noChangeArrowheads="1"/>
          </p:cNvSpPr>
          <p:nvPr/>
        </p:nvSpPr>
        <p:spPr>
          <a:xfrm rot="20868223">
            <a:off x="108143" y="879903"/>
            <a:ext cx="2414042" cy="45795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b="1"/>
              <a:t>HEIGHT OF RELEASE</a:t>
            </a:r>
          </a:p>
        </p:txBody>
      </p:sp>
    </p:spTree>
    <p:extLst>
      <p:ext uri="{BB962C8B-B14F-4D97-AF65-F5344CB8AC3E}">
        <p14:creationId xmlns:p14="http://schemas.microsoft.com/office/powerpoint/2010/main" val="276743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4288 0.01782 C 0.15313 -0.13727 0.26337 -0.29213 0.38073 -0.29398 C 0.49809 -0.29584 0.68646 -0.04306 0.74774 0.00717 " pathEditMode="relative" rAng="0" ptsTypes="AAA">
                                      <p:cBhvr>
                                        <p:cTn id="6" dur="3000" fill="hold"/>
                                        <p:tgtEl>
                                          <p:spTgt spid="16"/>
                                        </p:tgtEl>
                                        <p:attrNameLst>
                                          <p:attrName>ppt_x</p:attrName>
                                          <p:attrName>ppt_y</p:attrName>
                                        </p:attrNameLst>
                                      </p:cBhvr>
                                      <p:rCtr x="35243" y="-156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rot="5400000">
            <a:off x="-215900" y="4500563"/>
            <a:ext cx="3287713" cy="1587"/>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cxnSpLocks/>
          </p:cNvCxnSpPr>
          <p:nvPr/>
        </p:nvCxnSpPr>
        <p:spPr>
          <a:xfrm>
            <a:off x="1428750" y="6143625"/>
            <a:ext cx="6815658" cy="16694"/>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0821" y="3495193"/>
            <a:ext cx="461665" cy="1928826"/>
          </a:xfrm>
          <a:prstGeom prst="rect">
            <a:avLst/>
          </a:prstGeom>
          <a:solidFill>
            <a:srgbClr val="00B0F0"/>
          </a:solidFill>
          <a:ln>
            <a:solidFill>
              <a:schemeClr val="bg1"/>
            </a:solidFill>
          </a:ln>
        </p:spPr>
        <p:style>
          <a:lnRef idx="1">
            <a:schemeClr val="accent3"/>
          </a:lnRef>
          <a:fillRef idx="2">
            <a:schemeClr val="accent3"/>
          </a:fillRef>
          <a:effectRef idx="1">
            <a:schemeClr val="accent3"/>
          </a:effectRef>
          <a:fontRef idx="minor">
            <a:schemeClr val="dk1"/>
          </a:fontRef>
        </p:style>
        <p:txBody>
          <a:bodyPr vert="vert270">
            <a:spAutoFit/>
          </a:bodyPr>
          <a:lstStyle/>
          <a:p>
            <a:pPr algn="ctr" fontAlgn="auto">
              <a:spcBef>
                <a:spcPts val="0"/>
              </a:spcBef>
              <a:spcAft>
                <a:spcPts val="0"/>
              </a:spcAft>
              <a:defRPr/>
            </a:pPr>
            <a:r>
              <a:rPr lang="en-AU" b="1">
                <a:solidFill>
                  <a:schemeClr val="bg1"/>
                </a:solidFill>
                <a:latin typeface="+mn-lt"/>
                <a:cs typeface="+mn-cs"/>
              </a:rPr>
              <a:t>Release height</a:t>
            </a:r>
            <a:endParaRPr lang="en-US" b="1">
              <a:solidFill>
                <a:schemeClr val="bg1"/>
              </a:solidFill>
              <a:latin typeface="+mn-lt"/>
              <a:cs typeface="+mn-cs"/>
            </a:endParaRPr>
          </a:p>
        </p:txBody>
      </p:sp>
      <p:sp>
        <p:nvSpPr>
          <p:cNvPr id="10" name="TextBox 9"/>
          <p:cNvSpPr txBox="1"/>
          <p:nvPr/>
        </p:nvSpPr>
        <p:spPr>
          <a:xfrm>
            <a:off x="8410079" y="3797768"/>
            <a:ext cx="461665" cy="2000250"/>
          </a:xfrm>
          <a:prstGeom prst="rect">
            <a:avLst/>
          </a:prstGeom>
          <a:solidFill>
            <a:srgbClr val="00B0F0"/>
          </a:solidFill>
          <a:ln>
            <a:solidFill>
              <a:schemeClr val="bg1"/>
            </a:solidFill>
          </a:ln>
        </p:spPr>
        <p:style>
          <a:lnRef idx="1">
            <a:schemeClr val="accent3"/>
          </a:lnRef>
          <a:fillRef idx="2">
            <a:schemeClr val="accent3"/>
          </a:fillRef>
          <a:effectRef idx="1">
            <a:schemeClr val="accent3"/>
          </a:effectRef>
          <a:fontRef idx="minor">
            <a:schemeClr val="dk1"/>
          </a:fontRef>
        </p:style>
        <p:txBody>
          <a:bodyPr vert="vert">
            <a:spAutoFit/>
          </a:bodyPr>
          <a:lstStyle/>
          <a:p>
            <a:pPr algn="ctr" fontAlgn="auto">
              <a:spcBef>
                <a:spcPts val="0"/>
              </a:spcBef>
              <a:spcAft>
                <a:spcPts val="0"/>
              </a:spcAft>
              <a:defRPr/>
            </a:pPr>
            <a:r>
              <a:rPr lang="en-AU" b="1">
                <a:solidFill>
                  <a:schemeClr val="bg1"/>
                </a:solidFill>
                <a:latin typeface="+mn-lt"/>
                <a:cs typeface="+mn-cs"/>
              </a:rPr>
              <a:t>Landing height</a:t>
            </a:r>
            <a:endParaRPr lang="en-US" b="1">
              <a:solidFill>
                <a:schemeClr val="bg1"/>
              </a:solidFill>
              <a:latin typeface="+mn-lt"/>
              <a:cs typeface="+mn-cs"/>
            </a:endParaRPr>
          </a:p>
        </p:txBody>
      </p:sp>
      <p:sp>
        <p:nvSpPr>
          <p:cNvPr id="13" name="Freeform 12"/>
          <p:cNvSpPr/>
          <p:nvPr/>
        </p:nvSpPr>
        <p:spPr>
          <a:xfrm>
            <a:off x="1482724" y="3494088"/>
            <a:ext cx="6761683" cy="2587625"/>
          </a:xfrm>
          <a:custGeom>
            <a:avLst/>
            <a:gdLst>
              <a:gd name="connsiteX0" fmla="*/ 0 w 4987637"/>
              <a:gd name="connsiteY0" fmla="*/ 2588491 h 2588491"/>
              <a:gd name="connsiteX1" fmla="*/ 2673928 w 4987637"/>
              <a:gd name="connsiteY1" fmla="*/ 94673 h 2588491"/>
              <a:gd name="connsiteX2" fmla="*/ 4987637 w 4987637"/>
              <a:gd name="connsiteY2" fmla="*/ 2020455 h 2588491"/>
            </a:gdLst>
            <a:ahLst/>
            <a:cxnLst>
              <a:cxn ang="0">
                <a:pos x="connsiteX0" y="connsiteY0"/>
              </a:cxn>
              <a:cxn ang="0">
                <a:pos x="connsiteX1" y="connsiteY1"/>
              </a:cxn>
              <a:cxn ang="0">
                <a:pos x="connsiteX2" y="connsiteY2"/>
              </a:cxn>
            </a:cxnLst>
            <a:rect l="l" t="t" r="r" b="b"/>
            <a:pathLst>
              <a:path w="4987637" h="2588491">
                <a:moveTo>
                  <a:pt x="0" y="2588491"/>
                </a:moveTo>
                <a:cubicBezTo>
                  <a:pt x="921327" y="1388918"/>
                  <a:pt x="1842655" y="189346"/>
                  <a:pt x="2673928" y="94673"/>
                </a:cubicBezTo>
                <a:cubicBezTo>
                  <a:pt x="3505201" y="0"/>
                  <a:pt x="4246419" y="1010227"/>
                  <a:pt x="4987637" y="2020455"/>
                </a:cubicBezTo>
              </a:path>
            </a:pathLst>
          </a:custGeom>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4" name="Picture 6" descr="http://www.webdesign.org/img_articles/13173/golfBall.jpg"/>
          <p:cNvPicPr>
            <a:picLocks noChangeAspect="1" noChangeArrowheads="1"/>
          </p:cNvPicPr>
          <p:nvPr/>
        </p:nvPicPr>
        <p:blipFill>
          <a:blip r:embed="rId2" cstate="print"/>
          <a:srcRect/>
          <a:stretch>
            <a:fillRect/>
          </a:stretch>
        </p:blipFill>
        <p:spPr bwMode="auto">
          <a:xfrm>
            <a:off x="785787" y="5715016"/>
            <a:ext cx="571504" cy="565129"/>
          </a:xfrm>
          <a:prstGeom prst="rect">
            <a:avLst/>
          </a:prstGeom>
          <a:noFill/>
          <a:effectLst>
            <a:softEdge rad="63500"/>
          </a:effectLst>
        </p:spPr>
      </p:pic>
      <p:cxnSp>
        <p:nvCxnSpPr>
          <p:cNvPr id="16" name="Straight Connector 15"/>
          <p:cNvCxnSpPr>
            <a:cxnSpLocks/>
          </p:cNvCxnSpPr>
          <p:nvPr/>
        </p:nvCxnSpPr>
        <p:spPr>
          <a:xfrm flipH="1" flipV="1">
            <a:off x="8244408" y="2901674"/>
            <a:ext cx="3174" cy="3287713"/>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589972" y="2798601"/>
            <a:ext cx="3552418"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algn="ctr" fontAlgn="auto">
              <a:spcBef>
                <a:spcPts val="0"/>
              </a:spcBef>
              <a:spcAft>
                <a:spcPts val="0"/>
              </a:spcAft>
              <a:defRPr/>
            </a:pPr>
            <a:r>
              <a:rPr lang="en-AU">
                <a:latin typeface="+mn-lt"/>
                <a:cs typeface="+mn-cs"/>
              </a:rPr>
              <a:t>Optimal angle of release is &gt; 45⁰</a:t>
            </a:r>
            <a:endParaRPr lang="en-US">
              <a:latin typeface="+mn-lt"/>
              <a:cs typeface="+mn-cs"/>
            </a:endParaRPr>
          </a:p>
        </p:txBody>
      </p:sp>
      <p:cxnSp>
        <p:nvCxnSpPr>
          <p:cNvPr id="20" name="Straight Arrow Connector 19"/>
          <p:cNvCxnSpPr>
            <a:cxnSpLocks/>
          </p:cNvCxnSpPr>
          <p:nvPr/>
        </p:nvCxnSpPr>
        <p:spPr>
          <a:xfrm flipH="1">
            <a:off x="5841206" y="3207507"/>
            <a:ext cx="178594" cy="581729"/>
          </a:xfrm>
          <a:prstGeom prst="straightConnector1">
            <a:avLst/>
          </a:prstGeom>
          <a:ln>
            <a:tailEnd type="arrow"/>
          </a:ln>
        </p:spPr>
        <p:style>
          <a:lnRef idx="3">
            <a:schemeClr val="lt1"/>
          </a:lnRef>
          <a:fillRef idx="1">
            <a:schemeClr val="accent1"/>
          </a:fillRef>
          <a:effectRef idx="1">
            <a:schemeClr val="accent1"/>
          </a:effectRef>
          <a:fontRef idx="minor">
            <a:schemeClr val="lt1"/>
          </a:fontRef>
        </p:style>
      </p:cxnSp>
      <p:sp>
        <p:nvSpPr>
          <p:cNvPr id="21" name="TextBox 20"/>
          <p:cNvSpPr txBox="1"/>
          <p:nvPr/>
        </p:nvSpPr>
        <p:spPr>
          <a:xfrm>
            <a:off x="1482724" y="1441223"/>
            <a:ext cx="6769434" cy="923925"/>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algn="ctr" fontAlgn="auto">
              <a:spcBef>
                <a:spcPts val="0"/>
              </a:spcBef>
              <a:spcAft>
                <a:spcPts val="0"/>
              </a:spcAft>
              <a:defRPr/>
            </a:pPr>
            <a:r>
              <a:rPr lang="en-AU">
                <a:latin typeface="+mn-lt"/>
                <a:cs typeface="+mn-cs"/>
              </a:rPr>
              <a:t>When the projectile is released from a lower position at which it lands, the time for the projectile to reach its peak is greater than the time it takes to land.</a:t>
            </a:r>
            <a:endParaRPr lang="en-US">
              <a:latin typeface="+mn-lt"/>
              <a:cs typeface="+mn-cs"/>
            </a:endParaRPr>
          </a:p>
        </p:txBody>
      </p:sp>
      <p:sp>
        <p:nvSpPr>
          <p:cNvPr id="15" name="Slide Number Placeholder 14"/>
          <p:cNvSpPr>
            <a:spLocks noGrp="1"/>
          </p:cNvSpPr>
          <p:nvPr>
            <p:ph type="sldNum" sz="quarter" idx="12"/>
          </p:nvPr>
        </p:nvSpPr>
        <p:spPr/>
        <p:txBody>
          <a:bodyPr/>
          <a:lstStyle/>
          <a:p>
            <a:pPr>
              <a:defRPr/>
            </a:pPr>
            <a:fld id="{989D97D2-95B3-4677-9D7B-2A2FC247BB09}" type="slidenum">
              <a:rPr lang="en-US" smtClean="0"/>
              <a:pPr>
                <a:defRPr/>
              </a:pPr>
              <a:t>61</a:t>
            </a:fld>
            <a:endParaRPr lang="en-US"/>
          </a:p>
        </p:txBody>
      </p:sp>
      <p:sp>
        <p:nvSpPr>
          <p:cNvPr id="17" name="Footer Placeholder 16"/>
          <p:cNvSpPr>
            <a:spLocks noGrp="1"/>
          </p:cNvSpPr>
          <p:nvPr>
            <p:ph type="ftr" sz="quarter" idx="11"/>
          </p:nvPr>
        </p:nvSpPr>
        <p:spPr>
          <a:xfrm>
            <a:off x="3124200" y="6564337"/>
            <a:ext cx="2895600" cy="365125"/>
          </a:xfrm>
        </p:spPr>
        <p:txBody>
          <a:bodyPr/>
          <a:lstStyle/>
          <a:p>
            <a:pPr>
              <a:defRPr/>
            </a:pPr>
            <a:r>
              <a:rPr lang="en-US"/>
              <a:t>©PE STUDIES RESOURCES</a:t>
            </a:r>
          </a:p>
        </p:txBody>
      </p:sp>
      <p:pic>
        <p:nvPicPr>
          <p:cNvPr id="18" name="Picture 2" descr="C:\Program Files\Microsoft Office\MEDIA\CAGCAT10\j0185604.wmf">
            <a:hlinkClick r:id="" action="ppaction://noaction"/>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22" name="TextBox 21">
            <a:hlinkClick r:id="" action="ppaction://noaction"/>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24" name="TextBox 23">
            <a:extLst>
              <a:ext uri="{FF2B5EF4-FFF2-40B4-BE49-F238E27FC236}">
                <a16:creationId xmlns:a16="http://schemas.microsoft.com/office/drawing/2014/main" id="{D55D7AD3-AF08-494B-9209-177E469E545B}"/>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Projectile motion</a:t>
            </a:r>
          </a:p>
        </p:txBody>
      </p:sp>
      <p:sp>
        <p:nvSpPr>
          <p:cNvPr id="27" name="TextBox 5">
            <a:extLst>
              <a:ext uri="{FF2B5EF4-FFF2-40B4-BE49-F238E27FC236}">
                <a16:creationId xmlns:a16="http://schemas.microsoft.com/office/drawing/2014/main" id="{71FF3C5F-CA53-4DBB-88FA-A9C87814A3A8}"/>
              </a:ext>
            </a:extLst>
          </p:cNvPr>
          <p:cNvSpPr txBox="1">
            <a:spLocks noChangeArrowheads="1"/>
          </p:cNvSpPr>
          <p:nvPr/>
        </p:nvSpPr>
        <p:spPr bwMode="auto">
          <a:xfrm>
            <a:off x="3055143" y="6233420"/>
            <a:ext cx="2786063" cy="369887"/>
          </a:xfrm>
          <a:prstGeom prst="rect">
            <a:avLst/>
          </a:prstGeom>
          <a:solidFill>
            <a:srgbClr val="92D050"/>
          </a:solidFill>
          <a:ln w="9525">
            <a:noFill/>
            <a:miter lim="800000"/>
            <a:headEnd/>
            <a:tailEnd/>
          </a:ln>
        </p:spPr>
        <p:txBody>
          <a:bodyPr>
            <a:spAutoFit/>
          </a:bodyPr>
          <a:lstStyle/>
          <a:p>
            <a:pPr algn="ctr"/>
            <a:r>
              <a:rPr lang="en-AU" b="1">
                <a:latin typeface="Calibri" pitchFamily="34" charset="0"/>
              </a:rPr>
              <a:t>HORIZONTAL COMPONENT</a:t>
            </a:r>
            <a:endParaRPr lang="en-US" b="1">
              <a:latin typeface="Calibri" pitchFamily="34" charset="0"/>
            </a:endParaRPr>
          </a:p>
        </p:txBody>
      </p:sp>
      <p:sp>
        <p:nvSpPr>
          <p:cNvPr id="28" name="TextBox 27">
            <a:extLst>
              <a:ext uri="{FF2B5EF4-FFF2-40B4-BE49-F238E27FC236}">
                <a16:creationId xmlns:a16="http://schemas.microsoft.com/office/drawing/2014/main" id="{94254808-9441-4E79-ABD7-D5E8ED1716A8}"/>
              </a:ext>
            </a:extLst>
          </p:cNvPr>
          <p:cNvSpPr txBox="1"/>
          <p:nvPr/>
        </p:nvSpPr>
        <p:spPr>
          <a:xfrm>
            <a:off x="92028" y="3284984"/>
            <a:ext cx="461665" cy="2472451"/>
          </a:xfrm>
          <a:prstGeom prst="rect">
            <a:avLst/>
          </a:prstGeom>
          <a:solidFill>
            <a:srgbClr val="92D050"/>
          </a:solidFill>
        </p:spPr>
        <p:txBody>
          <a:bodyPr vert="vert270" wrap="square">
            <a:spAutoFit/>
          </a:bodyPr>
          <a:lstStyle/>
          <a:p>
            <a:pPr algn="ctr" fontAlgn="auto">
              <a:spcBef>
                <a:spcPts val="0"/>
              </a:spcBef>
              <a:spcAft>
                <a:spcPts val="0"/>
              </a:spcAft>
              <a:defRPr/>
            </a:pPr>
            <a:r>
              <a:rPr lang="en-AU" b="1">
                <a:latin typeface="+mn-lt"/>
                <a:cs typeface="+mn-cs"/>
              </a:rPr>
              <a:t>VERTICAL </a:t>
            </a:r>
            <a:r>
              <a:rPr lang="en-AU" b="1"/>
              <a:t>COMPONENT</a:t>
            </a:r>
            <a:endParaRPr lang="en-US" b="1">
              <a:latin typeface="+mn-lt"/>
              <a:cs typeface="+mn-cs"/>
            </a:endParaRPr>
          </a:p>
        </p:txBody>
      </p:sp>
      <p:sp>
        <p:nvSpPr>
          <p:cNvPr id="26" name="Rectangle 2">
            <a:extLst>
              <a:ext uri="{FF2B5EF4-FFF2-40B4-BE49-F238E27FC236}">
                <a16:creationId xmlns:a16="http://schemas.microsoft.com/office/drawing/2014/main" id="{FC2B7D2B-4048-734E-A21C-16AD05DBD48E}"/>
              </a:ext>
            </a:extLst>
          </p:cNvPr>
          <p:cNvSpPr txBox="1">
            <a:spLocks noChangeArrowheads="1"/>
          </p:cNvSpPr>
          <p:nvPr/>
        </p:nvSpPr>
        <p:spPr>
          <a:xfrm rot="20868223">
            <a:off x="108143" y="879903"/>
            <a:ext cx="2414042" cy="45795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b="1"/>
              <a:t>HEIGHT OF RELEASE</a:t>
            </a:r>
          </a:p>
        </p:txBody>
      </p:sp>
    </p:spTree>
    <p:extLst>
      <p:ext uri="{BB962C8B-B14F-4D97-AF65-F5344CB8AC3E}">
        <p14:creationId xmlns:p14="http://schemas.microsoft.com/office/powerpoint/2010/main" val="220972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4114 0.01782 C 0.18698 -0.15973 0.33298 -0.33727 0.4533 -0.35417 C 0.57344 -0.37107 0.66823 -0.22709 0.76319 -0.0831 " pathEditMode="relative" rAng="0" ptsTypes="AAA">
                                      <p:cBhvr>
                                        <p:cTn id="6" dur="3000" fill="hold"/>
                                        <p:tgtEl>
                                          <p:spTgt spid="14"/>
                                        </p:tgtEl>
                                        <p:attrNameLst>
                                          <p:attrName>ppt_x</p:attrName>
                                          <p:attrName>ppt_y</p:attrName>
                                        </p:attrNameLst>
                                      </p:cBhvr>
                                      <p:rCtr x="36094" y="-18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rot="5400000">
            <a:off x="-215900" y="4500563"/>
            <a:ext cx="3287713" cy="1587"/>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cxnSpLocks/>
          </p:cNvCxnSpPr>
          <p:nvPr/>
        </p:nvCxnSpPr>
        <p:spPr>
          <a:xfrm flipV="1">
            <a:off x="1428750" y="6123384"/>
            <a:ext cx="6671642" cy="20241"/>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85786" y="3286124"/>
            <a:ext cx="461665" cy="1928826"/>
          </a:xfrm>
          <a:prstGeom prst="rect">
            <a:avLst/>
          </a:prstGeom>
          <a:solidFill>
            <a:srgbClr val="00B0F0"/>
          </a:solidFill>
          <a:ln>
            <a:solidFill>
              <a:schemeClr val="bg1"/>
            </a:solidFill>
          </a:ln>
        </p:spPr>
        <p:style>
          <a:lnRef idx="1">
            <a:schemeClr val="accent3"/>
          </a:lnRef>
          <a:fillRef idx="2">
            <a:schemeClr val="accent3"/>
          </a:fillRef>
          <a:effectRef idx="1">
            <a:schemeClr val="accent3"/>
          </a:effectRef>
          <a:fontRef idx="minor">
            <a:schemeClr val="dk1"/>
          </a:fontRef>
        </p:style>
        <p:txBody>
          <a:bodyPr vert="vert270">
            <a:spAutoFit/>
          </a:bodyPr>
          <a:lstStyle/>
          <a:p>
            <a:pPr algn="ctr" fontAlgn="auto">
              <a:spcBef>
                <a:spcPts val="0"/>
              </a:spcBef>
              <a:spcAft>
                <a:spcPts val="0"/>
              </a:spcAft>
              <a:defRPr/>
            </a:pPr>
            <a:r>
              <a:rPr lang="en-AU" b="1">
                <a:solidFill>
                  <a:schemeClr val="bg1"/>
                </a:solidFill>
                <a:latin typeface="+mn-lt"/>
                <a:cs typeface="+mn-cs"/>
              </a:rPr>
              <a:t>Release height</a:t>
            </a:r>
            <a:endParaRPr lang="en-US" b="1">
              <a:solidFill>
                <a:schemeClr val="bg1"/>
              </a:solidFill>
              <a:latin typeface="+mn-lt"/>
              <a:cs typeface="+mn-cs"/>
            </a:endParaRPr>
          </a:p>
        </p:txBody>
      </p:sp>
      <p:sp>
        <p:nvSpPr>
          <p:cNvPr id="10" name="TextBox 9"/>
          <p:cNvSpPr txBox="1"/>
          <p:nvPr/>
        </p:nvSpPr>
        <p:spPr>
          <a:xfrm>
            <a:off x="8287073" y="3572668"/>
            <a:ext cx="461665" cy="2000250"/>
          </a:xfrm>
          <a:prstGeom prst="rect">
            <a:avLst/>
          </a:prstGeom>
          <a:solidFill>
            <a:srgbClr val="00B0F0"/>
          </a:solidFill>
          <a:ln>
            <a:solidFill>
              <a:schemeClr val="bg1"/>
            </a:solidFill>
          </a:ln>
        </p:spPr>
        <p:style>
          <a:lnRef idx="1">
            <a:schemeClr val="accent3"/>
          </a:lnRef>
          <a:fillRef idx="2">
            <a:schemeClr val="accent3"/>
          </a:fillRef>
          <a:effectRef idx="1">
            <a:schemeClr val="accent3"/>
          </a:effectRef>
          <a:fontRef idx="minor">
            <a:schemeClr val="dk1"/>
          </a:fontRef>
        </p:style>
        <p:txBody>
          <a:bodyPr vert="vert">
            <a:spAutoFit/>
          </a:bodyPr>
          <a:lstStyle/>
          <a:p>
            <a:pPr algn="ctr" fontAlgn="auto">
              <a:spcBef>
                <a:spcPts val="0"/>
              </a:spcBef>
              <a:spcAft>
                <a:spcPts val="0"/>
              </a:spcAft>
              <a:defRPr/>
            </a:pPr>
            <a:r>
              <a:rPr lang="en-AU" b="1">
                <a:solidFill>
                  <a:schemeClr val="bg1"/>
                </a:solidFill>
                <a:latin typeface="+mn-lt"/>
                <a:cs typeface="+mn-cs"/>
              </a:rPr>
              <a:t>Landing height</a:t>
            </a:r>
            <a:endParaRPr lang="en-US" b="1">
              <a:solidFill>
                <a:schemeClr val="bg1"/>
              </a:solidFill>
              <a:latin typeface="+mn-lt"/>
              <a:cs typeface="+mn-cs"/>
            </a:endParaRPr>
          </a:p>
        </p:txBody>
      </p:sp>
      <p:cxnSp>
        <p:nvCxnSpPr>
          <p:cNvPr id="11" name="Straight Connector 10"/>
          <p:cNvCxnSpPr/>
          <p:nvPr/>
        </p:nvCxnSpPr>
        <p:spPr>
          <a:xfrm rot="5400000" flipH="1" flipV="1">
            <a:off x="6528767" y="4565922"/>
            <a:ext cx="3144838" cy="1587"/>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46090" name="TextBox 11"/>
          <p:cNvSpPr txBox="1">
            <a:spLocks noChangeArrowheads="1"/>
          </p:cNvSpPr>
          <p:nvPr/>
        </p:nvSpPr>
        <p:spPr bwMode="auto">
          <a:xfrm>
            <a:off x="3124200" y="3102373"/>
            <a:ext cx="3484107" cy="369332"/>
          </a:xfrm>
          <a:prstGeom prst="rect">
            <a:avLst/>
          </a:prstGeom>
          <a:ln>
            <a:headEnd/>
            <a:tailEnd/>
          </a:ln>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AU">
                <a:solidFill>
                  <a:schemeClr val="bg1"/>
                </a:solidFill>
                <a:latin typeface="Calibri" pitchFamily="34" charset="0"/>
              </a:rPr>
              <a:t>Optimal angle of release is &lt; 45⁰</a:t>
            </a:r>
            <a:endParaRPr lang="en-US">
              <a:solidFill>
                <a:schemeClr val="bg1"/>
              </a:solidFill>
              <a:latin typeface="Calibri" pitchFamily="34" charset="0"/>
            </a:endParaRPr>
          </a:p>
        </p:txBody>
      </p:sp>
      <p:sp>
        <p:nvSpPr>
          <p:cNvPr id="15" name="Freeform 14"/>
          <p:cNvSpPr/>
          <p:nvPr/>
        </p:nvSpPr>
        <p:spPr>
          <a:xfrm>
            <a:off x="1441450" y="4089400"/>
            <a:ext cx="6585346" cy="1979613"/>
          </a:xfrm>
          <a:custGeom>
            <a:avLst/>
            <a:gdLst>
              <a:gd name="connsiteX0" fmla="*/ 0 w 5056909"/>
              <a:gd name="connsiteY0" fmla="*/ 1410855 h 1978891"/>
              <a:gd name="connsiteX1" fmla="*/ 3241963 w 5056909"/>
              <a:gd name="connsiteY1" fmla="*/ 94673 h 1978891"/>
              <a:gd name="connsiteX2" fmla="*/ 5056909 w 5056909"/>
              <a:gd name="connsiteY2" fmla="*/ 1978891 h 1978891"/>
            </a:gdLst>
            <a:ahLst/>
            <a:cxnLst>
              <a:cxn ang="0">
                <a:pos x="connsiteX0" y="connsiteY0"/>
              </a:cxn>
              <a:cxn ang="0">
                <a:pos x="connsiteX1" y="connsiteY1"/>
              </a:cxn>
              <a:cxn ang="0">
                <a:pos x="connsiteX2" y="connsiteY2"/>
              </a:cxn>
            </a:cxnLst>
            <a:rect l="l" t="t" r="r" b="b"/>
            <a:pathLst>
              <a:path w="5056909" h="1978891">
                <a:moveTo>
                  <a:pt x="0" y="1410855"/>
                </a:moveTo>
                <a:cubicBezTo>
                  <a:pt x="1199572" y="705427"/>
                  <a:pt x="2399145" y="0"/>
                  <a:pt x="3241963" y="94673"/>
                </a:cubicBezTo>
                <a:cubicBezTo>
                  <a:pt x="4084781" y="189346"/>
                  <a:pt x="4570845" y="1084118"/>
                  <a:pt x="5056909" y="1978891"/>
                </a:cubicBezTo>
              </a:path>
            </a:pathLst>
          </a:custGeom>
          <a:ln/>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endParaRPr lang="en-US"/>
          </a:p>
        </p:txBody>
      </p:sp>
      <p:sp>
        <p:nvSpPr>
          <p:cNvPr id="46094" name="TextBox 15"/>
          <p:cNvSpPr txBox="1">
            <a:spLocks noChangeArrowheads="1"/>
          </p:cNvSpPr>
          <p:nvPr/>
        </p:nvSpPr>
        <p:spPr bwMode="auto">
          <a:xfrm>
            <a:off x="1862192" y="1466704"/>
            <a:ext cx="6143625" cy="923925"/>
          </a:xfrm>
          <a:prstGeom prst="rect">
            <a:avLst/>
          </a:prstGeom>
          <a:ln>
            <a:headEnd/>
            <a:tailEnd/>
          </a:ln>
        </p:spPr>
        <p:style>
          <a:lnRef idx="3">
            <a:schemeClr val="lt1"/>
          </a:lnRef>
          <a:fillRef idx="1">
            <a:schemeClr val="accent3"/>
          </a:fillRef>
          <a:effectRef idx="1">
            <a:schemeClr val="accent3"/>
          </a:effectRef>
          <a:fontRef idx="minor">
            <a:schemeClr val="lt1"/>
          </a:fontRef>
        </p:style>
        <p:txBody>
          <a:bodyPr>
            <a:spAutoFit/>
          </a:bodyPr>
          <a:lstStyle/>
          <a:p>
            <a:pPr algn="ctr"/>
            <a:r>
              <a:rPr lang="en-AU">
                <a:solidFill>
                  <a:schemeClr val="bg1"/>
                </a:solidFill>
                <a:latin typeface="Calibri" pitchFamily="34" charset="0"/>
              </a:rPr>
              <a:t>When the projectile is released from a higher position than which it lands, the time for the projectile to reach its peak is less than the time it takes to land</a:t>
            </a:r>
            <a:endParaRPr lang="en-US">
              <a:solidFill>
                <a:schemeClr val="bg1"/>
              </a:solidFill>
              <a:latin typeface="Calibri" pitchFamily="34" charset="0"/>
            </a:endParaRPr>
          </a:p>
        </p:txBody>
      </p:sp>
      <p:sp>
        <p:nvSpPr>
          <p:cNvPr id="16" name="Slide Number Placeholder 15"/>
          <p:cNvSpPr>
            <a:spLocks noGrp="1"/>
          </p:cNvSpPr>
          <p:nvPr>
            <p:ph type="sldNum" sz="quarter" idx="12"/>
          </p:nvPr>
        </p:nvSpPr>
        <p:spPr/>
        <p:txBody>
          <a:bodyPr/>
          <a:lstStyle/>
          <a:p>
            <a:pPr>
              <a:defRPr/>
            </a:pPr>
            <a:fld id="{989D97D2-95B3-4677-9D7B-2A2FC247BB09}" type="slidenum">
              <a:rPr lang="en-US" smtClean="0"/>
              <a:pPr>
                <a:defRPr/>
              </a:pPr>
              <a:t>62</a:t>
            </a:fld>
            <a:endParaRPr lang="en-US"/>
          </a:p>
        </p:txBody>
      </p:sp>
      <p:sp>
        <p:nvSpPr>
          <p:cNvPr id="17" name="Footer Placeholder 16"/>
          <p:cNvSpPr>
            <a:spLocks noGrp="1"/>
          </p:cNvSpPr>
          <p:nvPr>
            <p:ph type="ftr" sz="quarter" idx="11"/>
          </p:nvPr>
        </p:nvSpPr>
        <p:spPr>
          <a:xfrm>
            <a:off x="3124200" y="6564337"/>
            <a:ext cx="2895600" cy="365125"/>
          </a:xfrm>
        </p:spPr>
        <p:txBody>
          <a:bodyPr/>
          <a:lstStyle/>
          <a:p>
            <a:pPr>
              <a:defRPr/>
            </a:pPr>
            <a:r>
              <a:rPr lang="en-US"/>
              <a:t>©PE STUDIES RESOURCES</a:t>
            </a:r>
          </a:p>
        </p:txBody>
      </p:sp>
      <p:pic>
        <p:nvPicPr>
          <p:cNvPr id="18" name="Picture 2" descr="C:\Program Files\Microsoft Office\MEDIA\CAGCAT10\j0185604.wmf">
            <a:hlinkClick r:id="" action="ppaction://noaction"/>
          </p:cNvPr>
          <p:cNvPicPr>
            <a:picLocks noChangeAspect="1" noChangeArrowheads="1"/>
          </p:cNvPicPr>
          <p:nvPr/>
        </p:nvPicPr>
        <p:blipFill>
          <a:blip r:embed="rId2" cstate="print"/>
          <a:srcRect/>
          <a:stretch>
            <a:fillRect/>
          </a:stretch>
        </p:blipFill>
        <p:spPr bwMode="auto">
          <a:xfrm>
            <a:off x="87011" y="6263520"/>
            <a:ext cx="457501" cy="457955"/>
          </a:xfrm>
          <a:prstGeom prst="rect">
            <a:avLst/>
          </a:prstGeom>
          <a:noFill/>
        </p:spPr>
      </p:pic>
      <p:sp>
        <p:nvSpPr>
          <p:cNvPr id="19" name="TextBox 18">
            <a:hlinkClick r:id="" action="ppaction://noaction"/>
          </p:cNvPr>
          <p:cNvSpPr txBox="1"/>
          <p:nvPr/>
        </p:nvSpPr>
        <p:spPr>
          <a:xfrm>
            <a:off x="-65389" y="6645275"/>
            <a:ext cx="838200" cy="215444"/>
          </a:xfrm>
          <a:prstGeom prst="rect">
            <a:avLst/>
          </a:prstGeom>
          <a:noFill/>
        </p:spPr>
        <p:txBody>
          <a:bodyPr wrap="square" rtlCol="0">
            <a:spAutoFit/>
          </a:bodyPr>
          <a:lstStyle/>
          <a:p>
            <a:pPr algn="ctr"/>
            <a:r>
              <a:rPr lang="en-AU" sz="800"/>
              <a:t>Home</a:t>
            </a:r>
            <a:endParaRPr lang="en-US" sz="800"/>
          </a:p>
        </p:txBody>
      </p:sp>
      <p:pic>
        <p:nvPicPr>
          <p:cNvPr id="14" name="Picture 6" descr="http://www.webdesign.org/img_articles/13173/golfBall.jpg"/>
          <p:cNvPicPr>
            <a:picLocks noChangeAspect="1" noChangeArrowheads="1"/>
          </p:cNvPicPr>
          <p:nvPr/>
        </p:nvPicPr>
        <p:blipFill>
          <a:blip r:embed="rId3" cstate="print"/>
          <a:srcRect/>
          <a:stretch>
            <a:fillRect/>
          </a:stretch>
        </p:blipFill>
        <p:spPr bwMode="auto">
          <a:xfrm>
            <a:off x="857224" y="5214950"/>
            <a:ext cx="565129" cy="565129"/>
          </a:xfrm>
          <a:prstGeom prst="rect">
            <a:avLst/>
          </a:prstGeom>
          <a:noFill/>
          <a:effectLst>
            <a:softEdge rad="63500"/>
          </a:effectLst>
        </p:spPr>
      </p:pic>
      <p:sp>
        <p:nvSpPr>
          <p:cNvPr id="22" name="TextBox 21">
            <a:extLst>
              <a:ext uri="{FF2B5EF4-FFF2-40B4-BE49-F238E27FC236}">
                <a16:creationId xmlns:a16="http://schemas.microsoft.com/office/drawing/2014/main" id="{DEF0BA6B-7D0D-494D-AEF1-8B8B1F937556}"/>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Projectile motion</a:t>
            </a:r>
          </a:p>
        </p:txBody>
      </p:sp>
      <p:sp>
        <p:nvSpPr>
          <p:cNvPr id="23" name="TextBox 5">
            <a:extLst>
              <a:ext uri="{FF2B5EF4-FFF2-40B4-BE49-F238E27FC236}">
                <a16:creationId xmlns:a16="http://schemas.microsoft.com/office/drawing/2014/main" id="{E336752D-2A13-4C30-A181-4FD585AF8319}"/>
              </a:ext>
            </a:extLst>
          </p:cNvPr>
          <p:cNvSpPr txBox="1">
            <a:spLocks noChangeArrowheads="1"/>
          </p:cNvSpPr>
          <p:nvPr/>
        </p:nvSpPr>
        <p:spPr bwMode="auto">
          <a:xfrm>
            <a:off x="3538838" y="6189712"/>
            <a:ext cx="2786063" cy="369887"/>
          </a:xfrm>
          <a:prstGeom prst="rect">
            <a:avLst/>
          </a:prstGeom>
          <a:solidFill>
            <a:srgbClr val="92D050"/>
          </a:solidFill>
          <a:ln w="9525">
            <a:noFill/>
            <a:miter lim="800000"/>
            <a:headEnd/>
            <a:tailEnd/>
          </a:ln>
        </p:spPr>
        <p:txBody>
          <a:bodyPr>
            <a:spAutoFit/>
          </a:bodyPr>
          <a:lstStyle/>
          <a:p>
            <a:pPr algn="ctr"/>
            <a:r>
              <a:rPr lang="en-AU" b="1">
                <a:latin typeface="Calibri" pitchFamily="34" charset="0"/>
              </a:rPr>
              <a:t>HORIZONTAL COMPONENT</a:t>
            </a:r>
            <a:endParaRPr lang="en-US" b="1">
              <a:latin typeface="Calibri" pitchFamily="34" charset="0"/>
            </a:endParaRPr>
          </a:p>
        </p:txBody>
      </p:sp>
      <p:sp>
        <p:nvSpPr>
          <p:cNvPr id="24" name="TextBox 23">
            <a:extLst>
              <a:ext uri="{FF2B5EF4-FFF2-40B4-BE49-F238E27FC236}">
                <a16:creationId xmlns:a16="http://schemas.microsoft.com/office/drawing/2014/main" id="{D82F97AD-2F4B-4343-805F-075371644023}"/>
              </a:ext>
            </a:extLst>
          </p:cNvPr>
          <p:cNvSpPr txBox="1"/>
          <p:nvPr/>
        </p:nvSpPr>
        <p:spPr>
          <a:xfrm>
            <a:off x="92028" y="3284984"/>
            <a:ext cx="461665" cy="2472451"/>
          </a:xfrm>
          <a:prstGeom prst="rect">
            <a:avLst/>
          </a:prstGeom>
          <a:solidFill>
            <a:srgbClr val="92D050"/>
          </a:solidFill>
        </p:spPr>
        <p:txBody>
          <a:bodyPr vert="vert270" wrap="square">
            <a:spAutoFit/>
          </a:bodyPr>
          <a:lstStyle/>
          <a:p>
            <a:pPr algn="ctr" fontAlgn="auto">
              <a:spcBef>
                <a:spcPts val="0"/>
              </a:spcBef>
              <a:spcAft>
                <a:spcPts val="0"/>
              </a:spcAft>
              <a:defRPr/>
            </a:pPr>
            <a:r>
              <a:rPr lang="en-AU" b="1">
                <a:latin typeface="+mn-lt"/>
                <a:cs typeface="+mn-cs"/>
              </a:rPr>
              <a:t>VERTICAL </a:t>
            </a:r>
            <a:r>
              <a:rPr lang="en-AU" b="1"/>
              <a:t>COMPONENT</a:t>
            </a:r>
            <a:endParaRPr lang="en-US" b="1">
              <a:latin typeface="+mn-lt"/>
              <a:cs typeface="+mn-cs"/>
            </a:endParaRPr>
          </a:p>
        </p:txBody>
      </p:sp>
      <p:cxnSp>
        <p:nvCxnSpPr>
          <p:cNvPr id="13" name="Straight Arrow Connector 12"/>
          <p:cNvCxnSpPr>
            <a:cxnSpLocks/>
          </p:cNvCxnSpPr>
          <p:nvPr/>
        </p:nvCxnSpPr>
        <p:spPr>
          <a:xfrm>
            <a:off x="4196443" y="3471705"/>
            <a:ext cx="547007" cy="680172"/>
          </a:xfrm>
          <a:prstGeom prst="straightConnector1">
            <a:avLst/>
          </a:prstGeom>
          <a:ln>
            <a:tailEnd type="arrow"/>
          </a:ln>
        </p:spPr>
        <p:style>
          <a:lnRef idx="3">
            <a:schemeClr val="lt1"/>
          </a:lnRef>
          <a:fillRef idx="1">
            <a:schemeClr val="accent3"/>
          </a:fillRef>
          <a:effectRef idx="1">
            <a:schemeClr val="accent3"/>
          </a:effectRef>
          <a:fontRef idx="minor">
            <a:schemeClr val="lt1"/>
          </a:fontRef>
        </p:style>
      </p:cxnSp>
      <p:sp>
        <p:nvSpPr>
          <p:cNvPr id="26" name="Rectangle 2">
            <a:extLst>
              <a:ext uri="{FF2B5EF4-FFF2-40B4-BE49-F238E27FC236}">
                <a16:creationId xmlns:a16="http://schemas.microsoft.com/office/drawing/2014/main" id="{1FDEC387-6A64-8748-A1C0-B87981415D08}"/>
              </a:ext>
            </a:extLst>
          </p:cNvPr>
          <p:cNvSpPr txBox="1">
            <a:spLocks noChangeArrowheads="1"/>
          </p:cNvSpPr>
          <p:nvPr/>
        </p:nvSpPr>
        <p:spPr>
          <a:xfrm rot="20868223">
            <a:off x="108143" y="879903"/>
            <a:ext cx="2414042" cy="45795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b="1"/>
              <a:t>HEIGHT OF RELEASE</a:t>
            </a:r>
          </a:p>
        </p:txBody>
      </p:sp>
    </p:spTree>
    <p:extLst>
      <p:ext uri="{BB962C8B-B14F-4D97-AF65-F5344CB8AC3E}">
        <p14:creationId xmlns:p14="http://schemas.microsoft.com/office/powerpoint/2010/main" val="392392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3681 0.00069 C 0.20486 -0.09792 0.37292 -0.19653 0.49028 -0.18426 C 0.60747 -0.17199 0.67413 -0.04907 0.74098 0.07384 " pathEditMode="relative" rAng="0" ptsTypes="AAA">
                                      <p:cBhvr>
                                        <p:cTn id="6" dur="3000" fill="hold"/>
                                        <p:tgtEl>
                                          <p:spTgt spid="14"/>
                                        </p:tgtEl>
                                        <p:attrNameLst>
                                          <p:attrName>ppt_x</p:attrName>
                                          <p:attrName>ppt_y</p:attrName>
                                        </p:attrNameLst>
                                      </p:cBhvr>
                                      <p:rCtr x="35208" y="-5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a:xfrm>
            <a:off x="214282" y="1676060"/>
            <a:ext cx="8740532" cy="1519085"/>
          </a:xfrm>
        </p:spPr>
        <p:style>
          <a:lnRef idx="2">
            <a:schemeClr val="accent3"/>
          </a:lnRef>
          <a:fillRef idx="1">
            <a:schemeClr val="lt1"/>
          </a:fillRef>
          <a:effectRef idx="0">
            <a:schemeClr val="accent3"/>
          </a:effectRef>
          <a:fontRef idx="minor">
            <a:schemeClr val="dk1"/>
          </a:fontRef>
        </p:style>
        <p:txBody>
          <a:bodyPr rtlCol="0">
            <a:normAutofit/>
          </a:bodyPr>
          <a:lstStyle/>
          <a:p>
            <a:pPr fontAlgn="auto">
              <a:spcAft>
                <a:spcPts val="0"/>
              </a:spcAft>
              <a:buNone/>
              <a:defRPr/>
            </a:pPr>
            <a:r>
              <a:rPr lang="en-US" sz="1800" b="1">
                <a:solidFill>
                  <a:srgbClr val="FF0000"/>
                </a:solidFill>
              </a:rPr>
              <a:t>GENERAL PRINCIPLES</a:t>
            </a:r>
          </a:p>
          <a:p>
            <a:pPr lvl="1" fontAlgn="auto">
              <a:spcAft>
                <a:spcPts val="0"/>
              </a:spcAft>
              <a:buFont typeface="Arial" pitchFamily="34" charset="0"/>
              <a:buChar char="–"/>
              <a:defRPr/>
            </a:pPr>
            <a:r>
              <a:rPr lang="en-US" sz="1800"/>
              <a:t>Release height = landing height = 45° (Kicking soccer ball from ground)</a:t>
            </a:r>
          </a:p>
          <a:p>
            <a:pPr lvl="1" fontAlgn="auto">
              <a:spcAft>
                <a:spcPts val="0"/>
              </a:spcAft>
              <a:buFont typeface="Arial" pitchFamily="34" charset="0"/>
              <a:buChar char="–"/>
              <a:defRPr/>
            </a:pPr>
            <a:r>
              <a:rPr lang="en-US" sz="1800"/>
              <a:t>Release height &gt; landing height &lt; 45° (Throwing)</a:t>
            </a:r>
          </a:p>
          <a:p>
            <a:pPr lvl="1" fontAlgn="auto">
              <a:spcAft>
                <a:spcPts val="0"/>
              </a:spcAft>
              <a:buFont typeface="Arial" pitchFamily="34" charset="0"/>
              <a:buChar char="–"/>
              <a:defRPr/>
            </a:pPr>
            <a:r>
              <a:rPr lang="en-US" sz="1800"/>
              <a:t>Release height &lt; landing height &gt; 45° (Hitting golf ball onto elevated green)</a:t>
            </a:r>
          </a:p>
          <a:p>
            <a:pPr fontAlgn="auto">
              <a:spcAft>
                <a:spcPts val="0"/>
              </a:spcAft>
              <a:buNone/>
              <a:defRPr/>
            </a:pPr>
            <a:endParaRPr lang="en-US" sz="2000"/>
          </a:p>
        </p:txBody>
      </p:sp>
      <p:sp>
        <p:nvSpPr>
          <p:cNvPr id="4" name="Slide Number Placeholder 3"/>
          <p:cNvSpPr>
            <a:spLocks noGrp="1"/>
          </p:cNvSpPr>
          <p:nvPr>
            <p:ph type="sldNum" sz="quarter" idx="12"/>
          </p:nvPr>
        </p:nvSpPr>
        <p:spPr/>
        <p:txBody>
          <a:bodyPr/>
          <a:lstStyle/>
          <a:p>
            <a:pPr>
              <a:defRPr/>
            </a:pPr>
            <a:fld id="{989D97D2-95B3-4677-9D7B-2A2FC247BB09}" type="slidenum">
              <a:rPr lang="en-US" smtClean="0"/>
              <a:pPr>
                <a:defRPr/>
              </a:pPr>
              <a:t>63</a:t>
            </a:fld>
            <a:endParaRPr lang="en-US"/>
          </a:p>
        </p:txBody>
      </p:sp>
      <p:sp>
        <p:nvSpPr>
          <p:cNvPr id="5" name="Footer Placeholder 4"/>
          <p:cNvSpPr>
            <a:spLocks noGrp="1"/>
          </p:cNvSpPr>
          <p:nvPr>
            <p:ph type="ftr" sz="quarter" idx="11"/>
          </p:nvPr>
        </p:nvSpPr>
        <p:spPr/>
        <p:txBody>
          <a:bodyPr/>
          <a:lstStyle/>
          <a:p>
            <a:pPr>
              <a:defRPr/>
            </a:pPr>
            <a:r>
              <a:rPr lang="en-US"/>
              <a:t>©PE STUDIES RESOURCES</a:t>
            </a:r>
          </a:p>
        </p:txBody>
      </p:sp>
      <p:pic>
        <p:nvPicPr>
          <p:cNvPr id="6" name="Picture 2" descr="C:\Program Files\Microsoft Office\MEDIA\CAGCAT10\j0185604.wmf">
            <a:hlinkClick r:id="" action="ppaction://noaction"/>
          </p:cNvPr>
          <p:cNvPicPr>
            <a:picLocks noChangeAspect="1" noChangeArrowheads="1"/>
          </p:cNvPicPr>
          <p:nvPr/>
        </p:nvPicPr>
        <p:blipFill>
          <a:blip r:embed="rId3" cstate="print"/>
          <a:srcRect/>
          <a:stretch>
            <a:fillRect/>
          </a:stretch>
        </p:blipFill>
        <p:spPr bwMode="auto">
          <a:xfrm>
            <a:off x="87011" y="6263520"/>
            <a:ext cx="457501" cy="457955"/>
          </a:xfrm>
          <a:prstGeom prst="rect">
            <a:avLst/>
          </a:prstGeom>
          <a:noFill/>
        </p:spPr>
      </p:pic>
      <p:sp>
        <p:nvSpPr>
          <p:cNvPr id="7" name="TextBox 6">
            <a:hlinkClick r:id="" action="ppaction://noaction"/>
          </p:cNvPr>
          <p:cNvSpPr txBox="1"/>
          <p:nvPr/>
        </p:nvSpPr>
        <p:spPr>
          <a:xfrm>
            <a:off x="-65389" y="6645275"/>
            <a:ext cx="838200" cy="215444"/>
          </a:xfrm>
          <a:prstGeom prst="rect">
            <a:avLst/>
          </a:prstGeom>
          <a:noFill/>
        </p:spPr>
        <p:txBody>
          <a:bodyPr wrap="square" rtlCol="0">
            <a:spAutoFit/>
          </a:bodyPr>
          <a:lstStyle/>
          <a:p>
            <a:pPr algn="ctr"/>
            <a:r>
              <a:rPr lang="en-AU" sz="800"/>
              <a:t>Home</a:t>
            </a:r>
            <a:endParaRPr lang="en-US" sz="800"/>
          </a:p>
        </p:txBody>
      </p:sp>
      <p:sp>
        <p:nvSpPr>
          <p:cNvPr id="8" name="Rectangle 7"/>
          <p:cNvSpPr/>
          <p:nvPr/>
        </p:nvSpPr>
        <p:spPr>
          <a:xfrm>
            <a:off x="214282" y="3649560"/>
            <a:ext cx="8740532" cy="1754326"/>
          </a:xfrm>
          <a:prstGeom prst="rect">
            <a:avLst/>
          </a:prstGeom>
          <a:solidFill>
            <a:srgbClr val="FFFF00"/>
          </a:solidFill>
        </p:spPr>
        <p:style>
          <a:lnRef idx="1">
            <a:schemeClr val="accent3"/>
          </a:lnRef>
          <a:fillRef idx="3">
            <a:schemeClr val="accent3"/>
          </a:fillRef>
          <a:effectRef idx="2">
            <a:schemeClr val="accent3"/>
          </a:effectRef>
          <a:fontRef idx="minor">
            <a:schemeClr val="lt1"/>
          </a:fontRef>
        </p:style>
        <p:txBody>
          <a:bodyPr wrap="square">
            <a:spAutoFit/>
          </a:bodyPr>
          <a:lstStyle/>
          <a:p>
            <a:pPr marL="342900" indent="-342900" fontAlgn="auto">
              <a:spcAft>
                <a:spcPts val="0"/>
              </a:spcAft>
              <a:buFont typeface="Arial" panose="020B0604020202020204" pitchFamily="34" charset="0"/>
              <a:buChar char="•"/>
              <a:defRPr/>
            </a:pPr>
            <a:r>
              <a:rPr lang="en-US">
                <a:solidFill>
                  <a:schemeClr val="tx1"/>
                </a:solidFill>
                <a:latin typeface="+mn-lt"/>
              </a:rPr>
              <a:t>It must be noted an athlete must not sacrifice release speed for added release height or optimal theoretical angle of release.</a:t>
            </a:r>
          </a:p>
          <a:p>
            <a:pPr marL="742950" lvl="2" indent="-342900" fontAlgn="auto">
              <a:spcAft>
                <a:spcPts val="0"/>
              </a:spcAft>
              <a:buFont typeface="Cambria Math" panose="02040503050406030204" pitchFamily="18" charset="0"/>
              <a:buChar char="⎯"/>
              <a:defRPr/>
            </a:pPr>
            <a:r>
              <a:rPr lang="en-US">
                <a:solidFill>
                  <a:schemeClr val="tx1"/>
                </a:solidFill>
                <a:latin typeface="+mn-lt"/>
              </a:rPr>
              <a:t>Constraint relationships among projection speed, height and angle</a:t>
            </a:r>
          </a:p>
          <a:p>
            <a:pPr marL="1143000" lvl="3" indent="-285750" fontAlgn="auto">
              <a:spcAft>
                <a:spcPts val="0"/>
              </a:spcAft>
              <a:buFont typeface="Wingdings" pitchFamily="2" charset="2"/>
              <a:buChar char="§"/>
              <a:defRPr/>
            </a:pPr>
            <a:r>
              <a:rPr lang="en-US">
                <a:solidFill>
                  <a:schemeClr val="tx1"/>
                </a:solidFill>
                <a:latin typeface="+mn-lt"/>
              </a:rPr>
              <a:t>When one is shifted closer to what would theoretically be optimal, another moves farther away from being optimal – human anatomy dictates certain constraints</a:t>
            </a:r>
          </a:p>
        </p:txBody>
      </p:sp>
      <p:sp>
        <p:nvSpPr>
          <p:cNvPr id="12" name="TextBox 11">
            <a:extLst>
              <a:ext uri="{FF2B5EF4-FFF2-40B4-BE49-F238E27FC236}">
                <a16:creationId xmlns:a16="http://schemas.microsoft.com/office/drawing/2014/main" id="{43A5365F-ADF1-4E9F-B4F7-3DC83BC9518A}"/>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Projectile motion</a:t>
            </a:r>
          </a:p>
        </p:txBody>
      </p:sp>
      <p:sp>
        <p:nvSpPr>
          <p:cNvPr id="13" name="Rectangle 2">
            <a:extLst>
              <a:ext uri="{FF2B5EF4-FFF2-40B4-BE49-F238E27FC236}">
                <a16:creationId xmlns:a16="http://schemas.microsoft.com/office/drawing/2014/main" id="{E5925685-1697-8F4D-8680-11D1C9C63C5D}"/>
              </a:ext>
            </a:extLst>
          </p:cNvPr>
          <p:cNvSpPr txBox="1">
            <a:spLocks noChangeArrowheads="1"/>
          </p:cNvSpPr>
          <p:nvPr/>
        </p:nvSpPr>
        <p:spPr>
          <a:xfrm rot="20868223">
            <a:off x="108143" y="879903"/>
            <a:ext cx="2414042" cy="45795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b="1"/>
              <a:t>HEIGHT OF RELEASE</a:t>
            </a:r>
          </a:p>
        </p:txBody>
      </p:sp>
    </p:spTree>
    <p:extLst>
      <p:ext uri="{BB962C8B-B14F-4D97-AF65-F5344CB8AC3E}">
        <p14:creationId xmlns:p14="http://schemas.microsoft.com/office/powerpoint/2010/main" val="2638045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2"/>
          <p:cNvSpPr>
            <a:spLocks noGrp="1"/>
          </p:cNvSpPr>
          <p:nvPr>
            <p:ph idx="1"/>
          </p:nvPr>
        </p:nvSpPr>
        <p:spPr>
          <a:xfrm>
            <a:off x="500063" y="1508220"/>
            <a:ext cx="8229600" cy="1247977"/>
          </a:xfrm>
          <a:solidFill>
            <a:schemeClr val="bg1"/>
          </a:solidFill>
          <a:ln>
            <a:solidFill>
              <a:srgbClr val="7030A0"/>
            </a:solidFill>
          </a:ln>
        </p:spPr>
        <p:txBody>
          <a:bodyPr>
            <a:normAutofit/>
          </a:bodyPr>
          <a:lstStyle/>
          <a:p>
            <a:r>
              <a:rPr lang="en-US" sz="1800"/>
              <a:t>E.g. During a long jump, because take off and landing heights are the same, theoretically optimum angle of take-off should be 45</a:t>
            </a:r>
            <a:r>
              <a:rPr lang="en-US" sz="1800">
                <a:sym typeface="Symbol" pitchFamily="18" charset="2"/>
              </a:rPr>
              <a:t>. However, if we were to take off at this angle, long jumpers would decrease the horizontal velocity they could otherwise obtain by approximately 50%! </a:t>
            </a:r>
            <a:endParaRPr lang="en-US" sz="1800"/>
          </a:p>
          <a:p>
            <a:endParaRPr lang="en-US" sz="2000"/>
          </a:p>
        </p:txBody>
      </p:sp>
      <p:pic>
        <p:nvPicPr>
          <p:cNvPr id="48132" name="Picture 4" descr="http://farm3.static.flickr.com/2172/2521992762_7e1da0ef0f.jpg?v=0"/>
          <p:cNvPicPr>
            <a:picLocks noChangeAspect="1" noChangeArrowheads="1"/>
          </p:cNvPicPr>
          <p:nvPr/>
        </p:nvPicPr>
        <p:blipFill>
          <a:blip r:embed="rId2" cstate="print"/>
          <a:srcRect/>
          <a:stretch>
            <a:fillRect/>
          </a:stretch>
        </p:blipFill>
        <p:spPr bwMode="auto">
          <a:xfrm>
            <a:off x="4710112" y="2978970"/>
            <a:ext cx="3976688" cy="3173413"/>
          </a:xfrm>
          <a:prstGeom prst="rect">
            <a:avLst/>
          </a:prstGeom>
          <a:noFill/>
          <a:ln w="9525">
            <a:noFill/>
            <a:miter lim="800000"/>
            <a:headEnd/>
            <a:tailEnd/>
          </a:ln>
        </p:spPr>
      </p:pic>
      <p:sp>
        <p:nvSpPr>
          <p:cNvPr id="48133" name="Rectangle 6"/>
          <p:cNvSpPr>
            <a:spLocks noChangeArrowheads="1"/>
          </p:cNvSpPr>
          <p:nvPr/>
        </p:nvSpPr>
        <p:spPr bwMode="auto">
          <a:xfrm>
            <a:off x="7223701" y="6137752"/>
            <a:ext cx="1592103" cy="184666"/>
          </a:xfrm>
          <a:prstGeom prst="rect">
            <a:avLst/>
          </a:prstGeom>
          <a:noFill/>
          <a:ln w="9525">
            <a:noFill/>
            <a:miter lim="800000"/>
            <a:headEnd/>
            <a:tailEnd/>
          </a:ln>
        </p:spPr>
        <p:txBody>
          <a:bodyPr wrap="none">
            <a:spAutoFit/>
          </a:bodyPr>
          <a:lstStyle/>
          <a:p>
            <a:r>
              <a:rPr lang="en-US" sz="600" err="1">
                <a:latin typeface="Calibri" pitchFamily="34" charset="0"/>
              </a:rPr>
              <a:t>www.flickr.com</a:t>
            </a:r>
            <a:r>
              <a:rPr lang="en-US" sz="600">
                <a:latin typeface="Calibri" pitchFamily="34" charset="0"/>
              </a:rPr>
              <a:t>/photos/</a:t>
            </a:r>
            <a:r>
              <a:rPr lang="en-US" sz="600" err="1">
                <a:latin typeface="Calibri" pitchFamily="34" charset="0"/>
              </a:rPr>
              <a:t>philon</a:t>
            </a:r>
            <a:r>
              <a:rPr lang="en-US" sz="600">
                <a:latin typeface="Calibri" pitchFamily="34" charset="0"/>
              </a:rPr>
              <a:t>/2521992762/</a:t>
            </a:r>
          </a:p>
        </p:txBody>
      </p:sp>
      <p:pic>
        <p:nvPicPr>
          <p:cNvPr id="48134" name="Picture 6" descr="IMG_1528 by »Philo."/>
          <p:cNvPicPr>
            <a:picLocks noChangeAspect="1" noChangeArrowheads="1"/>
          </p:cNvPicPr>
          <p:nvPr/>
        </p:nvPicPr>
        <p:blipFill>
          <a:blip r:embed="rId3" cstate="print"/>
          <a:srcRect/>
          <a:stretch>
            <a:fillRect/>
          </a:stretch>
        </p:blipFill>
        <p:spPr bwMode="auto">
          <a:xfrm>
            <a:off x="709612" y="2929746"/>
            <a:ext cx="3714750" cy="3224213"/>
          </a:xfrm>
          <a:prstGeom prst="rect">
            <a:avLst/>
          </a:prstGeom>
          <a:noFill/>
          <a:ln w="9525">
            <a:noFill/>
            <a:miter lim="800000"/>
            <a:headEnd/>
            <a:tailEnd/>
          </a:ln>
        </p:spPr>
      </p:pic>
      <p:sp>
        <p:nvSpPr>
          <p:cNvPr id="48135" name="Rectangle 8"/>
          <p:cNvSpPr>
            <a:spLocks noChangeArrowheads="1"/>
          </p:cNvSpPr>
          <p:nvPr/>
        </p:nvSpPr>
        <p:spPr bwMode="auto">
          <a:xfrm>
            <a:off x="2941891" y="6137752"/>
            <a:ext cx="1592103" cy="184666"/>
          </a:xfrm>
          <a:prstGeom prst="rect">
            <a:avLst/>
          </a:prstGeom>
          <a:noFill/>
          <a:ln w="9525">
            <a:noFill/>
            <a:miter lim="800000"/>
            <a:headEnd/>
            <a:tailEnd/>
          </a:ln>
        </p:spPr>
        <p:txBody>
          <a:bodyPr wrap="none">
            <a:spAutoFit/>
          </a:bodyPr>
          <a:lstStyle/>
          <a:p>
            <a:r>
              <a:rPr lang="en-US" sz="600" err="1">
                <a:latin typeface="Calibri" pitchFamily="34" charset="0"/>
              </a:rPr>
              <a:t>www.flickr.com</a:t>
            </a:r>
            <a:r>
              <a:rPr lang="en-US" sz="600">
                <a:latin typeface="Calibri" pitchFamily="34" charset="0"/>
              </a:rPr>
              <a:t>/photos/</a:t>
            </a:r>
            <a:r>
              <a:rPr lang="en-US" sz="600" err="1">
                <a:latin typeface="Calibri" pitchFamily="34" charset="0"/>
              </a:rPr>
              <a:t>philon</a:t>
            </a:r>
            <a:r>
              <a:rPr lang="en-US" sz="600">
                <a:latin typeface="Calibri" pitchFamily="34" charset="0"/>
              </a:rPr>
              <a:t>/2521151935/</a:t>
            </a:r>
          </a:p>
        </p:txBody>
      </p:sp>
      <p:sp>
        <p:nvSpPr>
          <p:cNvPr id="8" name="Slide Number Placeholder 7"/>
          <p:cNvSpPr>
            <a:spLocks noGrp="1"/>
          </p:cNvSpPr>
          <p:nvPr>
            <p:ph type="sldNum" sz="quarter" idx="12"/>
          </p:nvPr>
        </p:nvSpPr>
        <p:spPr/>
        <p:txBody>
          <a:bodyPr/>
          <a:lstStyle/>
          <a:p>
            <a:pPr>
              <a:defRPr/>
            </a:pPr>
            <a:fld id="{989D97D2-95B3-4677-9D7B-2A2FC247BB09}" type="slidenum">
              <a:rPr lang="en-US" smtClean="0"/>
              <a:pPr>
                <a:defRPr/>
              </a:pPr>
              <a:t>64</a:t>
            </a:fld>
            <a:endParaRPr lang="en-US"/>
          </a:p>
        </p:txBody>
      </p:sp>
      <p:sp>
        <p:nvSpPr>
          <p:cNvPr id="9" name="Footer Placeholder 8"/>
          <p:cNvSpPr>
            <a:spLocks noGrp="1"/>
          </p:cNvSpPr>
          <p:nvPr>
            <p:ph type="ftr" sz="quarter" idx="11"/>
          </p:nvPr>
        </p:nvSpPr>
        <p:spPr>
          <a:xfrm>
            <a:off x="3124200" y="6564337"/>
            <a:ext cx="2895600" cy="365125"/>
          </a:xfrm>
        </p:spPr>
        <p:txBody>
          <a:bodyPr/>
          <a:lstStyle/>
          <a:p>
            <a:pPr>
              <a:defRPr/>
            </a:pPr>
            <a:r>
              <a:rPr lang="en-US"/>
              <a:t>©PE STUDIES RESOURCES</a:t>
            </a:r>
          </a:p>
        </p:txBody>
      </p:sp>
      <p:pic>
        <p:nvPicPr>
          <p:cNvPr id="10" name="Picture 2" descr="C:\Program Files\Microsoft Office\MEDIA\CAGCAT10\j0185604.wmf">
            <a:hlinkClick r:id="" action="ppaction://noaction"/>
          </p:cNvPr>
          <p:cNvPicPr>
            <a:picLocks noChangeAspect="1" noChangeArrowheads="1"/>
          </p:cNvPicPr>
          <p:nvPr/>
        </p:nvPicPr>
        <p:blipFill>
          <a:blip r:embed="rId4" cstate="print"/>
          <a:srcRect/>
          <a:stretch>
            <a:fillRect/>
          </a:stretch>
        </p:blipFill>
        <p:spPr bwMode="auto">
          <a:xfrm>
            <a:off x="42562" y="6269602"/>
            <a:ext cx="457501" cy="457955"/>
          </a:xfrm>
          <a:prstGeom prst="rect">
            <a:avLst/>
          </a:prstGeom>
          <a:noFill/>
        </p:spPr>
      </p:pic>
      <p:sp>
        <p:nvSpPr>
          <p:cNvPr id="11" name="TextBox 10">
            <a:hlinkClick r:id="" action="ppaction://noaction"/>
          </p:cNvPr>
          <p:cNvSpPr txBox="1"/>
          <p:nvPr/>
        </p:nvSpPr>
        <p:spPr>
          <a:xfrm>
            <a:off x="-109838" y="6651357"/>
            <a:ext cx="838200" cy="215444"/>
          </a:xfrm>
          <a:prstGeom prst="rect">
            <a:avLst/>
          </a:prstGeom>
          <a:noFill/>
        </p:spPr>
        <p:txBody>
          <a:bodyPr wrap="square" rtlCol="0">
            <a:spAutoFit/>
          </a:bodyPr>
          <a:lstStyle/>
          <a:p>
            <a:pPr algn="ctr"/>
            <a:r>
              <a:rPr lang="en-AU" sz="800"/>
              <a:t>Home</a:t>
            </a:r>
            <a:endParaRPr lang="en-US" sz="800"/>
          </a:p>
        </p:txBody>
      </p:sp>
      <p:sp>
        <p:nvSpPr>
          <p:cNvPr id="15" name="TextBox 14">
            <a:extLst>
              <a:ext uri="{FF2B5EF4-FFF2-40B4-BE49-F238E27FC236}">
                <a16:creationId xmlns:a16="http://schemas.microsoft.com/office/drawing/2014/main" id="{60755D6E-5FD7-47B8-A203-EBEF4B0007F0}"/>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Projectile motion</a:t>
            </a:r>
          </a:p>
        </p:txBody>
      </p:sp>
      <p:sp>
        <p:nvSpPr>
          <p:cNvPr id="16" name="Rectangle 2">
            <a:extLst>
              <a:ext uri="{FF2B5EF4-FFF2-40B4-BE49-F238E27FC236}">
                <a16:creationId xmlns:a16="http://schemas.microsoft.com/office/drawing/2014/main" id="{B762A894-F17A-4D41-837C-2D8EA44B626A}"/>
              </a:ext>
            </a:extLst>
          </p:cNvPr>
          <p:cNvSpPr txBox="1">
            <a:spLocks noChangeArrowheads="1"/>
          </p:cNvSpPr>
          <p:nvPr/>
        </p:nvSpPr>
        <p:spPr>
          <a:xfrm rot="20868223">
            <a:off x="108143" y="879903"/>
            <a:ext cx="2414042" cy="45795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b="1"/>
              <a:t>HEIGHT OF RELEASE</a:t>
            </a:r>
          </a:p>
        </p:txBody>
      </p:sp>
    </p:spTree>
    <p:extLst>
      <p:ext uri="{BB962C8B-B14F-4D97-AF65-F5344CB8AC3E}">
        <p14:creationId xmlns:p14="http://schemas.microsoft.com/office/powerpoint/2010/main" val="40719223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419100" y="1556027"/>
            <a:ext cx="8321578" cy="3336997"/>
          </a:xfrm>
          <a:solidFill>
            <a:schemeClr val="bg1"/>
          </a:solidFill>
          <a:ln>
            <a:solidFill>
              <a:srgbClr val="7030A0"/>
            </a:solidFill>
          </a:ln>
        </p:spPr>
        <p:txBody>
          <a:bodyPr rtlCol="0">
            <a:normAutofit/>
          </a:bodyPr>
          <a:lstStyle/>
          <a:p>
            <a:pPr fontAlgn="auto">
              <a:spcAft>
                <a:spcPts val="0"/>
              </a:spcAft>
              <a:buFont typeface="Arial" pitchFamily="34" charset="0"/>
              <a:buChar char="•"/>
              <a:defRPr/>
            </a:pPr>
            <a:r>
              <a:rPr lang="en-US" sz="1800"/>
              <a:t>The greater the speed or velocity of release, the greater the distance a projectile will carry.</a:t>
            </a:r>
          </a:p>
          <a:p>
            <a:pPr fontAlgn="auto">
              <a:spcAft>
                <a:spcPts val="0"/>
              </a:spcAft>
              <a:buFont typeface="Arial" pitchFamily="34" charset="0"/>
              <a:buChar char="•"/>
              <a:defRPr/>
            </a:pPr>
            <a:endParaRPr lang="en-US" sz="1000"/>
          </a:p>
          <a:p>
            <a:pPr fontAlgn="auto">
              <a:spcAft>
                <a:spcPts val="0"/>
              </a:spcAft>
              <a:buFont typeface="Arial" pitchFamily="34" charset="0"/>
              <a:buChar char="•"/>
              <a:defRPr/>
            </a:pPr>
            <a:r>
              <a:rPr lang="en-US" sz="1800"/>
              <a:t>The speed of release is the most important factor when </a:t>
            </a:r>
            <a:r>
              <a:rPr lang="en-US" sz="1800" err="1"/>
              <a:t>maximising</a:t>
            </a:r>
            <a:r>
              <a:rPr lang="en-US" sz="1800"/>
              <a:t> the distance travelled.</a:t>
            </a:r>
          </a:p>
          <a:p>
            <a:pPr fontAlgn="auto">
              <a:spcAft>
                <a:spcPts val="0"/>
              </a:spcAft>
              <a:buFont typeface="Arial" pitchFamily="34" charset="0"/>
              <a:buChar char="•"/>
              <a:defRPr/>
            </a:pPr>
            <a:endParaRPr lang="en-US" sz="1000"/>
          </a:p>
          <a:p>
            <a:pPr fontAlgn="auto">
              <a:spcAft>
                <a:spcPts val="0"/>
              </a:spcAft>
              <a:buFont typeface="Arial" pitchFamily="34" charset="0"/>
              <a:buChar char="•"/>
              <a:defRPr/>
            </a:pPr>
            <a:r>
              <a:rPr lang="en-US" sz="1800"/>
              <a:t>Velocity of projectile at instant of release will determine the </a:t>
            </a:r>
            <a:r>
              <a:rPr lang="en-US" sz="1800" b="1" i="1"/>
              <a:t>height + length </a:t>
            </a:r>
            <a:r>
              <a:rPr lang="en-US" sz="1800"/>
              <a:t>of the trajectory as long as all other factors held constant</a:t>
            </a:r>
          </a:p>
          <a:p>
            <a:pPr lvl="1" fontAlgn="auto">
              <a:spcAft>
                <a:spcPts val="0"/>
              </a:spcAft>
              <a:buFont typeface="Arial" pitchFamily="34" charset="0"/>
              <a:buChar char="–"/>
              <a:defRPr/>
            </a:pPr>
            <a:r>
              <a:rPr lang="en-US" sz="1800"/>
              <a:t>Vertical velocity component determines height of apex</a:t>
            </a:r>
          </a:p>
          <a:p>
            <a:pPr lvl="1" fontAlgn="auto">
              <a:spcAft>
                <a:spcPts val="0"/>
              </a:spcAft>
              <a:buFont typeface="Arial" pitchFamily="34" charset="0"/>
              <a:buChar char="–"/>
              <a:defRPr/>
            </a:pPr>
            <a:r>
              <a:rPr lang="en-US" sz="1800"/>
              <a:t>Horizontal component is constant throughout flight of projectile if air resistance = 0 and is determined at point of release</a:t>
            </a:r>
          </a:p>
          <a:p>
            <a:pPr fontAlgn="auto">
              <a:spcAft>
                <a:spcPts val="0"/>
              </a:spcAft>
              <a:buFont typeface="Arial" pitchFamily="34" charset="0"/>
              <a:buChar char="•"/>
              <a:defRPr/>
            </a:pPr>
            <a:endParaRPr lang="en-US" sz="2000"/>
          </a:p>
        </p:txBody>
      </p:sp>
      <p:sp>
        <p:nvSpPr>
          <p:cNvPr id="4" name="Slide Number Placeholder 3"/>
          <p:cNvSpPr>
            <a:spLocks noGrp="1"/>
          </p:cNvSpPr>
          <p:nvPr>
            <p:ph type="sldNum" sz="quarter" idx="12"/>
          </p:nvPr>
        </p:nvSpPr>
        <p:spPr/>
        <p:txBody>
          <a:bodyPr/>
          <a:lstStyle/>
          <a:p>
            <a:pPr>
              <a:defRPr/>
            </a:pPr>
            <a:fld id="{989D97D2-95B3-4677-9D7B-2A2FC247BB09}" type="slidenum">
              <a:rPr lang="en-US" smtClean="0"/>
              <a:pPr>
                <a:defRPr/>
              </a:pPr>
              <a:t>65</a:t>
            </a:fld>
            <a:endParaRPr lang="en-US"/>
          </a:p>
        </p:txBody>
      </p:sp>
      <p:sp>
        <p:nvSpPr>
          <p:cNvPr id="5" name="Footer Placeholder 4"/>
          <p:cNvSpPr>
            <a:spLocks noGrp="1"/>
          </p:cNvSpPr>
          <p:nvPr>
            <p:ph type="ftr" sz="quarter" idx="11"/>
          </p:nvPr>
        </p:nvSpPr>
        <p:spPr/>
        <p:txBody>
          <a:bodyPr/>
          <a:lstStyle/>
          <a:p>
            <a:pPr>
              <a:defRPr/>
            </a:pPr>
            <a:r>
              <a:rPr lang="en-US"/>
              <a:t>©PE STUDIES RESOURCES</a:t>
            </a:r>
          </a:p>
        </p:txBody>
      </p:sp>
      <p:pic>
        <p:nvPicPr>
          <p:cNvPr id="6" name="Picture 2" descr="C:\Program Files\Microsoft Office\MEDIA\CAGCAT10\j0185604.wmf">
            <a:hlinkClick r:id="" action="ppaction://noaction"/>
          </p:cNvPr>
          <p:cNvPicPr>
            <a:picLocks noChangeAspect="1" noChangeArrowheads="1"/>
          </p:cNvPicPr>
          <p:nvPr/>
        </p:nvPicPr>
        <p:blipFill>
          <a:blip r:embed="rId3" cstate="print"/>
          <a:srcRect/>
          <a:stretch>
            <a:fillRect/>
          </a:stretch>
        </p:blipFill>
        <p:spPr bwMode="auto">
          <a:xfrm>
            <a:off x="1" y="6260801"/>
            <a:ext cx="457501" cy="457955"/>
          </a:xfrm>
          <a:prstGeom prst="rect">
            <a:avLst/>
          </a:prstGeom>
          <a:noFill/>
        </p:spPr>
      </p:pic>
      <p:sp>
        <p:nvSpPr>
          <p:cNvPr id="7" name="TextBox 6">
            <a:hlinkClick r:id="" action="ppaction://noaction"/>
          </p:cNvPr>
          <p:cNvSpPr txBox="1"/>
          <p:nvPr/>
        </p:nvSpPr>
        <p:spPr>
          <a:xfrm>
            <a:off x="-152399" y="6642556"/>
            <a:ext cx="838200" cy="215444"/>
          </a:xfrm>
          <a:prstGeom prst="rect">
            <a:avLst/>
          </a:prstGeom>
          <a:noFill/>
        </p:spPr>
        <p:txBody>
          <a:bodyPr wrap="square" rtlCol="0">
            <a:spAutoFit/>
          </a:bodyPr>
          <a:lstStyle/>
          <a:p>
            <a:pPr algn="ctr"/>
            <a:r>
              <a:rPr lang="en-AU" sz="800"/>
              <a:t>Home</a:t>
            </a:r>
            <a:endParaRPr lang="en-US" sz="800"/>
          </a:p>
        </p:txBody>
      </p:sp>
      <p:sp>
        <p:nvSpPr>
          <p:cNvPr id="9" name="TextBox 8">
            <a:extLst>
              <a:ext uri="{FF2B5EF4-FFF2-40B4-BE49-F238E27FC236}">
                <a16:creationId xmlns:a16="http://schemas.microsoft.com/office/drawing/2014/main" id="{696B0D32-F439-4B00-B6F6-1FFEDD16F5E7}"/>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Projectile motion</a:t>
            </a:r>
          </a:p>
        </p:txBody>
      </p:sp>
      <p:sp>
        <p:nvSpPr>
          <p:cNvPr id="10" name="Rectangle 2">
            <a:extLst>
              <a:ext uri="{FF2B5EF4-FFF2-40B4-BE49-F238E27FC236}">
                <a16:creationId xmlns:a16="http://schemas.microsoft.com/office/drawing/2014/main" id="{FA2A2571-C368-944A-BFB2-05A818E3844A}"/>
              </a:ext>
            </a:extLst>
          </p:cNvPr>
          <p:cNvSpPr txBox="1">
            <a:spLocks noChangeArrowheads="1"/>
          </p:cNvSpPr>
          <p:nvPr/>
        </p:nvSpPr>
        <p:spPr>
          <a:xfrm rot="20868223">
            <a:off x="108143" y="879903"/>
            <a:ext cx="2414042" cy="45795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b="1"/>
              <a:t>SPEED OF RELEASE</a:t>
            </a:r>
          </a:p>
        </p:txBody>
      </p:sp>
    </p:spTree>
    <p:extLst>
      <p:ext uri="{BB962C8B-B14F-4D97-AF65-F5344CB8AC3E}">
        <p14:creationId xmlns:p14="http://schemas.microsoft.com/office/powerpoint/2010/main" val="27681644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6786578" y="6286520"/>
            <a:ext cx="2133600" cy="365125"/>
          </a:xfrm>
        </p:spPr>
        <p:txBody>
          <a:bodyPr/>
          <a:lstStyle/>
          <a:p>
            <a:pPr>
              <a:defRPr/>
            </a:pPr>
            <a:fld id="{989D97D2-95B3-4677-9D7B-2A2FC247BB09}" type="slidenum">
              <a:rPr lang="en-US" smtClean="0"/>
              <a:pPr>
                <a:defRPr/>
              </a:pPr>
              <a:t>66</a:t>
            </a:fld>
            <a:endParaRPr lang="en-US"/>
          </a:p>
        </p:txBody>
      </p:sp>
      <p:sp>
        <p:nvSpPr>
          <p:cNvPr id="9" name="Footer Placeholder 8"/>
          <p:cNvSpPr>
            <a:spLocks noGrp="1"/>
          </p:cNvSpPr>
          <p:nvPr>
            <p:ph type="ftr" sz="quarter" idx="11"/>
          </p:nvPr>
        </p:nvSpPr>
        <p:spPr/>
        <p:txBody>
          <a:bodyPr/>
          <a:lstStyle/>
          <a:p>
            <a:pPr>
              <a:defRPr/>
            </a:pPr>
            <a:r>
              <a:rPr lang="en-US"/>
              <a:t>©PE STUDIES RESOURCES</a:t>
            </a:r>
          </a:p>
        </p:txBody>
      </p:sp>
      <p:pic>
        <p:nvPicPr>
          <p:cNvPr id="10" name="Picture 2" descr="C:\Program Files\Microsoft Office\MEDIA\CAGCAT10\j0185604.wmf">
            <a:hlinkClick r:id="" action="ppaction://noaction"/>
          </p:cNvPr>
          <p:cNvPicPr>
            <a:picLocks noChangeAspect="1" noChangeArrowheads="1"/>
          </p:cNvPicPr>
          <p:nvPr/>
        </p:nvPicPr>
        <p:blipFill>
          <a:blip r:embed="rId3" cstate="print"/>
          <a:srcRect/>
          <a:stretch>
            <a:fillRect/>
          </a:stretch>
        </p:blipFill>
        <p:spPr bwMode="auto">
          <a:xfrm>
            <a:off x="152400" y="6260825"/>
            <a:ext cx="457501" cy="457955"/>
          </a:xfrm>
          <a:prstGeom prst="rect">
            <a:avLst/>
          </a:prstGeom>
          <a:noFill/>
        </p:spPr>
      </p:pic>
      <p:sp>
        <p:nvSpPr>
          <p:cNvPr id="11" name="TextBox 10">
            <a:hlinkClick r:id="" action="ppaction://noaction"/>
          </p:cNvPr>
          <p:cNvSpPr txBox="1"/>
          <p:nvPr/>
        </p:nvSpPr>
        <p:spPr>
          <a:xfrm>
            <a:off x="0" y="6642580"/>
            <a:ext cx="838200" cy="215444"/>
          </a:xfrm>
          <a:prstGeom prst="rect">
            <a:avLst/>
          </a:prstGeom>
          <a:noFill/>
        </p:spPr>
        <p:txBody>
          <a:bodyPr wrap="square" rtlCol="0">
            <a:spAutoFit/>
          </a:bodyPr>
          <a:lstStyle/>
          <a:p>
            <a:pPr algn="ctr"/>
            <a:r>
              <a:rPr lang="en-AU" sz="800"/>
              <a:t>Home</a:t>
            </a:r>
            <a:endParaRPr lang="en-US" sz="800"/>
          </a:p>
        </p:txBody>
      </p:sp>
      <p:sp>
        <p:nvSpPr>
          <p:cNvPr id="15" name="TextBox 14">
            <a:extLst>
              <a:ext uri="{FF2B5EF4-FFF2-40B4-BE49-F238E27FC236}">
                <a16:creationId xmlns:a16="http://schemas.microsoft.com/office/drawing/2014/main" id="{52A05141-7835-4181-84FB-E36EDC82BDB2}"/>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Projectile motion</a:t>
            </a:r>
          </a:p>
        </p:txBody>
      </p:sp>
      <p:graphicFrame>
        <p:nvGraphicFramePr>
          <p:cNvPr id="6" name="Table 5">
            <a:extLst>
              <a:ext uri="{FF2B5EF4-FFF2-40B4-BE49-F238E27FC236}">
                <a16:creationId xmlns:a16="http://schemas.microsoft.com/office/drawing/2014/main" id="{870CA9EF-0510-294A-88ED-DD7E906E5DDD}"/>
              </a:ext>
            </a:extLst>
          </p:cNvPr>
          <p:cNvGraphicFramePr>
            <a:graphicFrameLocks noGrp="1"/>
          </p:cNvGraphicFramePr>
          <p:nvPr>
            <p:extLst>
              <p:ext uri="{D42A27DB-BD31-4B8C-83A1-F6EECF244321}">
                <p14:modId xmlns:p14="http://schemas.microsoft.com/office/powerpoint/2010/main" val="2793165992"/>
              </p:ext>
            </p:extLst>
          </p:nvPr>
        </p:nvGraphicFramePr>
        <p:xfrm>
          <a:off x="419099" y="1187051"/>
          <a:ext cx="5826580" cy="4750052"/>
        </p:xfrm>
        <a:graphic>
          <a:graphicData uri="http://schemas.openxmlformats.org/drawingml/2006/table">
            <a:tbl>
              <a:tblPr firstRow="1" bandRow="1">
                <a:tableStyleId>{5C22544A-7EE6-4342-B048-85BDC9FD1C3A}</a:tableStyleId>
              </a:tblPr>
              <a:tblGrid>
                <a:gridCol w="1311730">
                  <a:extLst>
                    <a:ext uri="{9D8B030D-6E8A-4147-A177-3AD203B41FA5}">
                      <a16:colId xmlns:a16="http://schemas.microsoft.com/office/drawing/2014/main" val="1021651758"/>
                    </a:ext>
                  </a:extLst>
                </a:gridCol>
                <a:gridCol w="1494064">
                  <a:extLst>
                    <a:ext uri="{9D8B030D-6E8A-4147-A177-3AD203B41FA5}">
                      <a16:colId xmlns:a16="http://schemas.microsoft.com/office/drawing/2014/main" val="2210037323"/>
                    </a:ext>
                  </a:extLst>
                </a:gridCol>
                <a:gridCol w="1428750">
                  <a:extLst>
                    <a:ext uri="{9D8B030D-6E8A-4147-A177-3AD203B41FA5}">
                      <a16:colId xmlns:a16="http://schemas.microsoft.com/office/drawing/2014/main" val="856806737"/>
                    </a:ext>
                  </a:extLst>
                </a:gridCol>
                <a:gridCol w="1592036">
                  <a:extLst>
                    <a:ext uri="{9D8B030D-6E8A-4147-A177-3AD203B41FA5}">
                      <a16:colId xmlns:a16="http://schemas.microsoft.com/office/drawing/2014/main" val="3884314557"/>
                    </a:ext>
                  </a:extLst>
                </a:gridCol>
              </a:tblGrid>
              <a:tr h="543778">
                <a:tc>
                  <a:txBody>
                    <a:bodyPr/>
                    <a:lstStyle/>
                    <a:p>
                      <a:pPr algn="ctr"/>
                      <a:endParaRPr lang="en-US"/>
                    </a:p>
                  </a:txBody>
                  <a:tcPr anchor="ctr">
                    <a:solidFill>
                      <a:srgbClr val="FB40FF"/>
                    </a:solidFill>
                  </a:tcPr>
                </a:tc>
                <a:tc gridSpan="3">
                  <a:txBody>
                    <a:bodyPr/>
                    <a:lstStyle/>
                    <a:p>
                      <a:pPr algn="ctr"/>
                      <a:r>
                        <a:rPr lang="en-US"/>
                        <a:t>Distance travelled at different release speeds</a:t>
                      </a:r>
                    </a:p>
                  </a:txBody>
                  <a:tcPr anchor="ctr">
                    <a:solidFill>
                      <a:srgbClr val="FB40FF"/>
                    </a:solidFill>
                  </a:tcPr>
                </a:tc>
                <a:tc hMerge="1">
                  <a:txBody>
                    <a:bodyPr/>
                    <a:lstStyle/>
                    <a:p>
                      <a:endParaRPr lang="en-US"/>
                    </a:p>
                  </a:txBody>
                  <a:tcPr anchor="ctr">
                    <a:solidFill>
                      <a:srgbClr val="FB40FF"/>
                    </a:solidFill>
                  </a:tcPr>
                </a:tc>
                <a:tc hMerge="1">
                  <a:txBody>
                    <a:bodyPr/>
                    <a:lstStyle/>
                    <a:p>
                      <a:endParaRPr lang="en-US"/>
                    </a:p>
                  </a:txBody>
                  <a:tcPr anchor="ctr">
                    <a:solidFill>
                      <a:srgbClr val="FB40FF"/>
                    </a:solidFill>
                  </a:tcPr>
                </a:tc>
                <a:extLst>
                  <a:ext uri="{0D108BD9-81ED-4DB2-BD59-A6C34878D82A}">
                    <a16:rowId xmlns:a16="http://schemas.microsoft.com/office/drawing/2014/main" val="174189942"/>
                  </a:ext>
                </a:extLst>
              </a:tr>
              <a:tr h="914407">
                <a:tc>
                  <a:txBody>
                    <a:bodyPr/>
                    <a:lstStyle/>
                    <a:p>
                      <a:pPr algn="ctr"/>
                      <a:r>
                        <a:rPr lang="en-US" b="1">
                          <a:solidFill>
                            <a:schemeClr val="bg1"/>
                          </a:solidFill>
                        </a:rPr>
                        <a:t>Projection angle (degrees)</a:t>
                      </a:r>
                    </a:p>
                  </a:txBody>
                  <a:tcPr anchor="ctr">
                    <a:solidFill>
                      <a:srgbClr val="FB40FF"/>
                    </a:solidFill>
                  </a:tcPr>
                </a:tc>
                <a:tc>
                  <a:txBody>
                    <a:bodyPr/>
                    <a:lstStyle/>
                    <a:p>
                      <a:pPr algn="ctr"/>
                      <a:r>
                        <a:rPr lang="en-US" b="1">
                          <a:solidFill>
                            <a:schemeClr val="bg1"/>
                          </a:solidFill>
                        </a:rPr>
                        <a:t>10m/s</a:t>
                      </a:r>
                    </a:p>
                  </a:txBody>
                  <a:tcPr anchor="ctr">
                    <a:solidFill>
                      <a:srgbClr val="FB40FF"/>
                    </a:solidFill>
                  </a:tcPr>
                </a:tc>
                <a:tc>
                  <a:txBody>
                    <a:bodyPr/>
                    <a:lstStyle/>
                    <a:p>
                      <a:pPr algn="ctr"/>
                      <a:r>
                        <a:rPr lang="en-US" b="1">
                          <a:solidFill>
                            <a:schemeClr val="bg1"/>
                          </a:solidFill>
                        </a:rPr>
                        <a:t>20m/s</a:t>
                      </a:r>
                    </a:p>
                  </a:txBody>
                  <a:tcPr anchor="ctr">
                    <a:solidFill>
                      <a:srgbClr val="FB40FF"/>
                    </a:solidFill>
                  </a:tcPr>
                </a:tc>
                <a:tc>
                  <a:txBody>
                    <a:bodyPr/>
                    <a:lstStyle/>
                    <a:p>
                      <a:pPr algn="ctr"/>
                      <a:r>
                        <a:rPr lang="en-US" b="1">
                          <a:solidFill>
                            <a:schemeClr val="bg1"/>
                          </a:solidFill>
                        </a:rPr>
                        <a:t>30m/s</a:t>
                      </a:r>
                    </a:p>
                  </a:txBody>
                  <a:tcPr anchor="ctr">
                    <a:solidFill>
                      <a:srgbClr val="FB40FF"/>
                    </a:solidFill>
                  </a:tcPr>
                </a:tc>
                <a:extLst>
                  <a:ext uri="{0D108BD9-81ED-4DB2-BD59-A6C34878D82A}">
                    <a16:rowId xmlns:a16="http://schemas.microsoft.com/office/drawing/2014/main" val="1609121431"/>
                  </a:ext>
                </a:extLst>
              </a:tr>
              <a:tr h="365763">
                <a:tc>
                  <a:txBody>
                    <a:bodyPr/>
                    <a:lstStyle/>
                    <a:p>
                      <a:pPr algn="ctr"/>
                      <a:r>
                        <a:rPr lang="en-US"/>
                        <a:t>10</a:t>
                      </a:r>
                    </a:p>
                  </a:txBody>
                  <a:tcPr anchor="ctr"/>
                </a:tc>
                <a:tc>
                  <a:txBody>
                    <a:bodyPr/>
                    <a:lstStyle/>
                    <a:p>
                      <a:pPr algn="ctr"/>
                      <a:r>
                        <a:rPr lang="en-US"/>
                        <a:t>3.49m</a:t>
                      </a:r>
                    </a:p>
                  </a:txBody>
                  <a:tcPr anchor="ctr"/>
                </a:tc>
                <a:tc>
                  <a:txBody>
                    <a:bodyPr/>
                    <a:lstStyle/>
                    <a:p>
                      <a:pPr algn="ctr"/>
                      <a:r>
                        <a:rPr lang="en-US"/>
                        <a:t>13.94m</a:t>
                      </a:r>
                    </a:p>
                  </a:txBody>
                  <a:tcPr anchor="ctr"/>
                </a:tc>
                <a:tc>
                  <a:txBody>
                    <a:bodyPr/>
                    <a:lstStyle/>
                    <a:p>
                      <a:pPr algn="ctr"/>
                      <a:r>
                        <a:rPr lang="en-US"/>
                        <a:t>31.38m</a:t>
                      </a:r>
                    </a:p>
                  </a:txBody>
                  <a:tcPr anchor="ctr"/>
                </a:tc>
                <a:extLst>
                  <a:ext uri="{0D108BD9-81ED-4DB2-BD59-A6C34878D82A}">
                    <a16:rowId xmlns:a16="http://schemas.microsoft.com/office/drawing/2014/main" val="3630020006"/>
                  </a:ext>
                </a:extLst>
              </a:tr>
              <a:tr h="365763">
                <a:tc>
                  <a:txBody>
                    <a:bodyPr/>
                    <a:lstStyle/>
                    <a:p>
                      <a:pPr algn="ctr"/>
                      <a:r>
                        <a:rPr lang="en-US"/>
                        <a:t>20</a:t>
                      </a:r>
                    </a:p>
                  </a:txBody>
                  <a:tcPr anchor="ctr"/>
                </a:tc>
                <a:tc>
                  <a:txBody>
                    <a:bodyPr/>
                    <a:lstStyle/>
                    <a:p>
                      <a:pPr algn="ctr"/>
                      <a:r>
                        <a:rPr lang="en-US"/>
                        <a:t>6.55m</a:t>
                      </a:r>
                    </a:p>
                  </a:txBody>
                  <a:tcPr anchor="ctr"/>
                </a:tc>
                <a:tc>
                  <a:txBody>
                    <a:bodyPr/>
                    <a:lstStyle/>
                    <a:p>
                      <a:pPr algn="ctr"/>
                      <a:r>
                        <a:rPr lang="en-US"/>
                        <a:t>26.21m</a:t>
                      </a:r>
                    </a:p>
                  </a:txBody>
                  <a:tcPr anchor="ctr"/>
                </a:tc>
                <a:tc>
                  <a:txBody>
                    <a:bodyPr/>
                    <a:lstStyle/>
                    <a:p>
                      <a:pPr algn="ctr"/>
                      <a:r>
                        <a:rPr lang="en-US"/>
                        <a:t>58.97m</a:t>
                      </a:r>
                    </a:p>
                  </a:txBody>
                  <a:tcPr anchor="ctr"/>
                </a:tc>
                <a:extLst>
                  <a:ext uri="{0D108BD9-81ED-4DB2-BD59-A6C34878D82A}">
                    <a16:rowId xmlns:a16="http://schemas.microsoft.com/office/drawing/2014/main" val="1983999754"/>
                  </a:ext>
                </a:extLst>
              </a:tr>
              <a:tr h="365763">
                <a:tc>
                  <a:txBody>
                    <a:bodyPr/>
                    <a:lstStyle/>
                    <a:p>
                      <a:pPr algn="ctr"/>
                      <a:r>
                        <a:rPr lang="en-US"/>
                        <a:t>30</a:t>
                      </a:r>
                    </a:p>
                  </a:txBody>
                  <a:tcPr anchor="ctr"/>
                </a:tc>
                <a:tc>
                  <a:txBody>
                    <a:bodyPr/>
                    <a:lstStyle/>
                    <a:p>
                      <a:pPr algn="ctr"/>
                      <a:r>
                        <a:rPr lang="en-US"/>
                        <a:t>8.83m</a:t>
                      </a:r>
                    </a:p>
                  </a:txBody>
                  <a:tcPr anchor="ctr"/>
                </a:tc>
                <a:tc>
                  <a:txBody>
                    <a:bodyPr/>
                    <a:lstStyle/>
                    <a:p>
                      <a:pPr algn="ctr"/>
                      <a:r>
                        <a:rPr lang="en-US"/>
                        <a:t>35.31m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79.45m</a:t>
                      </a:r>
                    </a:p>
                  </a:txBody>
                  <a:tcPr anchor="ctr"/>
                </a:tc>
                <a:extLst>
                  <a:ext uri="{0D108BD9-81ED-4DB2-BD59-A6C34878D82A}">
                    <a16:rowId xmlns:a16="http://schemas.microsoft.com/office/drawing/2014/main" val="1518766417"/>
                  </a:ext>
                </a:extLst>
              </a:tr>
              <a:tr h="365763">
                <a:tc>
                  <a:txBody>
                    <a:bodyPr/>
                    <a:lstStyle/>
                    <a:p>
                      <a:pPr algn="ctr"/>
                      <a:r>
                        <a:rPr lang="en-US"/>
                        <a:t>40</a:t>
                      </a:r>
                    </a:p>
                  </a:txBody>
                  <a:tcPr anchor="ctr"/>
                </a:tc>
                <a:tc>
                  <a:txBody>
                    <a:bodyPr/>
                    <a:lstStyle/>
                    <a:p>
                      <a:pPr algn="ctr"/>
                      <a:r>
                        <a:rPr lang="en-US"/>
                        <a:t>10.14m</a:t>
                      </a:r>
                    </a:p>
                  </a:txBody>
                  <a:tcPr anchor="ctr"/>
                </a:tc>
                <a:tc>
                  <a:txBody>
                    <a:bodyPr/>
                    <a:lstStyle/>
                    <a:p>
                      <a:pPr algn="ctr"/>
                      <a:r>
                        <a:rPr lang="en-US"/>
                        <a:t>40.15m</a:t>
                      </a:r>
                    </a:p>
                  </a:txBody>
                  <a:tcPr anchor="ctr"/>
                </a:tc>
                <a:tc>
                  <a:txBody>
                    <a:bodyPr/>
                    <a:lstStyle/>
                    <a:p>
                      <a:pPr algn="ctr"/>
                      <a:r>
                        <a:rPr lang="en-US"/>
                        <a:t>90.35m</a:t>
                      </a:r>
                    </a:p>
                  </a:txBody>
                  <a:tcPr anchor="ctr"/>
                </a:tc>
                <a:extLst>
                  <a:ext uri="{0D108BD9-81ED-4DB2-BD59-A6C34878D82A}">
                    <a16:rowId xmlns:a16="http://schemas.microsoft.com/office/drawing/2014/main" val="1108573191"/>
                  </a:ext>
                </a:extLst>
              </a:tr>
              <a:tr h="365763">
                <a:tc>
                  <a:txBody>
                    <a:bodyPr/>
                    <a:lstStyle/>
                    <a:p>
                      <a:pPr algn="ctr"/>
                      <a:r>
                        <a:rPr lang="en-US"/>
                        <a:t>45</a:t>
                      </a:r>
                    </a:p>
                  </a:txBody>
                  <a:tcPr anchor="ctr"/>
                </a:tc>
                <a:tc>
                  <a:txBody>
                    <a:bodyPr/>
                    <a:lstStyle/>
                    <a:p>
                      <a:pPr algn="ctr"/>
                      <a:r>
                        <a:rPr lang="en-US"/>
                        <a:t>10.19m</a:t>
                      </a:r>
                    </a:p>
                  </a:txBody>
                  <a:tcPr anchor="ctr"/>
                </a:tc>
                <a:tc>
                  <a:txBody>
                    <a:bodyPr/>
                    <a:lstStyle/>
                    <a:p>
                      <a:pPr algn="ctr"/>
                      <a:r>
                        <a:rPr lang="en-US"/>
                        <a:t>40.77m</a:t>
                      </a:r>
                    </a:p>
                  </a:txBody>
                  <a:tcPr anchor="ctr"/>
                </a:tc>
                <a:tc>
                  <a:txBody>
                    <a:bodyPr/>
                    <a:lstStyle/>
                    <a:p>
                      <a:pPr algn="ctr"/>
                      <a:r>
                        <a:rPr lang="en-US"/>
                        <a:t>91.74m</a:t>
                      </a:r>
                    </a:p>
                  </a:txBody>
                  <a:tcPr anchor="ctr"/>
                </a:tc>
                <a:extLst>
                  <a:ext uri="{0D108BD9-81ED-4DB2-BD59-A6C34878D82A}">
                    <a16:rowId xmlns:a16="http://schemas.microsoft.com/office/drawing/2014/main" val="2533627026"/>
                  </a:ext>
                </a:extLst>
              </a:tr>
              <a:tr h="365763">
                <a:tc>
                  <a:txBody>
                    <a:bodyPr/>
                    <a:lstStyle/>
                    <a:p>
                      <a:pPr algn="ctr"/>
                      <a:r>
                        <a:rPr lang="en-US"/>
                        <a:t>50</a:t>
                      </a:r>
                    </a:p>
                  </a:txBody>
                  <a:tcPr anchor="ctr"/>
                </a:tc>
                <a:tc>
                  <a:txBody>
                    <a:bodyPr/>
                    <a:lstStyle/>
                    <a:p>
                      <a:pPr algn="ctr"/>
                      <a:r>
                        <a:rPr lang="en-US"/>
                        <a:t>10.14m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40.15m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90.35m</a:t>
                      </a:r>
                    </a:p>
                  </a:txBody>
                  <a:tcPr anchor="ctr"/>
                </a:tc>
                <a:extLst>
                  <a:ext uri="{0D108BD9-81ED-4DB2-BD59-A6C34878D82A}">
                    <a16:rowId xmlns:a16="http://schemas.microsoft.com/office/drawing/2014/main" val="1888274626"/>
                  </a:ext>
                </a:extLst>
              </a:tr>
              <a:tr h="365763">
                <a:tc>
                  <a:txBody>
                    <a:bodyPr/>
                    <a:lstStyle/>
                    <a:p>
                      <a:pPr algn="ctr"/>
                      <a:r>
                        <a:rPr lang="en-US"/>
                        <a:t>60</a:t>
                      </a:r>
                    </a:p>
                  </a:txBody>
                  <a:tcPr anchor="ctr"/>
                </a:tc>
                <a:tc>
                  <a:txBody>
                    <a:bodyPr/>
                    <a:lstStyle/>
                    <a:p>
                      <a:pPr algn="ctr"/>
                      <a:r>
                        <a:rPr lang="en-US"/>
                        <a:t>8.83m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35.31m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79.45m</a:t>
                      </a:r>
                    </a:p>
                  </a:txBody>
                  <a:tcPr anchor="ctr"/>
                </a:tc>
                <a:extLst>
                  <a:ext uri="{0D108BD9-81ED-4DB2-BD59-A6C34878D82A}">
                    <a16:rowId xmlns:a16="http://schemas.microsoft.com/office/drawing/2014/main" val="2921178447"/>
                  </a:ext>
                </a:extLst>
              </a:tr>
              <a:tr h="365763">
                <a:tc>
                  <a:txBody>
                    <a:bodyPr/>
                    <a:lstStyle/>
                    <a:p>
                      <a:pPr algn="ctr"/>
                      <a:r>
                        <a:rPr lang="en-US"/>
                        <a:t>70</a:t>
                      </a:r>
                    </a:p>
                  </a:txBody>
                  <a:tcPr anchor="ctr"/>
                </a:tc>
                <a:tc>
                  <a:txBody>
                    <a:bodyPr/>
                    <a:lstStyle/>
                    <a:p>
                      <a:pPr algn="ctr"/>
                      <a:r>
                        <a:rPr lang="en-US"/>
                        <a:t>6.55m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26.21m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58.97m</a:t>
                      </a:r>
                    </a:p>
                  </a:txBody>
                  <a:tcPr anchor="ctr"/>
                </a:tc>
                <a:extLst>
                  <a:ext uri="{0D108BD9-81ED-4DB2-BD59-A6C34878D82A}">
                    <a16:rowId xmlns:a16="http://schemas.microsoft.com/office/drawing/2014/main" val="1077805511"/>
                  </a:ext>
                </a:extLst>
              </a:tr>
              <a:tr h="365763">
                <a:tc>
                  <a:txBody>
                    <a:bodyPr/>
                    <a:lstStyle/>
                    <a:p>
                      <a:pPr algn="ctr"/>
                      <a:r>
                        <a:rPr lang="en-US"/>
                        <a:t>80</a:t>
                      </a:r>
                    </a:p>
                  </a:txBody>
                  <a:tcPr anchor="ctr"/>
                </a:tc>
                <a:tc>
                  <a:txBody>
                    <a:bodyPr/>
                    <a:lstStyle/>
                    <a:p>
                      <a:pPr algn="ctr"/>
                      <a:r>
                        <a:rPr lang="en-US"/>
                        <a:t>3.49m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13.94m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31.38m</a:t>
                      </a:r>
                    </a:p>
                  </a:txBody>
                  <a:tcPr anchor="ctr"/>
                </a:tc>
                <a:extLst>
                  <a:ext uri="{0D108BD9-81ED-4DB2-BD59-A6C34878D82A}">
                    <a16:rowId xmlns:a16="http://schemas.microsoft.com/office/drawing/2014/main" val="1584942470"/>
                  </a:ext>
                </a:extLst>
              </a:tr>
            </a:tbl>
          </a:graphicData>
        </a:graphic>
      </p:graphicFrame>
      <p:sp>
        <p:nvSpPr>
          <p:cNvPr id="17" name="Rectangle 2">
            <a:extLst>
              <a:ext uri="{FF2B5EF4-FFF2-40B4-BE49-F238E27FC236}">
                <a16:creationId xmlns:a16="http://schemas.microsoft.com/office/drawing/2014/main" id="{52F5A752-7FAA-9046-8517-927730378699}"/>
              </a:ext>
            </a:extLst>
          </p:cNvPr>
          <p:cNvSpPr txBox="1">
            <a:spLocks noChangeArrowheads="1"/>
          </p:cNvSpPr>
          <p:nvPr/>
        </p:nvSpPr>
        <p:spPr>
          <a:xfrm rot="20933542">
            <a:off x="144753" y="692570"/>
            <a:ext cx="2318427" cy="429478"/>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b="1"/>
              <a:t>SPEED OF RELEASE</a:t>
            </a:r>
          </a:p>
        </p:txBody>
      </p:sp>
      <p:sp>
        <p:nvSpPr>
          <p:cNvPr id="2" name="TextBox 1">
            <a:extLst>
              <a:ext uri="{FF2B5EF4-FFF2-40B4-BE49-F238E27FC236}">
                <a16:creationId xmlns:a16="http://schemas.microsoft.com/office/drawing/2014/main" id="{E1A0C70E-19A4-BF4D-BCC4-C9AE90EDC030}"/>
              </a:ext>
            </a:extLst>
          </p:cNvPr>
          <p:cNvSpPr txBox="1"/>
          <p:nvPr/>
        </p:nvSpPr>
        <p:spPr>
          <a:xfrm>
            <a:off x="6359978" y="3429000"/>
            <a:ext cx="2498271" cy="1754326"/>
          </a:xfrm>
          <a:prstGeom prst="rect">
            <a:avLst/>
          </a:prstGeom>
          <a:solidFill>
            <a:srgbClr val="00FF00"/>
          </a:solidFill>
          <a:ln>
            <a:solidFill>
              <a:schemeClr val="tx1"/>
            </a:solidFill>
          </a:ln>
        </p:spPr>
        <p:txBody>
          <a:bodyPr wrap="square" rtlCol="0">
            <a:spAutoFit/>
          </a:bodyPr>
          <a:lstStyle/>
          <a:p>
            <a:r>
              <a:rPr lang="en-US"/>
              <a:t>As can be seen from the table, increasing the speed of release has the most significant effect on the distance achieved by the projectile</a:t>
            </a:r>
          </a:p>
        </p:txBody>
      </p:sp>
    </p:spTree>
    <p:extLst>
      <p:ext uri="{BB962C8B-B14F-4D97-AF65-F5344CB8AC3E}">
        <p14:creationId xmlns:p14="http://schemas.microsoft.com/office/powerpoint/2010/main" val="11904526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1FD3FF-1A4A-9C4A-9475-D446693AE21E}"/>
              </a:ext>
            </a:extLst>
          </p:cNvPr>
          <p:cNvSpPr>
            <a:spLocks noGrp="1"/>
          </p:cNvSpPr>
          <p:nvPr>
            <p:ph type="ftr" sz="quarter" idx="11"/>
          </p:nvPr>
        </p:nvSpPr>
        <p:spPr/>
        <p:txBody>
          <a:bodyPr/>
          <a:lstStyle/>
          <a:p>
            <a:r>
              <a:rPr lang="en-US"/>
              <a:t>©PE STUDIES RESOURCES</a:t>
            </a:r>
          </a:p>
        </p:txBody>
      </p:sp>
      <p:sp>
        <p:nvSpPr>
          <p:cNvPr id="5" name="Slide Number Placeholder 4">
            <a:extLst>
              <a:ext uri="{FF2B5EF4-FFF2-40B4-BE49-F238E27FC236}">
                <a16:creationId xmlns:a16="http://schemas.microsoft.com/office/drawing/2014/main" id="{CBAAC333-8FEC-CB44-A826-84CC82D724C4}"/>
              </a:ext>
            </a:extLst>
          </p:cNvPr>
          <p:cNvSpPr>
            <a:spLocks noGrp="1"/>
          </p:cNvSpPr>
          <p:nvPr>
            <p:ph type="sldNum" sz="quarter" idx="12"/>
          </p:nvPr>
        </p:nvSpPr>
        <p:spPr/>
        <p:txBody>
          <a:bodyPr/>
          <a:lstStyle/>
          <a:p>
            <a:fld id="{9B5CFCF4-B172-4E71-8694-052B86E59B98}" type="slidenum">
              <a:rPr lang="en-US" smtClean="0"/>
              <a:pPr/>
              <a:t>67</a:t>
            </a:fld>
            <a:endParaRPr lang="en-US"/>
          </a:p>
        </p:txBody>
      </p:sp>
      <p:sp>
        <p:nvSpPr>
          <p:cNvPr id="6" name="TextBox 5">
            <a:extLst>
              <a:ext uri="{FF2B5EF4-FFF2-40B4-BE49-F238E27FC236}">
                <a16:creationId xmlns:a16="http://schemas.microsoft.com/office/drawing/2014/main" id="{935DA323-5096-7647-B6BB-185025D4E49C}"/>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a:solidFill>
                  <a:prstClr val="white"/>
                </a:solidFill>
              </a:rPr>
              <a:t>Projectile motion</a:t>
            </a:r>
          </a:p>
        </p:txBody>
      </p:sp>
      <p:sp>
        <p:nvSpPr>
          <p:cNvPr id="7" name="Rectangle 2">
            <a:extLst>
              <a:ext uri="{FF2B5EF4-FFF2-40B4-BE49-F238E27FC236}">
                <a16:creationId xmlns:a16="http://schemas.microsoft.com/office/drawing/2014/main" id="{21A3E9C8-1A40-0E4C-A344-C7AC7D50C04A}"/>
              </a:ext>
            </a:extLst>
          </p:cNvPr>
          <p:cNvSpPr txBox="1">
            <a:spLocks noChangeArrowheads="1"/>
          </p:cNvSpPr>
          <p:nvPr/>
        </p:nvSpPr>
        <p:spPr>
          <a:xfrm rot="20868223">
            <a:off x="108143" y="879903"/>
            <a:ext cx="2414042" cy="457955"/>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b="1"/>
              <a:t>SPEED OF RELEASE</a:t>
            </a:r>
          </a:p>
        </p:txBody>
      </p:sp>
      <p:cxnSp>
        <p:nvCxnSpPr>
          <p:cNvPr id="10" name="Straight Connector 9">
            <a:extLst>
              <a:ext uri="{FF2B5EF4-FFF2-40B4-BE49-F238E27FC236}">
                <a16:creationId xmlns:a16="http://schemas.microsoft.com/office/drawing/2014/main" id="{4C70A04A-AE81-7D4E-A7BC-153536022287}"/>
              </a:ext>
            </a:extLst>
          </p:cNvPr>
          <p:cNvCxnSpPr/>
          <p:nvPr/>
        </p:nvCxnSpPr>
        <p:spPr>
          <a:xfrm>
            <a:off x="1273629" y="2163536"/>
            <a:ext cx="0" cy="3086100"/>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66C54206-F8C7-5E40-86AD-EE17975E5F94}"/>
              </a:ext>
            </a:extLst>
          </p:cNvPr>
          <p:cNvCxnSpPr>
            <a:cxnSpLocks/>
          </p:cNvCxnSpPr>
          <p:nvPr/>
        </p:nvCxnSpPr>
        <p:spPr>
          <a:xfrm>
            <a:off x="1273629" y="5249636"/>
            <a:ext cx="7009301"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726BCD9-3D11-C044-B26B-5D649DCB77B4}"/>
              </a:ext>
            </a:extLst>
          </p:cNvPr>
          <p:cNvSpPr txBox="1"/>
          <p:nvPr/>
        </p:nvSpPr>
        <p:spPr>
          <a:xfrm>
            <a:off x="1608364" y="5283982"/>
            <a:ext cx="326572" cy="246221"/>
          </a:xfrm>
          <a:prstGeom prst="rect">
            <a:avLst/>
          </a:prstGeom>
          <a:noFill/>
        </p:spPr>
        <p:txBody>
          <a:bodyPr wrap="square" rtlCol="0">
            <a:spAutoFit/>
          </a:bodyPr>
          <a:lstStyle/>
          <a:p>
            <a:r>
              <a:rPr lang="en-US" sz="1000"/>
              <a:t>10</a:t>
            </a:r>
          </a:p>
        </p:txBody>
      </p:sp>
      <p:sp>
        <p:nvSpPr>
          <p:cNvPr id="15" name="TextBox 14">
            <a:extLst>
              <a:ext uri="{FF2B5EF4-FFF2-40B4-BE49-F238E27FC236}">
                <a16:creationId xmlns:a16="http://schemas.microsoft.com/office/drawing/2014/main" id="{302B4E39-52F0-3F45-9941-98D5A3586C3F}"/>
              </a:ext>
            </a:extLst>
          </p:cNvPr>
          <p:cNvSpPr txBox="1"/>
          <p:nvPr/>
        </p:nvSpPr>
        <p:spPr>
          <a:xfrm>
            <a:off x="2327160" y="5283982"/>
            <a:ext cx="326572" cy="246221"/>
          </a:xfrm>
          <a:prstGeom prst="rect">
            <a:avLst/>
          </a:prstGeom>
          <a:noFill/>
        </p:spPr>
        <p:txBody>
          <a:bodyPr wrap="square" rtlCol="0">
            <a:spAutoFit/>
          </a:bodyPr>
          <a:lstStyle/>
          <a:p>
            <a:r>
              <a:rPr lang="en-US" sz="1000"/>
              <a:t>20</a:t>
            </a:r>
          </a:p>
        </p:txBody>
      </p:sp>
      <p:sp>
        <p:nvSpPr>
          <p:cNvPr id="16" name="TextBox 15">
            <a:extLst>
              <a:ext uri="{FF2B5EF4-FFF2-40B4-BE49-F238E27FC236}">
                <a16:creationId xmlns:a16="http://schemas.microsoft.com/office/drawing/2014/main" id="{4B2D2695-0783-5248-8921-DE8E3FA74AFD}"/>
              </a:ext>
            </a:extLst>
          </p:cNvPr>
          <p:cNvSpPr txBox="1"/>
          <p:nvPr/>
        </p:nvSpPr>
        <p:spPr>
          <a:xfrm>
            <a:off x="3045956" y="5283982"/>
            <a:ext cx="326572" cy="246221"/>
          </a:xfrm>
          <a:prstGeom prst="rect">
            <a:avLst/>
          </a:prstGeom>
          <a:noFill/>
        </p:spPr>
        <p:txBody>
          <a:bodyPr wrap="square" rtlCol="0">
            <a:spAutoFit/>
          </a:bodyPr>
          <a:lstStyle/>
          <a:p>
            <a:r>
              <a:rPr lang="en-US" sz="1000"/>
              <a:t>30</a:t>
            </a:r>
          </a:p>
        </p:txBody>
      </p:sp>
      <p:sp>
        <p:nvSpPr>
          <p:cNvPr id="17" name="TextBox 16">
            <a:extLst>
              <a:ext uri="{FF2B5EF4-FFF2-40B4-BE49-F238E27FC236}">
                <a16:creationId xmlns:a16="http://schemas.microsoft.com/office/drawing/2014/main" id="{879034F2-314D-9743-8C25-E7F71F9E9667}"/>
              </a:ext>
            </a:extLst>
          </p:cNvPr>
          <p:cNvSpPr txBox="1"/>
          <p:nvPr/>
        </p:nvSpPr>
        <p:spPr>
          <a:xfrm>
            <a:off x="3766961" y="5286964"/>
            <a:ext cx="326572" cy="246221"/>
          </a:xfrm>
          <a:prstGeom prst="rect">
            <a:avLst/>
          </a:prstGeom>
          <a:noFill/>
        </p:spPr>
        <p:txBody>
          <a:bodyPr wrap="square" rtlCol="0">
            <a:spAutoFit/>
          </a:bodyPr>
          <a:lstStyle/>
          <a:p>
            <a:r>
              <a:rPr lang="en-US" sz="1000"/>
              <a:t>40</a:t>
            </a:r>
          </a:p>
        </p:txBody>
      </p:sp>
      <p:sp>
        <p:nvSpPr>
          <p:cNvPr id="18" name="TextBox 17">
            <a:extLst>
              <a:ext uri="{FF2B5EF4-FFF2-40B4-BE49-F238E27FC236}">
                <a16:creationId xmlns:a16="http://schemas.microsoft.com/office/drawing/2014/main" id="{5C6C797F-B061-0241-A783-3402A75F2E2A}"/>
              </a:ext>
            </a:extLst>
          </p:cNvPr>
          <p:cNvSpPr txBox="1"/>
          <p:nvPr/>
        </p:nvSpPr>
        <p:spPr>
          <a:xfrm>
            <a:off x="4474926" y="5283982"/>
            <a:ext cx="326572" cy="246221"/>
          </a:xfrm>
          <a:prstGeom prst="rect">
            <a:avLst/>
          </a:prstGeom>
          <a:noFill/>
        </p:spPr>
        <p:txBody>
          <a:bodyPr wrap="square" rtlCol="0">
            <a:spAutoFit/>
          </a:bodyPr>
          <a:lstStyle/>
          <a:p>
            <a:r>
              <a:rPr lang="en-US" sz="1000"/>
              <a:t>50</a:t>
            </a:r>
          </a:p>
        </p:txBody>
      </p:sp>
      <p:sp>
        <p:nvSpPr>
          <p:cNvPr id="19" name="TextBox 18">
            <a:extLst>
              <a:ext uri="{FF2B5EF4-FFF2-40B4-BE49-F238E27FC236}">
                <a16:creationId xmlns:a16="http://schemas.microsoft.com/office/drawing/2014/main" id="{20748FC5-B011-2B40-A805-F3EB9459F756}"/>
              </a:ext>
            </a:extLst>
          </p:cNvPr>
          <p:cNvSpPr txBox="1"/>
          <p:nvPr/>
        </p:nvSpPr>
        <p:spPr>
          <a:xfrm>
            <a:off x="5182891" y="5283982"/>
            <a:ext cx="326572" cy="246221"/>
          </a:xfrm>
          <a:prstGeom prst="rect">
            <a:avLst/>
          </a:prstGeom>
          <a:noFill/>
        </p:spPr>
        <p:txBody>
          <a:bodyPr wrap="square" rtlCol="0">
            <a:spAutoFit/>
          </a:bodyPr>
          <a:lstStyle/>
          <a:p>
            <a:r>
              <a:rPr lang="en-US" sz="1000"/>
              <a:t>60</a:t>
            </a:r>
          </a:p>
        </p:txBody>
      </p:sp>
      <p:sp>
        <p:nvSpPr>
          <p:cNvPr id="20" name="TextBox 19">
            <a:extLst>
              <a:ext uri="{FF2B5EF4-FFF2-40B4-BE49-F238E27FC236}">
                <a16:creationId xmlns:a16="http://schemas.microsoft.com/office/drawing/2014/main" id="{2256A392-5517-9743-823F-395BA4F8DB7A}"/>
              </a:ext>
            </a:extLst>
          </p:cNvPr>
          <p:cNvSpPr txBox="1"/>
          <p:nvPr/>
        </p:nvSpPr>
        <p:spPr>
          <a:xfrm>
            <a:off x="5890856" y="5286964"/>
            <a:ext cx="326572" cy="246221"/>
          </a:xfrm>
          <a:prstGeom prst="rect">
            <a:avLst/>
          </a:prstGeom>
          <a:noFill/>
        </p:spPr>
        <p:txBody>
          <a:bodyPr wrap="square" rtlCol="0">
            <a:spAutoFit/>
          </a:bodyPr>
          <a:lstStyle/>
          <a:p>
            <a:r>
              <a:rPr lang="en-US" sz="1000"/>
              <a:t>70</a:t>
            </a:r>
          </a:p>
        </p:txBody>
      </p:sp>
      <p:sp>
        <p:nvSpPr>
          <p:cNvPr id="21" name="TextBox 20">
            <a:extLst>
              <a:ext uri="{FF2B5EF4-FFF2-40B4-BE49-F238E27FC236}">
                <a16:creationId xmlns:a16="http://schemas.microsoft.com/office/drawing/2014/main" id="{5F1B0762-4A33-C34F-A249-1DC2BADCB389}"/>
              </a:ext>
            </a:extLst>
          </p:cNvPr>
          <p:cNvSpPr txBox="1"/>
          <p:nvPr/>
        </p:nvSpPr>
        <p:spPr>
          <a:xfrm>
            <a:off x="6634840" y="5283982"/>
            <a:ext cx="326572" cy="246221"/>
          </a:xfrm>
          <a:prstGeom prst="rect">
            <a:avLst/>
          </a:prstGeom>
          <a:noFill/>
        </p:spPr>
        <p:txBody>
          <a:bodyPr wrap="square" rtlCol="0">
            <a:spAutoFit/>
          </a:bodyPr>
          <a:lstStyle/>
          <a:p>
            <a:r>
              <a:rPr lang="en-US" sz="1000"/>
              <a:t>80</a:t>
            </a:r>
          </a:p>
        </p:txBody>
      </p:sp>
      <p:sp>
        <p:nvSpPr>
          <p:cNvPr id="22" name="TextBox 21">
            <a:extLst>
              <a:ext uri="{FF2B5EF4-FFF2-40B4-BE49-F238E27FC236}">
                <a16:creationId xmlns:a16="http://schemas.microsoft.com/office/drawing/2014/main" id="{69C1C2DE-2731-DA4F-B3CA-E2A085F11BA6}"/>
              </a:ext>
            </a:extLst>
          </p:cNvPr>
          <p:cNvSpPr txBox="1"/>
          <p:nvPr/>
        </p:nvSpPr>
        <p:spPr>
          <a:xfrm>
            <a:off x="7348667" y="5283982"/>
            <a:ext cx="326572" cy="246221"/>
          </a:xfrm>
          <a:prstGeom prst="rect">
            <a:avLst/>
          </a:prstGeom>
          <a:noFill/>
        </p:spPr>
        <p:txBody>
          <a:bodyPr wrap="square" rtlCol="0">
            <a:spAutoFit/>
          </a:bodyPr>
          <a:lstStyle/>
          <a:p>
            <a:r>
              <a:rPr lang="en-US" sz="1000"/>
              <a:t>90</a:t>
            </a:r>
          </a:p>
        </p:txBody>
      </p:sp>
      <p:sp>
        <p:nvSpPr>
          <p:cNvPr id="23" name="TextBox 22">
            <a:extLst>
              <a:ext uri="{FF2B5EF4-FFF2-40B4-BE49-F238E27FC236}">
                <a16:creationId xmlns:a16="http://schemas.microsoft.com/office/drawing/2014/main" id="{32671EDF-B259-1548-A5EB-F60C436FFB70}"/>
              </a:ext>
            </a:extLst>
          </p:cNvPr>
          <p:cNvSpPr txBox="1"/>
          <p:nvPr/>
        </p:nvSpPr>
        <p:spPr>
          <a:xfrm>
            <a:off x="8062494" y="5283982"/>
            <a:ext cx="440872" cy="246221"/>
          </a:xfrm>
          <a:prstGeom prst="rect">
            <a:avLst/>
          </a:prstGeom>
          <a:noFill/>
        </p:spPr>
        <p:txBody>
          <a:bodyPr wrap="square" rtlCol="0">
            <a:spAutoFit/>
          </a:bodyPr>
          <a:lstStyle/>
          <a:p>
            <a:r>
              <a:rPr lang="en-US" sz="1000"/>
              <a:t>100</a:t>
            </a:r>
          </a:p>
        </p:txBody>
      </p:sp>
      <p:sp>
        <p:nvSpPr>
          <p:cNvPr id="29" name="Freeform 28">
            <a:extLst>
              <a:ext uri="{FF2B5EF4-FFF2-40B4-BE49-F238E27FC236}">
                <a16:creationId xmlns:a16="http://schemas.microsoft.com/office/drawing/2014/main" id="{DEAC8172-B6AD-3147-B0F0-3432F37D060A}"/>
              </a:ext>
            </a:extLst>
          </p:cNvPr>
          <p:cNvSpPr/>
          <p:nvPr/>
        </p:nvSpPr>
        <p:spPr>
          <a:xfrm>
            <a:off x="1273628" y="5021036"/>
            <a:ext cx="587823" cy="230283"/>
          </a:xfrm>
          <a:custGeom>
            <a:avLst/>
            <a:gdLst>
              <a:gd name="connsiteX0" fmla="*/ 0 w 571500"/>
              <a:gd name="connsiteY0" fmla="*/ 179614 h 179614"/>
              <a:gd name="connsiteX1" fmla="*/ 293914 w 571500"/>
              <a:gd name="connsiteY1" fmla="*/ 0 h 179614"/>
              <a:gd name="connsiteX2" fmla="*/ 571500 w 571500"/>
              <a:gd name="connsiteY2" fmla="*/ 179614 h 179614"/>
            </a:gdLst>
            <a:ahLst/>
            <a:cxnLst>
              <a:cxn ang="0">
                <a:pos x="connsiteX0" y="connsiteY0"/>
              </a:cxn>
              <a:cxn ang="0">
                <a:pos x="connsiteX1" y="connsiteY1"/>
              </a:cxn>
              <a:cxn ang="0">
                <a:pos x="connsiteX2" y="connsiteY2"/>
              </a:cxn>
            </a:cxnLst>
            <a:rect l="l" t="t" r="r" b="b"/>
            <a:pathLst>
              <a:path w="571500" h="179614">
                <a:moveTo>
                  <a:pt x="0" y="179614"/>
                </a:moveTo>
                <a:cubicBezTo>
                  <a:pt x="99332" y="89807"/>
                  <a:pt x="198664" y="0"/>
                  <a:pt x="293914" y="0"/>
                </a:cubicBezTo>
                <a:cubicBezTo>
                  <a:pt x="389164" y="0"/>
                  <a:pt x="480332" y="89807"/>
                  <a:pt x="571500" y="179614"/>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B951F4B9-FA9D-A242-98A7-E1CD643C63C1}"/>
              </a:ext>
            </a:extLst>
          </p:cNvPr>
          <p:cNvSpPr/>
          <p:nvPr/>
        </p:nvSpPr>
        <p:spPr>
          <a:xfrm>
            <a:off x="1265464" y="4433194"/>
            <a:ext cx="2628900" cy="816442"/>
          </a:xfrm>
          <a:custGeom>
            <a:avLst/>
            <a:gdLst>
              <a:gd name="connsiteX0" fmla="*/ 0 w 2628900"/>
              <a:gd name="connsiteY0" fmla="*/ 800113 h 816442"/>
              <a:gd name="connsiteX1" fmla="*/ 1191986 w 2628900"/>
              <a:gd name="connsiteY1" fmla="*/ 13 h 816442"/>
              <a:gd name="connsiteX2" fmla="*/ 2628900 w 2628900"/>
              <a:gd name="connsiteY2" fmla="*/ 816442 h 816442"/>
            </a:gdLst>
            <a:ahLst/>
            <a:cxnLst>
              <a:cxn ang="0">
                <a:pos x="connsiteX0" y="connsiteY0"/>
              </a:cxn>
              <a:cxn ang="0">
                <a:pos x="connsiteX1" y="connsiteY1"/>
              </a:cxn>
              <a:cxn ang="0">
                <a:pos x="connsiteX2" y="connsiteY2"/>
              </a:cxn>
            </a:cxnLst>
            <a:rect l="l" t="t" r="r" b="b"/>
            <a:pathLst>
              <a:path w="2628900" h="816442">
                <a:moveTo>
                  <a:pt x="0" y="800113"/>
                </a:moveTo>
                <a:cubicBezTo>
                  <a:pt x="376918" y="398702"/>
                  <a:pt x="753836" y="-2709"/>
                  <a:pt x="1191986" y="13"/>
                </a:cubicBezTo>
                <a:cubicBezTo>
                  <a:pt x="1630136" y="2734"/>
                  <a:pt x="2129518" y="409588"/>
                  <a:pt x="2628900" y="81644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91B31E7F-FD79-FC4C-BF2C-A91C0B3C8EC7}"/>
              </a:ext>
            </a:extLst>
          </p:cNvPr>
          <p:cNvSpPr/>
          <p:nvPr/>
        </p:nvSpPr>
        <p:spPr>
          <a:xfrm>
            <a:off x="1265464" y="3282038"/>
            <a:ext cx="6180365" cy="1967598"/>
          </a:xfrm>
          <a:custGeom>
            <a:avLst/>
            <a:gdLst>
              <a:gd name="connsiteX0" fmla="*/ 0 w 6180365"/>
              <a:gd name="connsiteY0" fmla="*/ 1951269 h 1967598"/>
              <a:gd name="connsiteX1" fmla="*/ 3061607 w 6180365"/>
              <a:gd name="connsiteY1" fmla="*/ 5 h 1967598"/>
              <a:gd name="connsiteX2" fmla="*/ 6180365 w 6180365"/>
              <a:gd name="connsiteY2" fmla="*/ 1967598 h 1967598"/>
            </a:gdLst>
            <a:ahLst/>
            <a:cxnLst>
              <a:cxn ang="0">
                <a:pos x="connsiteX0" y="connsiteY0"/>
              </a:cxn>
              <a:cxn ang="0">
                <a:pos x="connsiteX1" y="connsiteY1"/>
              </a:cxn>
              <a:cxn ang="0">
                <a:pos x="connsiteX2" y="connsiteY2"/>
              </a:cxn>
            </a:cxnLst>
            <a:rect l="l" t="t" r="r" b="b"/>
            <a:pathLst>
              <a:path w="6180365" h="1967598">
                <a:moveTo>
                  <a:pt x="0" y="1951269"/>
                </a:moveTo>
                <a:cubicBezTo>
                  <a:pt x="1015773" y="974276"/>
                  <a:pt x="2031546" y="-2716"/>
                  <a:pt x="3061607" y="5"/>
                </a:cubicBezTo>
                <a:cubicBezTo>
                  <a:pt x="4091668" y="2726"/>
                  <a:pt x="5136016" y="985162"/>
                  <a:pt x="6180365" y="1967598"/>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A4A3210-92D9-BD45-B219-B2B8E77BEB6E}"/>
              </a:ext>
            </a:extLst>
          </p:cNvPr>
          <p:cNvSpPr txBox="1"/>
          <p:nvPr/>
        </p:nvSpPr>
        <p:spPr>
          <a:xfrm>
            <a:off x="4019550" y="5618326"/>
            <a:ext cx="1936842" cy="369332"/>
          </a:xfrm>
          <a:prstGeom prst="rect">
            <a:avLst/>
          </a:prstGeom>
          <a:noFill/>
        </p:spPr>
        <p:txBody>
          <a:bodyPr wrap="square" rtlCol="0">
            <a:spAutoFit/>
          </a:bodyPr>
          <a:lstStyle/>
          <a:p>
            <a:r>
              <a:rPr lang="en-US"/>
              <a:t>Distance (m)</a:t>
            </a:r>
          </a:p>
        </p:txBody>
      </p:sp>
      <p:sp>
        <p:nvSpPr>
          <p:cNvPr id="33" name="TextBox 32">
            <a:extLst>
              <a:ext uri="{FF2B5EF4-FFF2-40B4-BE49-F238E27FC236}">
                <a16:creationId xmlns:a16="http://schemas.microsoft.com/office/drawing/2014/main" id="{575178B8-3B9B-3747-BE81-F0C1006AD0D0}"/>
              </a:ext>
            </a:extLst>
          </p:cNvPr>
          <p:cNvSpPr txBox="1"/>
          <p:nvPr/>
        </p:nvSpPr>
        <p:spPr>
          <a:xfrm>
            <a:off x="799716" y="3037106"/>
            <a:ext cx="461665" cy="836837"/>
          </a:xfrm>
          <a:prstGeom prst="rect">
            <a:avLst/>
          </a:prstGeom>
          <a:noFill/>
        </p:spPr>
        <p:txBody>
          <a:bodyPr vert="vert270" wrap="square" rtlCol="0">
            <a:spAutoFit/>
          </a:bodyPr>
          <a:lstStyle/>
          <a:p>
            <a:r>
              <a:rPr lang="en-US"/>
              <a:t>Height</a:t>
            </a:r>
          </a:p>
        </p:txBody>
      </p:sp>
      <p:sp>
        <p:nvSpPr>
          <p:cNvPr id="34" name="TextBox 33">
            <a:extLst>
              <a:ext uri="{FF2B5EF4-FFF2-40B4-BE49-F238E27FC236}">
                <a16:creationId xmlns:a16="http://schemas.microsoft.com/office/drawing/2014/main" id="{E263DB9D-86F6-0742-9A4E-FC9D8B8217D6}"/>
              </a:ext>
            </a:extLst>
          </p:cNvPr>
          <p:cNvSpPr txBox="1"/>
          <p:nvPr/>
        </p:nvSpPr>
        <p:spPr>
          <a:xfrm>
            <a:off x="1706328" y="4889115"/>
            <a:ext cx="514353" cy="246221"/>
          </a:xfrm>
          <a:prstGeom prst="rect">
            <a:avLst/>
          </a:prstGeom>
          <a:noFill/>
        </p:spPr>
        <p:txBody>
          <a:bodyPr wrap="square" rtlCol="0">
            <a:spAutoFit/>
          </a:bodyPr>
          <a:lstStyle/>
          <a:p>
            <a:r>
              <a:rPr lang="en-US" sz="1000"/>
              <a:t>10m/s</a:t>
            </a:r>
          </a:p>
        </p:txBody>
      </p:sp>
      <p:sp>
        <p:nvSpPr>
          <p:cNvPr id="35" name="TextBox 34">
            <a:extLst>
              <a:ext uri="{FF2B5EF4-FFF2-40B4-BE49-F238E27FC236}">
                <a16:creationId xmlns:a16="http://schemas.microsoft.com/office/drawing/2014/main" id="{7936FC91-E3E2-B843-97AC-2A11ED4EF17A}"/>
              </a:ext>
            </a:extLst>
          </p:cNvPr>
          <p:cNvSpPr txBox="1"/>
          <p:nvPr/>
        </p:nvSpPr>
        <p:spPr>
          <a:xfrm>
            <a:off x="3115351" y="4509096"/>
            <a:ext cx="514353" cy="246221"/>
          </a:xfrm>
          <a:prstGeom prst="rect">
            <a:avLst/>
          </a:prstGeom>
          <a:noFill/>
        </p:spPr>
        <p:txBody>
          <a:bodyPr wrap="square" rtlCol="0">
            <a:spAutoFit/>
          </a:bodyPr>
          <a:lstStyle/>
          <a:p>
            <a:r>
              <a:rPr lang="en-US" sz="1000"/>
              <a:t>20m/s</a:t>
            </a:r>
          </a:p>
        </p:txBody>
      </p:sp>
      <p:sp>
        <p:nvSpPr>
          <p:cNvPr id="36" name="TextBox 35">
            <a:extLst>
              <a:ext uri="{FF2B5EF4-FFF2-40B4-BE49-F238E27FC236}">
                <a16:creationId xmlns:a16="http://schemas.microsoft.com/office/drawing/2014/main" id="{2231E6B7-EBF7-244A-BDB1-D5C5F9484BDE}"/>
              </a:ext>
            </a:extLst>
          </p:cNvPr>
          <p:cNvSpPr txBox="1"/>
          <p:nvPr/>
        </p:nvSpPr>
        <p:spPr>
          <a:xfrm>
            <a:off x="5921013" y="3750832"/>
            <a:ext cx="514353" cy="246221"/>
          </a:xfrm>
          <a:prstGeom prst="rect">
            <a:avLst/>
          </a:prstGeom>
          <a:noFill/>
        </p:spPr>
        <p:txBody>
          <a:bodyPr wrap="square" rtlCol="0">
            <a:spAutoFit/>
          </a:bodyPr>
          <a:lstStyle/>
          <a:p>
            <a:r>
              <a:rPr lang="en-US" sz="1000"/>
              <a:t>30m/s</a:t>
            </a:r>
          </a:p>
        </p:txBody>
      </p:sp>
      <p:sp>
        <p:nvSpPr>
          <p:cNvPr id="26" name="TextBox 25">
            <a:extLst>
              <a:ext uri="{FF2B5EF4-FFF2-40B4-BE49-F238E27FC236}">
                <a16:creationId xmlns:a16="http://schemas.microsoft.com/office/drawing/2014/main" id="{CF41E45B-9FB1-5D4D-880C-F740A64C2917}"/>
              </a:ext>
            </a:extLst>
          </p:cNvPr>
          <p:cNvSpPr txBox="1"/>
          <p:nvPr/>
        </p:nvSpPr>
        <p:spPr>
          <a:xfrm>
            <a:off x="2050380" y="1834159"/>
            <a:ext cx="5298283" cy="369332"/>
          </a:xfrm>
          <a:prstGeom prst="rect">
            <a:avLst/>
          </a:prstGeom>
          <a:solidFill>
            <a:srgbClr val="FFC000"/>
          </a:solidFill>
          <a:ln>
            <a:solidFill>
              <a:schemeClr val="tx1"/>
            </a:solidFill>
          </a:ln>
        </p:spPr>
        <p:txBody>
          <a:bodyPr wrap="square" rtlCol="0">
            <a:spAutoFit/>
          </a:bodyPr>
          <a:lstStyle/>
          <a:p>
            <a:r>
              <a:rPr lang="en-US"/>
              <a:t>Effect of speed on the distance covered by a projectile </a:t>
            </a:r>
          </a:p>
        </p:txBody>
      </p:sp>
    </p:spTree>
    <p:extLst>
      <p:ext uri="{BB962C8B-B14F-4D97-AF65-F5344CB8AC3E}">
        <p14:creationId xmlns:p14="http://schemas.microsoft.com/office/powerpoint/2010/main" val="149517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par>
                                <p:cTn id="12" presetID="1" presetClass="entr" presetSubtype="0" fill="hold" grpId="0" nodeType="withEffect">
                                  <p:stCondLst>
                                    <p:cond delay="500"/>
                                  </p:stCondLst>
                                  <p:childTnLst>
                                    <p:set>
                                      <p:cBhvr>
                                        <p:cTn id="13" dur="1" fill="hold">
                                          <p:stCondLst>
                                            <p:cond delay="0"/>
                                          </p:stCondLst>
                                        </p:cTn>
                                        <p:tgtEl>
                                          <p:spTgt spid="34"/>
                                        </p:tgtEl>
                                        <p:attrNameLst>
                                          <p:attrName>style.visibility</p:attrName>
                                        </p:attrNameLst>
                                      </p:cBhvr>
                                      <p:to>
                                        <p:strVal val="visible"/>
                                      </p:to>
                                    </p:set>
                                  </p:childTnLst>
                                </p:cTn>
                              </p:par>
                              <p:par>
                                <p:cTn id="14" presetID="22" presetClass="entr" presetSubtype="8" fill="hold" grpId="0" nodeType="withEffect">
                                  <p:stCondLst>
                                    <p:cond delay="100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1000"/>
                                        <p:tgtEl>
                                          <p:spTgt spid="30"/>
                                        </p:tgtEl>
                                      </p:cBhvr>
                                    </p:animEffect>
                                  </p:childTnLst>
                                </p:cTn>
                              </p:par>
                              <p:par>
                                <p:cTn id="17" presetID="1" presetClass="entr" presetSubtype="0" fill="hold" grpId="0" nodeType="withEffect">
                                  <p:stCondLst>
                                    <p:cond delay="1500"/>
                                  </p:stCondLst>
                                  <p:childTnLst>
                                    <p:set>
                                      <p:cBhvr>
                                        <p:cTn id="18" dur="1" fill="hold">
                                          <p:stCondLst>
                                            <p:cond delay="0"/>
                                          </p:stCondLst>
                                        </p:cTn>
                                        <p:tgtEl>
                                          <p:spTgt spid="35"/>
                                        </p:tgtEl>
                                        <p:attrNameLst>
                                          <p:attrName>style.visibility</p:attrName>
                                        </p:attrNameLst>
                                      </p:cBhvr>
                                      <p:to>
                                        <p:strVal val="visible"/>
                                      </p:to>
                                    </p:set>
                                  </p:childTnLst>
                                </p:cTn>
                              </p:par>
                              <p:par>
                                <p:cTn id="19" presetID="22" presetClass="entr" presetSubtype="8" fill="hold" grpId="0" nodeType="withEffect">
                                  <p:stCondLst>
                                    <p:cond delay="200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1000"/>
                                        <p:tgtEl>
                                          <p:spTgt spid="31"/>
                                        </p:tgtEl>
                                      </p:cBhvr>
                                    </p:animEffect>
                                  </p:childTnLst>
                                </p:cTn>
                              </p:par>
                              <p:par>
                                <p:cTn id="22" presetID="1" presetClass="entr" presetSubtype="0" fill="hold" grpId="0" nodeType="withEffect">
                                  <p:stCondLst>
                                    <p:cond delay="2500"/>
                                  </p:stCondLst>
                                  <p:childTnLst>
                                    <p:set>
                                      <p:cBhvr>
                                        <p:cTn id="2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4" grpId="0"/>
      <p:bldP spid="35" grpId="0"/>
      <p:bldP spid="36" grpId="0"/>
      <p:bldP spid="2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8D837F2-BB45-8B42-A816-D293B05D5441}"/>
              </a:ext>
            </a:extLst>
          </p:cNvPr>
          <p:cNvSpPr>
            <a:spLocks noGrp="1"/>
          </p:cNvSpPr>
          <p:nvPr>
            <p:ph type="ftr" sz="quarter" idx="11"/>
          </p:nvPr>
        </p:nvSpPr>
        <p:spPr/>
        <p:txBody>
          <a:bodyPr/>
          <a:lstStyle/>
          <a:p>
            <a:r>
              <a:rPr lang="en-US"/>
              <a:t>©PE STUDIES RESOURCES</a:t>
            </a:r>
          </a:p>
        </p:txBody>
      </p:sp>
      <p:sp>
        <p:nvSpPr>
          <p:cNvPr id="5" name="Slide Number Placeholder 4">
            <a:extLst>
              <a:ext uri="{FF2B5EF4-FFF2-40B4-BE49-F238E27FC236}">
                <a16:creationId xmlns:a16="http://schemas.microsoft.com/office/drawing/2014/main" id="{12BC4464-1FD9-1D4F-AF5A-76A13B570F80}"/>
              </a:ext>
            </a:extLst>
          </p:cNvPr>
          <p:cNvSpPr>
            <a:spLocks noGrp="1"/>
          </p:cNvSpPr>
          <p:nvPr>
            <p:ph type="sldNum" sz="quarter" idx="12"/>
          </p:nvPr>
        </p:nvSpPr>
        <p:spPr/>
        <p:txBody>
          <a:bodyPr/>
          <a:lstStyle/>
          <a:p>
            <a:fld id="{9B5CFCF4-B172-4E71-8694-052B86E59B98}" type="slidenum">
              <a:rPr lang="en-US" smtClean="0"/>
              <a:pPr/>
              <a:t>68</a:t>
            </a:fld>
            <a:endParaRPr lang="en-US"/>
          </a:p>
        </p:txBody>
      </p:sp>
      <p:pic>
        <p:nvPicPr>
          <p:cNvPr id="6" name="Picture 2" descr="C:\Program Files\Microsoft Office\MEDIA\CAGCAT10\j0185604.wmf">
            <a:hlinkClick r:id="rId2" action="ppaction://hlinksldjump"/>
            <a:extLst>
              <a:ext uri="{FF2B5EF4-FFF2-40B4-BE49-F238E27FC236}">
                <a16:creationId xmlns:a16="http://schemas.microsoft.com/office/drawing/2014/main" id="{1A3256D3-CDDB-D249-A24F-547A9A2FA008}"/>
              </a:ext>
            </a:extLst>
          </p:cNvPr>
          <p:cNvPicPr>
            <a:picLocks noChangeAspect="1" noChangeArrowheads="1"/>
          </p:cNvPicPr>
          <p:nvPr/>
        </p:nvPicPr>
        <p:blipFill>
          <a:blip r:embed="rId3" cstate="print"/>
          <a:srcRect/>
          <a:stretch>
            <a:fillRect/>
          </a:stretch>
        </p:blipFill>
        <p:spPr bwMode="auto">
          <a:xfrm>
            <a:off x="102972" y="6216755"/>
            <a:ext cx="457501" cy="457955"/>
          </a:xfrm>
          <a:prstGeom prst="rect">
            <a:avLst/>
          </a:prstGeom>
          <a:noFill/>
        </p:spPr>
      </p:pic>
      <p:sp>
        <p:nvSpPr>
          <p:cNvPr id="7" name="TextBox 6">
            <a:hlinkClick r:id="rId2" action="ppaction://hlinksldjump"/>
            <a:extLst>
              <a:ext uri="{FF2B5EF4-FFF2-40B4-BE49-F238E27FC236}">
                <a16:creationId xmlns:a16="http://schemas.microsoft.com/office/drawing/2014/main" id="{687F0247-9F7E-0346-8861-5999CD8735DA}"/>
              </a:ext>
            </a:extLst>
          </p:cNvPr>
          <p:cNvSpPr txBox="1"/>
          <p:nvPr/>
        </p:nvSpPr>
        <p:spPr>
          <a:xfrm>
            <a:off x="-49428" y="6598510"/>
            <a:ext cx="838200" cy="215444"/>
          </a:xfrm>
          <a:prstGeom prst="rect">
            <a:avLst/>
          </a:prstGeom>
          <a:noFill/>
        </p:spPr>
        <p:txBody>
          <a:bodyPr wrap="square" rtlCol="0">
            <a:spAutoFit/>
          </a:bodyPr>
          <a:lstStyle/>
          <a:p>
            <a:pPr algn="ctr"/>
            <a:r>
              <a:rPr lang="en-AU" sz="800"/>
              <a:t>Home</a:t>
            </a:r>
            <a:endParaRPr lang="en-US" sz="800"/>
          </a:p>
        </p:txBody>
      </p:sp>
      <p:sp>
        <p:nvSpPr>
          <p:cNvPr id="2" name="Rectangle 1">
            <a:extLst>
              <a:ext uri="{FF2B5EF4-FFF2-40B4-BE49-F238E27FC236}">
                <a16:creationId xmlns:a16="http://schemas.microsoft.com/office/drawing/2014/main" id="{9067F556-DAE2-AC46-92FE-B7928BF84FF3}"/>
              </a:ext>
            </a:extLst>
          </p:cNvPr>
          <p:cNvSpPr/>
          <p:nvPr/>
        </p:nvSpPr>
        <p:spPr>
          <a:xfrm>
            <a:off x="345989" y="1720840"/>
            <a:ext cx="8612659" cy="2308324"/>
          </a:xfrm>
          <a:prstGeom prst="rect">
            <a:avLst/>
          </a:prstGeom>
          <a:solidFill>
            <a:schemeClr val="bg1"/>
          </a:solidFill>
          <a:ln>
            <a:solidFill>
              <a:srgbClr val="FF40FF"/>
            </a:solidFill>
          </a:ln>
        </p:spPr>
        <p:txBody>
          <a:bodyPr wrap="square" anchor="t">
            <a:spAutoFit/>
          </a:bodyPr>
          <a:lstStyle/>
          <a:p>
            <a:pPr marL="285750" lvl="0" indent="-285750">
              <a:buFont typeface="Arial" panose="020B0604020202020204" pitchFamily="34" charset="0"/>
              <a:buChar char="•"/>
            </a:pPr>
            <a:r>
              <a:rPr lang="en-AU">
                <a:highlight>
                  <a:srgbClr val="FFFF00"/>
                </a:highlight>
              </a:rPr>
              <a:t>Definition of the principle of balance and how it applies to a selected sport in relation to:</a:t>
            </a:r>
          </a:p>
          <a:p>
            <a:pPr marL="742950" lvl="1" indent="-285750">
              <a:buFont typeface="Cambria Math" panose="02040503050406030204" pitchFamily="18" charset="0"/>
              <a:buChar char="⎯"/>
            </a:pPr>
            <a:r>
              <a:rPr lang="en-AU">
                <a:highlight>
                  <a:srgbClr val="FFFF00"/>
                </a:highlight>
              </a:rPr>
              <a:t>the centre/line of gravity, </a:t>
            </a:r>
          </a:p>
          <a:p>
            <a:pPr marL="742950" lvl="1" indent="-285750">
              <a:buFont typeface="Cambria Math" panose="02040503050406030204" pitchFamily="18" charset="0"/>
              <a:buChar char="⎯"/>
            </a:pPr>
            <a:r>
              <a:rPr lang="en-AU">
                <a:highlight>
                  <a:srgbClr val="FFFF00"/>
                </a:highlight>
              </a:rPr>
              <a:t>width of base of support, </a:t>
            </a:r>
          </a:p>
          <a:p>
            <a:pPr marL="742950" lvl="1" indent="-285750">
              <a:buFont typeface="Cambria Math" panose="02040503050406030204" pitchFamily="18" charset="0"/>
              <a:buChar char="⎯"/>
            </a:pPr>
            <a:r>
              <a:rPr lang="en-AU">
                <a:highlight>
                  <a:srgbClr val="FFFF00"/>
                </a:highlight>
              </a:rPr>
              <a:t>height of centre of gravity</a:t>
            </a:r>
          </a:p>
          <a:p>
            <a:pPr marL="742950" lvl="1" indent="-285750">
              <a:buFont typeface="Cambria Math" panose="02040503050406030204" pitchFamily="18" charset="0"/>
              <a:buChar char="⎯"/>
            </a:pPr>
            <a:r>
              <a:rPr lang="en-AU">
                <a:highlight>
                  <a:srgbClr val="FFFF00"/>
                </a:highlight>
              </a:rPr>
              <a:t>static balance</a:t>
            </a:r>
          </a:p>
          <a:p>
            <a:pPr marL="742950" lvl="1" indent="-285750">
              <a:buFont typeface="Cambria Math" panose="02040503050406030204" pitchFamily="18" charset="0"/>
              <a:buChar char="⎯"/>
            </a:pPr>
            <a:r>
              <a:rPr lang="en-AU">
                <a:highlight>
                  <a:srgbClr val="FFFF00"/>
                </a:highlight>
              </a:rPr>
              <a:t>dynamic balance</a:t>
            </a:r>
          </a:p>
          <a:p>
            <a:pPr marL="285750" indent="-285750">
              <a:buFont typeface="Arial" panose="020B0604020202020204" pitchFamily="34" charset="0"/>
              <a:buChar char="•"/>
            </a:pPr>
            <a:endParaRPr lang="en-AU">
              <a:cs typeface="Calibri"/>
            </a:endParaRPr>
          </a:p>
        </p:txBody>
      </p:sp>
      <p:sp>
        <p:nvSpPr>
          <p:cNvPr id="8" name="Title 1">
            <a:extLst>
              <a:ext uri="{FF2B5EF4-FFF2-40B4-BE49-F238E27FC236}">
                <a16:creationId xmlns:a16="http://schemas.microsoft.com/office/drawing/2014/main" id="{F43B6979-F0D9-7C40-8794-D2C28CFBA8C2}"/>
              </a:ext>
            </a:extLst>
          </p:cNvPr>
          <p:cNvSpPr>
            <a:spLocks noGrp="1"/>
          </p:cNvSpPr>
          <p:nvPr>
            <p:ph type="title"/>
          </p:nvPr>
        </p:nvSpPr>
        <p:spPr>
          <a:xfrm>
            <a:off x="0" y="1"/>
            <a:ext cx="9144000" cy="518984"/>
          </a:xfrm>
          <a:solidFill>
            <a:srgbClr val="FF40FF"/>
          </a:solidFill>
          <a:ln>
            <a:solidFill>
              <a:schemeClr val="bg1"/>
            </a:solidFill>
          </a:ln>
        </p:spPr>
        <p:style>
          <a:lnRef idx="1">
            <a:schemeClr val="dk1"/>
          </a:lnRef>
          <a:fillRef idx="2">
            <a:schemeClr val="dk1"/>
          </a:fillRef>
          <a:effectRef idx="1">
            <a:schemeClr val="dk1"/>
          </a:effectRef>
          <a:fontRef idx="minor">
            <a:schemeClr val="dk1"/>
          </a:fontRef>
        </p:style>
        <p:txBody>
          <a:bodyPr>
            <a:normAutofit/>
          </a:bodyPr>
          <a:lstStyle/>
          <a:p>
            <a:r>
              <a:rPr lang="en-US" sz="2400" b="1">
                <a:solidFill>
                  <a:schemeClr val="bg1"/>
                </a:solidFill>
                <a:latin typeface="+mn-lt"/>
              </a:rPr>
              <a:t>BALANCE</a:t>
            </a:r>
          </a:p>
        </p:txBody>
      </p:sp>
      <p:sp>
        <p:nvSpPr>
          <p:cNvPr id="10" name="TextBox 9">
            <a:extLst>
              <a:ext uri="{FF2B5EF4-FFF2-40B4-BE49-F238E27FC236}">
                <a16:creationId xmlns:a16="http://schemas.microsoft.com/office/drawing/2014/main" id="{F846373F-D60D-4B41-8EA1-2FF7BE8F762E}"/>
              </a:ext>
            </a:extLst>
          </p:cNvPr>
          <p:cNvSpPr txBox="1"/>
          <p:nvPr/>
        </p:nvSpPr>
        <p:spPr>
          <a:xfrm>
            <a:off x="4473379" y="3813720"/>
            <a:ext cx="4485269"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a:t>School Curriculum and Standards Authority. Physical Education Studies ATAR Year 11 Syllabus, 2016.</a:t>
            </a:r>
          </a:p>
        </p:txBody>
      </p:sp>
    </p:spTree>
    <p:extLst>
      <p:ext uri="{BB962C8B-B14F-4D97-AF65-F5344CB8AC3E}">
        <p14:creationId xmlns:p14="http://schemas.microsoft.com/office/powerpoint/2010/main" val="4268967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2EFE4A-1EEF-4AAC-A8DE-F098823BFA4C}"/>
              </a:ext>
            </a:extLst>
          </p:cNvPr>
          <p:cNvSpPr txBox="1"/>
          <p:nvPr/>
        </p:nvSpPr>
        <p:spPr>
          <a:xfrm>
            <a:off x="399914" y="1127862"/>
            <a:ext cx="8344171" cy="400110"/>
          </a:xfrm>
          <a:prstGeom prst="rect">
            <a:avLst/>
          </a:prstGeom>
          <a:solidFill>
            <a:srgbClr val="FF0000"/>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000" b="1">
                <a:solidFill>
                  <a:schemeClr val="bg1"/>
                </a:solidFill>
              </a:rPr>
              <a:t>BALANCE</a:t>
            </a:r>
            <a:r>
              <a:rPr lang="en-US" sz="2000">
                <a:solidFill>
                  <a:schemeClr val="bg1"/>
                </a:solidFill>
              </a:rPr>
              <a:t>: </a:t>
            </a:r>
            <a:r>
              <a:rPr lang="en-US">
                <a:solidFill>
                  <a:schemeClr val="bg1"/>
                </a:solidFill>
              </a:rPr>
              <a:t>The ability to neutralise forces that disturb equilibrium</a:t>
            </a:r>
          </a:p>
        </p:txBody>
      </p:sp>
      <p:sp>
        <p:nvSpPr>
          <p:cNvPr id="2" name="Title 1"/>
          <p:cNvSpPr>
            <a:spLocks noGrp="1"/>
          </p:cNvSpPr>
          <p:nvPr>
            <p:ph type="title"/>
          </p:nvPr>
        </p:nvSpPr>
        <p:spPr>
          <a:xfrm>
            <a:off x="0" y="1"/>
            <a:ext cx="9144000" cy="518984"/>
          </a:xfrm>
          <a:solidFill>
            <a:srgbClr val="FF40FF"/>
          </a:solidFill>
          <a:ln>
            <a:solidFill>
              <a:schemeClr val="bg1"/>
            </a:solidFill>
          </a:ln>
        </p:spPr>
        <p:style>
          <a:lnRef idx="1">
            <a:schemeClr val="dk1"/>
          </a:lnRef>
          <a:fillRef idx="2">
            <a:schemeClr val="dk1"/>
          </a:fillRef>
          <a:effectRef idx="1">
            <a:schemeClr val="dk1"/>
          </a:effectRef>
          <a:fontRef idx="minor">
            <a:schemeClr val="dk1"/>
          </a:fontRef>
        </p:style>
        <p:txBody>
          <a:bodyPr>
            <a:normAutofit/>
          </a:bodyPr>
          <a:lstStyle/>
          <a:p>
            <a:r>
              <a:rPr lang="en-US" sz="2400" b="1">
                <a:solidFill>
                  <a:schemeClr val="bg1"/>
                </a:solidFill>
                <a:latin typeface="+mn-lt"/>
              </a:rPr>
              <a:t>BALANCE</a:t>
            </a:r>
          </a:p>
        </p:txBody>
      </p:sp>
      <p:sp>
        <p:nvSpPr>
          <p:cNvPr id="5" name="Slide Number Placeholder 4"/>
          <p:cNvSpPr>
            <a:spLocks noGrp="1"/>
          </p:cNvSpPr>
          <p:nvPr>
            <p:ph type="sldNum" sz="quarter" idx="12"/>
          </p:nvPr>
        </p:nvSpPr>
        <p:spPr>
          <a:xfrm>
            <a:off x="6969034" y="6474575"/>
            <a:ext cx="2133600" cy="365125"/>
          </a:xfrm>
        </p:spPr>
        <p:txBody>
          <a:bodyPr/>
          <a:lstStyle/>
          <a:p>
            <a:pPr>
              <a:defRPr/>
            </a:pPr>
            <a:fld id="{989D97D2-95B3-4677-9D7B-2A2FC247BB09}" type="slidenum">
              <a:rPr lang="en-US" smtClean="0"/>
              <a:pPr>
                <a:defRPr/>
              </a:pPr>
              <a:t>69</a:t>
            </a:fld>
            <a:endParaRPr lang="en-US"/>
          </a:p>
        </p:txBody>
      </p:sp>
      <p:sp>
        <p:nvSpPr>
          <p:cNvPr id="6" name="Footer Placeholder 5"/>
          <p:cNvSpPr>
            <a:spLocks noGrp="1"/>
          </p:cNvSpPr>
          <p:nvPr>
            <p:ph type="ftr" sz="quarter" idx="11"/>
          </p:nvPr>
        </p:nvSpPr>
        <p:spPr/>
        <p:txBody>
          <a:bodyPr/>
          <a:lstStyle/>
          <a:p>
            <a:pPr>
              <a:defRPr/>
            </a:pPr>
            <a:r>
              <a:rPr lang="en-US"/>
              <a:t>©PE STUDIES RESOURCES</a:t>
            </a:r>
          </a:p>
        </p:txBody>
      </p:sp>
      <p:pic>
        <p:nvPicPr>
          <p:cNvPr id="7"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0" y="6263520"/>
            <a:ext cx="457501" cy="457955"/>
          </a:xfrm>
          <a:prstGeom prst="rect">
            <a:avLst/>
          </a:prstGeom>
          <a:noFill/>
        </p:spPr>
      </p:pic>
      <p:sp>
        <p:nvSpPr>
          <p:cNvPr id="8" name="TextBox 7">
            <a:hlinkClick r:id="rId3" action="ppaction://hlinksldjump"/>
          </p:cNvPr>
          <p:cNvSpPr txBox="1"/>
          <p:nvPr/>
        </p:nvSpPr>
        <p:spPr>
          <a:xfrm>
            <a:off x="-152400" y="6645275"/>
            <a:ext cx="838200" cy="215444"/>
          </a:xfrm>
          <a:prstGeom prst="rect">
            <a:avLst/>
          </a:prstGeom>
          <a:noFill/>
        </p:spPr>
        <p:txBody>
          <a:bodyPr wrap="square" rtlCol="0">
            <a:spAutoFit/>
          </a:bodyPr>
          <a:lstStyle/>
          <a:p>
            <a:pPr algn="ctr"/>
            <a:r>
              <a:rPr lang="en-AU" sz="800"/>
              <a:t>Home</a:t>
            </a:r>
            <a:endParaRPr lang="en-US" sz="800"/>
          </a:p>
        </p:txBody>
      </p:sp>
      <p:sp>
        <p:nvSpPr>
          <p:cNvPr id="10" name="TextBox 9">
            <a:extLst>
              <a:ext uri="{FF2B5EF4-FFF2-40B4-BE49-F238E27FC236}">
                <a16:creationId xmlns:a16="http://schemas.microsoft.com/office/drawing/2014/main" id="{C2CCEDC5-5CCB-9E42-859E-9BC7A040D319}"/>
              </a:ext>
            </a:extLst>
          </p:cNvPr>
          <p:cNvSpPr txBox="1"/>
          <p:nvPr/>
        </p:nvSpPr>
        <p:spPr>
          <a:xfrm>
            <a:off x="399914" y="3000447"/>
            <a:ext cx="4962767" cy="2369880"/>
          </a:xfrm>
          <a:prstGeom prst="rect">
            <a:avLst/>
          </a:prstGeom>
          <a:ln>
            <a:solidFill>
              <a:srgbClr val="FF40FF"/>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t>There are two types of balance:</a:t>
            </a:r>
          </a:p>
          <a:p>
            <a:endParaRPr lang="en-US" sz="1000"/>
          </a:p>
          <a:p>
            <a:endParaRPr lang="en-US" sz="1000"/>
          </a:p>
          <a:p>
            <a:endParaRPr lang="en-US" sz="1000"/>
          </a:p>
          <a:p>
            <a:endParaRPr lang="en-US" sz="1000"/>
          </a:p>
          <a:p>
            <a:pPr marL="285750" indent="-285750">
              <a:buFont typeface="Arial" panose="020B0604020202020204" pitchFamily="34" charset="0"/>
              <a:buChar char="•"/>
            </a:pPr>
            <a:r>
              <a:rPr lang="en-US"/>
              <a:t>The ability to hold a stationary position</a:t>
            </a:r>
          </a:p>
          <a:p>
            <a:pPr marL="742950" lvl="1" indent="-285750">
              <a:buFont typeface="Cambria Math" panose="02040503050406030204" pitchFamily="18" charset="0"/>
              <a:buChar char="⎯"/>
            </a:pPr>
            <a:r>
              <a:rPr lang="en-US"/>
              <a:t>Completing a handstand</a:t>
            </a:r>
          </a:p>
          <a:p>
            <a:pPr marL="742950" lvl="1" indent="-285750">
              <a:buFont typeface="Cambria Math" panose="02040503050406030204" pitchFamily="18" charset="0"/>
              <a:buChar char="⎯"/>
            </a:pPr>
            <a:r>
              <a:rPr lang="en-US"/>
              <a:t>Swimmer/runner on the blocks at the start of a race</a:t>
            </a:r>
          </a:p>
          <a:p>
            <a:pPr marL="742950" lvl="1" indent="-285750">
              <a:buFont typeface="Cambria Math" panose="02040503050406030204" pitchFamily="18" charset="0"/>
              <a:buChar char="⎯"/>
            </a:pPr>
            <a:r>
              <a:rPr lang="en-US"/>
              <a:t>Pyramid in cheer leading</a:t>
            </a:r>
          </a:p>
        </p:txBody>
      </p:sp>
      <p:sp>
        <p:nvSpPr>
          <p:cNvPr id="11" name="TextBox 10">
            <a:extLst>
              <a:ext uri="{FF2B5EF4-FFF2-40B4-BE49-F238E27FC236}">
                <a16:creationId xmlns:a16="http://schemas.microsoft.com/office/drawing/2014/main" id="{04872943-776B-1A4D-9F81-2CDEC44EFAF9}"/>
              </a:ext>
            </a:extLst>
          </p:cNvPr>
          <p:cNvSpPr txBox="1"/>
          <p:nvPr/>
        </p:nvSpPr>
        <p:spPr>
          <a:xfrm>
            <a:off x="457501" y="3397120"/>
            <a:ext cx="1865663" cy="369332"/>
          </a:xfrm>
          <a:prstGeom prst="rect">
            <a:avLst/>
          </a:prstGeom>
          <a:solidFill>
            <a:srgbClr val="FFC000"/>
          </a:solidFill>
          <a:ln>
            <a:solidFill>
              <a:schemeClr val="tx1"/>
            </a:solidFill>
          </a:ln>
        </p:spPr>
        <p:txBody>
          <a:bodyPr wrap="square" rtlCol="0">
            <a:spAutoFit/>
          </a:bodyPr>
          <a:lstStyle/>
          <a:p>
            <a:r>
              <a:rPr lang="en-US"/>
              <a:t>1. Static Balance</a:t>
            </a:r>
          </a:p>
        </p:txBody>
      </p:sp>
      <p:pic>
        <p:nvPicPr>
          <p:cNvPr id="5124" name="Picture 4" descr="Image result for cheer squad pyramid">
            <a:extLst>
              <a:ext uri="{FF2B5EF4-FFF2-40B4-BE49-F238E27FC236}">
                <a16:creationId xmlns:a16="http://schemas.microsoft.com/office/drawing/2014/main" id="{DD444653-9562-0144-9369-7CC0905A0F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4698" y="2113885"/>
            <a:ext cx="3009387" cy="45313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E6C621B-BBFD-FA4F-8DD2-F8B7E443E673}"/>
              </a:ext>
            </a:extLst>
          </p:cNvPr>
          <p:cNvSpPr/>
          <p:nvPr/>
        </p:nvSpPr>
        <p:spPr>
          <a:xfrm>
            <a:off x="6041828" y="6599109"/>
            <a:ext cx="2808213" cy="153888"/>
          </a:xfrm>
          <a:prstGeom prst="rect">
            <a:avLst/>
          </a:prstGeom>
        </p:spPr>
        <p:txBody>
          <a:bodyPr wrap="square">
            <a:spAutoFit/>
          </a:bodyPr>
          <a:lstStyle/>
          <a:p>
            <a:r>
              <a:rPr lang="en-US" sz="400"/>
              <a:t>https://</a:t>
            </a:r>
            <a:r>
              <a:rPr lang="en-US" sz="400" err="1"/>
              <a:t>www.usafa.af.mil</a:t>
            </a:r>
            <a:r>
              <a:rPr lang="en-US" sz="400"/>
              <a:t>/News/Features/Display/Article/429508/academy-cheerleaders-encourage-their-team-community/</a:t>
            </a:r>
          </a:p>
        </p:txBody>
      </p:sp>
    </p:spTree>
    <p:extLst>
      <p:ext uri="{BB962C8B-B14F-4D97-AF65-F5344CB8AC3E}">
        <p14:creationId xmlns:p14="http://schemas.microsoft.com/office/powerpoint/2010/main" val="198691580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349577" y="1698617"/>
            <a:ext cx="4080892" cy="2359670"/>
          </a:xfrm>
          <a:solidFill>
            <a:schemeClr val="bg1"/>
          </a:solidFill>
          <a:ln>
            <a:solidFill>
              <a:schemeClr val="accent2">
                <a:lumMod val="60000"/>
                <a:lumOff val="40000"/>
              </a:schemeClr>
            </a:solidFill>
          </a:ln>
        </p:spPr>
        <p:txBody>
          <a:bodyPr rtlCol="0">
            <a:noAutofit/>
          </a:bodyPr>
          <a:lstStyle/>
          <a:p>
            <a:pPr fontAlgn="auto">
              <a:spcAft>
                <a:spcPts val="0"/>
              </a:spcAft>
              <a:defRPr/>
            </a:pPr>
            <a:r>
              <a:rPr lang="en-US" sz="1800"/>
              <a:t>Movement is linear but object moves through a curved trajectory</a:t>
            </a:r>
          </a:p>
          <a:p>
            <a:pPr fontAlgn="auto">
              <a:spcAft>
                <a:spcPts val="0"/>
              </a:spcAft>
              <a:defRPr/>
            </a:pPr>
            <a:r>
              <a:rPr lang="en-US" sz="1800"/>
              <a:t>Think about the pathway of a ball during a shot on goal in netball or the flight path of long distance ski jumper</a:t>
            </a:r>
          </a:p>
          <a:p>
            <a:pPr lvl="1" fontAlgn="auto">
              <a:spcAft>
                <a:spcPts val="0"/>
              </a:spcAft>
              <a:defRPr/>
            </a:pPr>
            <a:r>
              <a:rPr lang="en-US" sz="1800"/>
              <a:t>The path is more curvilinear as it follows a curved path to reach the target</a:t>
            </a:r>
          </a:p>
          <a:p>
            <a:pPr lvl="1" fontAlgn="auto">
              <a:spcAft>
                <a:spcPts val="0"/>
              </a:spcAft>
              <a:defRPr/>
            </a:pPr>
            <a:endParaRPr lang="en-US" sz="1800">
              <a:solidFill>
                <a:schemeClr val="bg1"/>
              </a:solidFill>
            </a:endParaRPr>
          </a:p>
        </p:txBody>
      </p:sp>
      <p:sp>
        <p:nvSpPr>
          <p:cNvPr id="6" name="Slide Number Placeholder 5"/>
          <p:cNvSpPr>
            <a:spLocks noGrp="1"/>
          </p:cNvSpPr>
          <p:nvPr>
            <p:ph type="sldNum" sz="quarter" idx="12"/>
          </p:nvPr>
        </p:nvSpPr>
        <p:spPr>
          <a:xfrm>
            <a:off x="7010400" y="6492875"/>
            <a:ext cx="2133600" cy="365125"/>
          </a:xfrm>
        </p:spPr>
        <p:txBody>
          <a:bodyPr/>
          <a:lstStyle/>
          <a:p>
            <a:pPr>
              <a:defRPr/>
            </a:pPr>
            <a:fld id="{989D97D2-95B3-4677-9D7B-2A2FC247BB09}" type="slidenum">
              <a:rPr lang="en-US" smtClean="0"/>
              <a:pPr>
                <a:defRPr/>
              </a:pPr>
              <a:t>7</a:t>
            </a:fld>
            <a:endParaRPr lang="en-US"/>
          </a:p>
        </p:txBody>
      </p:sp>
      <p:sp>
        <p:nvSpPr>
          <p:cNvPr id="7" name="Footer Placeholder 6"/>
          <p:cNvSpPr>
            <a:spLocks noGrp="1"/>
          </p:cNvSpPr>
          <p:nvPr>
            <p:ph type="ftr" sz="quarter" idx="11"/>
          </p:nvPr>
        </p:nvSpPr>
        <p:spPr>
          <a:xfrm>
            <a:off x="2627784" y="6564337"/>
            <a:ext cx="2895600" cy="365125"/>
          </a:xfrm>
        </p:spPr>
        <p:txBody>
          <a:bodyPr/>
          <a:lstStyle/>
          <a:p>
            <a:pPr>
              <a:defRPr/>
            </a:pPr>
            <a:r>
              <a:rPr lang="en-US"/>
              <a:t>©PE STUDIES RESOURCES</a:t>
            </a:r>
          </a:p>
        </p:txBody>
      </p:sp>
      <p:sp>
        <p:nvSpPr>
          <p:cNvPr id="9" name="Rectangle 2">
            <a:extLst>
              <a:ext uri="{FF2B5EF4-FFF2-40B4-BE49-F238E27FC236}">
                <a16:creationId xmlns:a16="http://schemas.microsoft.com/office/drawing/2014/main" id="{77B15206-AC58-C248-BEDC-109F629260E2}"/>
              </a:ext>
            </a:extLst>
          </p:cNvPr>
          <p:cNvSpPr>
            <a:spLocks noGrp="1" noChangeArrowheads="1"/>
          </p:cNvSpPr>
          <p:nvPr>
            <p:ph type="title"/>
          </p:nvPr>
        </p:nvSpPr>
        <p:spPr>
          <a:xfrm>
            <a:off x="0" y="1"/>
            <a:ext cx="9144000" cy="457955"/>
          </a:xfrm>
          <a:solidFill>
            <a:srgbClr val="FFC00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2400" b="1">
                <a:solidFill>
                  <a:schemeClr val="bg1"/>
                </a:solidFill>
              </a:rPr>
              <a:t>TYPES OF MOTION ⎯ LINEAR MOTION</a:t>
            </a:r>
          </a:p>
        </p:txBody>
      </p:sp>
      <p:sp>
        <p:nvSpPr>
          <p:cNvPr id="2" name="Rectangle 1">
            <a:extLst>
              <a:ext uri="{FF2B5EF4-FFF2-40B4-BE49-F238E27FC236}">
                <a16:creationId xmlns:a16="http://schemas.microsoft.com/office/drawing/2014/main" id="{A0E4152F-5768-1B4C-A108-0761BD79CC42}"/>
              </a:ext>
            </a:extLst>
          </p:cNvPr>
          <p:cNvSpPr/>
          <p:nvPr/>
        </p:nvSpPr>
        <p:spPr>
          <a:xfrm>
            <a:off x="6873468" y="6436273"/>
            <a:ext cx="3031067" cy="184666"/>
          </a:xfrm>
          <a:prstGeom prst="rect">
            <a:avLst/>
          </a:prstGeom>
        </p:spPr>
        <p:txBody>
          <a:bodyPr wrap="square">
            <a:spAutoFit/>
          </a:bodyPr>
          <a:lstStyle/>
          <a:p>
            <a:r>
              <a:rPr lang="en-US" sz="600"/>
              <a:t>https://</a:t>
            </a:r>
            <a:r>
              <a:rPr lang="en-US" sz="600" err="1"/>
              <a:t>commons.wikimedia.org</a:t>
            </a:r>
            <a:r>
              <a:rPr lang="en-US" sz="600"/>
              <a:t>/wiki/File:SOPA_netball_2009.jpg</a:t>
            </a:r>
          </a:p>
        </p:txBody>
      </p:sp>
      <p:pic>
        <p:nvPicPr>
          <p:cNvPr id="8" name="Picture 2" descr="C:\Program Files\Microsoft Office\MEDIA\CAGCAT10\j0185604.wmf">
            <a:hlinkClick r:id="rId3" action="ppaction://hlinksldjump"/>
            <a:extLst>
              <a:ext uri="{FF2B5EF4-FFF2-40B4-BE49-F238E27FC236}">
                <a16:creationId xmlns:a16="http://schemas.microsoft.com/office/drawing/2014/main" id="{1AA6A393-11A8-BA4D-8B61-6E5CB58F1870}"/>
              </a:ext>
            </a:extLst>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10" name="TextBox 9">
            <a:hlinkClick r:id="rId3" action="ppaction://hlinksldjump"/>
            <a:extLst>
              <a:ext uri="{FF2B5EF4-FFF2-40B4-BE49-F238E27FC236}">
                <a16:creationId xmlns:a16="http://schemas.microsoft.com/office/drawing/2014/main" id="{B3224899-8541-FA48-98F8-E5859D457552}"/>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11" name="TextBox 10">
            <a:extLst>
              <a:ext uri="{FF2B5EF4-FFF2-40B4-BE49-F238E27FC236}">
                <a16:creationId xmlns:a16="http://schemas.microsoft.com/office/drawing/2014/main" id="{E241A8A5-C370-6447-A332-482ACDC083BE}"/>
              </a:ext>
            </a:extLst>
          </p:cNvPr>
          <p:cNvSpPr txBox="1"/>
          <p:nvPr/>
        </p:nvSpPr>
        <p:spPr>
          <a:xfrm rot="21029651">
            <a:off x="115906" y="967775"/>
            <a:ext cx="4038551" cy="400110"/>
          </a:xfrm>
          <a:prstGeom prst="rect">
            <a:avLst/>
          </a:prstGeom>
          <a:solidFill>
            <a:srgbClr val="FF0000"/>
          </a:solidFill>
          <a:ln>
            <a:solidFill>
              <a:schemeClr val="bg1"/>
            </a:solidFill>
          </a:ln>
        </p:spPr>
        <p:txBody>
          <a:bodyPr wrap="square" rtlCol="0">
            <a:spAutoFit/>
          </a:bodyPr>
          <a:lstStyle/>
          <a:p>
            <a:r>
              <a:rPr lang="en-US" sz="2000" b="1">
                <a:solidFill>
                  <a:schemeClr val="bg1"/>
                </a:solidFill>
              </a:rPr>
              <a:t>Linear motion ⎯ Curvilinear motion</a:t>
            </a:r>
          </a:p>
        </p:txBody>
      </p:sp>
      <p:sp>
        <p:nvSpPr>
          <p:cNvPr id="4" name="Freeform 3">
            <a:extLst>
              <a:ext uri="{FF2B5EF4-FFF2-40B4-BE49-F238E27FC236}">
                <a16:creationId xmlns:a16="http://schemas.microsoft.com/office/drawing/2014/main" id="{653B20E3-A0FF-B54A-B52A-9110A0CA42DB}"/>
              </a:ext>
            </a:extLst>
          </p:cNvPr>
          <p:cNvSpPr/>
          <p:nvPr/>
        </p:nvSpPr>
        <p:spPr>
          <a:xfrm>
            <a:off x="679569" y="4693887"/>
            <a:ext cx="3740029" cy="862182"/>
          </a:xfrm>
          <a:custGeom>
            <a:avLst/>
            <a:gdLst>
              <a:gd name="connsiteX0" fmla="*/ 0 w 3300549"/>
              <a:gd name="connsiteY0" fmla="*/ 836056 h 862182"/>
              <a:gd name="connsiteX1" fmla="*/ 1715589 w 3300549"/>
              <a:gd name="connsiteY1" fmla="*/ 33 h 862182"/>
              <a:gd name="connsiteX2" fmla="*/ 3300549 w 3300549"/>
              <a:gd name="connsiteY2" fmla="*/ 862182 h 862182"/>
            </a:gdLst>
            <a:ahLst/>
            <a:cxnLst>
              <a:cxn ang="0">
                <a:pos x="connsiteX0" y="connsiteY0"/>
              </a:cxn>
              <a:cxn ang="0">
                <a:pos x="connsiteX1" y="connsiteY1"/>
              </a:cxn>
              <a:cxn ang="0">
                <a:pos x="connsiteX2" y="connsiteY2"/>
              </a:cxn>
            </a:cxnLst>
            <a:rect l="l" t="t" r="r" b="b"/>
            <a:pathLst>
              <a:path w="3300549" h="862182">
                <a:moveTo>
                  <a:pt x="0" y="836056"/>
                </a:moveTo>
                <a:cubicBezTo>
                  <a:pt x="582749" y="415867"/>
                  <a:pt x="1165498" y="-4321"/>
                  <a:pt x="1715589" y="33"/>
                </a:cubicBezTo>
                <a:cubicBezTo>
                  <a:pt x="2265680" y="4387"/>
                  <a:pt x="2783114" y="433284"/>
                  <a:pt x="3300549" y="86218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FC23B6A-B01F-0045-B8B0-C79764584A69}"/>
              </a:ext>
            </a:extLst>
          </p:cNvPr>
          <p:cNvCxnSpPr/>
          <p:nvPr/>
        </p:nvCxnSpPr>
        <p:spPr>
          <a:xfrm>
            <a:off x="679571" y="4197533"/>
            <a:ext cx="0" cy="16110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74868A-A5F6-404F-AE7D-BFD074547205}"/>
              </a:ext>
            </a:extLst>
          </p:cNvPr>
          <p:cNvCxnSpPr>
            <a:cxnSpLocks/>
          </p:cNvCxnSpPr>
          <p:nvPr/>
        </p:nvCxnSpPr>
        <p:spPr>
          <a:xfrm flipH="1">
            <a:off x="679571" y="5808619"/>
            <a:ext cx="37400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B306D5A-AC9B-D948-8826-EB68CFF8CA47}"/>
              </a:ext>
            </a:extLst>
          </p:cNvPr>
          <p:cNvSpPr txBox="1"/>
          <p:nvPr/>
        </p:nvSpPr>
        <p:spPr>
          <a:xfrm>
            <a:off x="1956510" y="5849210"/>
            <a:ext cx="2437847" cy="276999"/>
          </a:xfrm>
          <a:prstGeom prst="rect">
            <a:avLst/>
          </a:prstGeom>
          <a:noFill/>
        </p:spPr>
        <p:txBody>
          <a:bodyPr wrap="square" rtlCol="0">
            <a:spAutoFit/>
          </a:bodyPr>
          <a:lstStyle/>
          <a:p>
            <a:r>
              <a:rPr lang="en-US" sz="1200"/>
              <a:t>Horizontal distance (m)</a:t>
            </a:r>
          </a:p>
        </p:txBody>
      </p:sp>
      <p:sp>
        <p:nvSpPr>
          <p:cNvPr id="18" name="TextBox 17">
            <a:extLst>
              <a:ext uri="{FF2B5EF4-FFF2-40B4-BE49-F238E27FC236}">
                <a16:creationId xmlns:a16="http://schemas.microsoft.com/office/drawing/2014/main" id="{B796C20A-D97F-474A-A9F4-4A3304AC8E73}"/>
              </a:ext>
            </a:extLst>
          </p:cNvPr>
          <p:cNvSpPr txBox="1"/>
          <p:nvPr/>
        </p:nvSpPr>
        <p:spPr>
          <a:xfrm>
            <a:off x="310236" y="4012905"/>
            <a:ext cx="369332" cy="1668946"/>
          </a:xfrm>
          <a:prstGeom prst="rect">
            <a:avLst/>
          </a:prstGeom>
          <a:noFill/>
        </p:spPr>
        <p:txBody>
          <a:bodyPr vert="vert270" wrap="square" rtlCol="0">
            <a:spAutoFit/>
          </a:bodyPr>
          <a:lstStyle/>
          <a:p>
            <a:r>
              <a:rPr lang="en-US" sz="1200"/>
              <a:t>Vertical distance (m)</a:t>
            </a:r>
          </a:p>
        </p:txBody>
      </p:sp>
    </p:spTree>
    <p:extLst>
      <p:ext uri="{BB962C8B-B14F-4D97-AF65-F5344CB8AC3E}">
        <p14:creationId xmlns:p14="http://schemas.microsoft.com/office/powerpoint/2010/main" val="18430293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animBg="1"/>
      <p:bldP spid="11" grpId="0" animBg="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518984"/>
          </a:xfrm>
          <a:solidFill>
            <a:srgbClr val="FF40FF"/>
          </a:solidFill>
          <a:ln>
            <a:solidFill>
              <a:schemeClr val="bg1"/>
            </a:solidFill>
          </a:ln>
        </p:spPr>
        <p:style>
          <a:lnRef idx="1">
            <a:schemeClr val="dk1"/>
          </a:lnRef>
          <a:fillRef idx="2">
            <a:schemeClr val="dk1"/>
          </a:fillRef>
          <a:effectRef idx="1">
            <a:schemeClr val="dk1"/>
          </a:effectRef>
          <a:fontRef idx="minor">
            <a:schemeClr val="dk1"/>
          </a:fontRef>
        </p:style>
        <p:txBody>
          <a:bodyPr>
            <a:normAutofit/>
          </a:bodyPr>
          <a:lstStyle/>
          <a:p>
            <a:r>
              <a:rPr lang="en-US" sz="2400" b="1">
                <a:solidFill>
                  <a:schemeClr val="bg1"/>
                </a:solidFill>
                <a:latin typeface="+mn-lt"/>
              </a:rPr>
              <a:t>BALANCE</a:t>
            </a:r>
          </a:p>
        </p:txBody>
      </p:sp>
      <p:sp>
        <p:nvSpPr>
          <p:cNvPr id="5" name="Slide Number Placeholder 4"/>
          <p:cNvSpPr>
            <a:spLocks noGrp="1"/>
          </p:cNvSpPr>
          <p:nvPr>
            <p:ph type="sldNum" sz="quarter" idx="12"/>
          </p:nvPr>
        </p:nvSpPr>
        <p:spPr>
          <a:xfrm>
            <a:off x="6969034" y="6474575"/>
            <a:ext cx="2133600" cy="365125"/>
          </a:xfrm>
        </p:spPr>
        <p:txBody>
          <a:bodyPr/>
          <a:lstStyle/>
          <a:p>
            <a:pPr>
              <a:defRPr/>
            </a:pPr>
            <a:fld id="{989D97D2-95B3-4677-9D7B-2A2FC247BB09}" type="slidenum">
              <a:rPr lang="en-US" smtClean="0"/>
              <a:pPr>
                <a:defRPr/>
              </a:pPr>
              <a:t>70</a:t>
            </a:fld>
            <a:endParaRPr lang="en-US"/>
          </a:p>
        </p:txBody>
      </p:sp>
      <p:sp>
        <p:nvSpPr>
          <p:cNvPr id="6" name="Footer Placeholder 5"/>
          <p:cNvSpPr>
            <a:spLocks noGrp="1"/>
          </p:cNvSpPr>
          <p:nvPr>
            <p:ph type="ftr" sz="quarter" idx="11"/>
          </p:nvPr>
        </p:nvSpPr>
        <p:spPr>
          <a:xfrm>
            <a:off x="3124200" y="6452238"/>
            <a:ext cx="2895600" cy="365125"/>
          </a:xfrm>
        </p:spPr>
        <p:txBody>
          <a:bodyPr/>
          <a:lstStyle/>
          <a:p>
            <a:pPr>
              <a:defRPr/>
            </a:pPr>
            <a:r>
              <a:rPr lang="en-US"/>
              <a:t>©PE STUDIES RESOURCES</a:t>
            </a:r>
          </a:p>
        </p:txBody>
      </p:sp>
      <p:pic>
        <p:nvPicPr>
          <p:cNvPr id="7"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0" y="6263520"/>
            <a:ext cx="457501" cy="457955"/>
          </a:xfrm>
          <a:prstGeom prst="rect">
            <a:avLst/>
          </a:prstGeom>
          <a:noFill/>
        </p:spPr>
      </p:pic>
      <p:sp>
        <p:nvSpPr>
          <p:cNvPr id="8" name="TextBox 7">
            <a:hlinkClick r:id="rId3" action="ppaction://hlinksldjump"/>
          </p:cNvPr>
          <p:cNvSpPr txBox="1"/>
          <p:nvPr/>
        </p:nvSpPr>
        <p:spPr>
          <a:xfrm>
            <a:off x="-152400" y="6645275"/>
            <a:ext cx="838200" cy="215444"/>
          </a:xfrm>
          <a:prstGeom prst="rect">
            <a:avLst/>
          </a:prstGeom>
          <a:noFill/>
        </p:spPr>
        <p:txBody>
          <a:bodyPr wrap="square" rtlCol="0">
            <a:spAutoFit/>
          </a:bodyPr>
          <a:lstStyle/>
          <a:p>
            <a:pPr algn="ctr"/>
            <a:r>
              <a:rPr lang="en-AU" sz="800"/>
              <a:t>Home</a:t>
            </a:r>
            <a:endParaRPr lang="en-US" sz="800"/>
          </a:p>
        </p:txBody>
      </p:sp>
      <p:sp>
        <p:nvSpPr>
          <p:cNvPr id="10" name="TextBox 9">
            <a:extLst>
              <a:ext uri="{FF2B5EF4-FFF2-40B4-BE49-F238E27FC236}">
                <a16:creationId xmlns:a16="http://schemas.microsoft.com/office/drawing/2014/main" id="{C2CCEDC5-5CCB-9E42-859E-9BC7A040D319}"/>
              </a:ext>
            </a:extLst>
          </p:cNvPr>
          <p:cNvSpPr txBox="1"/>
          <p:nvPr/>
        </p:nvSpPr>
        <p:spPr>
          <a:xfrm>
            <a:off x="399915" y="688050"/>
            <a:ext cx="8482828" cy="1938992"/>
          </a:xfrm>
          <a:prstGeom prst="rect">
            <a:avLst/>
          </a:prstGeom>
          <a:ln>
            <a:solidFill>
              <a:srgbClr val="FF40FF"/>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sz="1000"/>
          </a:p>
          <a:p>
            <a:endParaRPr lang="en-US" sz="1000"/>
          </a:p>
          <a:p>
            <a:endParaRPr lang="en-US" sz="1000"/>
          </a:p>
          <a:p>
            <a:pPr marL="285750" indent="-285750">
              <a:buFont typeface="Arial" panose="020B0604020202020204" pitchFamily="34" charset="0"/>
              <a:buChar char="•"/>
            </a:pPr>
            <a:r>
              <a:rPr lang="en-US"/>
              <a:t>The ability to hold a moving position to execute an outcome</a:t>
            </a:r>
          </a:p>
          <a:p>
            <a:pPr marL="742950" lvl="1" indent="-285750">
              <a:buFont typeface="Cambria Math" panose="02040503050406030204" pitchFamily="18" charset="0"/>
              <a:buChar char="⎯"/>
            </a:pPr>
            <a:r>
              <a:rPr lang="en-US"/>
              <a:t>Catching a wave whilst surfing</a:t>
            </a:r>
          </a:p>
          <a:p>
            <a:pPr marL="742950" lvl="1" indent="-285750">
              <a:buFont typeface="Cambria Math" panose="02040503050406030204" pitchFamily="18" charset="0"/>
              <a:buChar char="⎯"/>
            </a:pPr>
            <a:r>
              <a:rPr lang="en-US"/>
              <a:t>Riding a skateboard</a:t>
            </a:r>
          </a:p>
          <a:p>
            <a:pPr marL="742950" lvl="1" indent="-285750">
              <a:buFont typeface="Cambria Math" panose="02040503050406030204" pitchFamily="18" charset="0"/>
              <a:buChar char="⎯"/>
            </a:pPr>
            <a:r>
              <a:rPr lang="en-US"/>
              <a:t>Kicking a ball in soccer</a:t>
            </a:r>
          </a:p>
          <a:p>
            <a:pPr marL="742950" lvl="1" indent="-285750">
              <a:buFont typeface="Cambria Math" panose="02040503050406030204" pitchFamily="18" charset="0"/>
              <a:buChar char="⎯"/>
            </a:pPr>
            <a:r>
              <a:rPr lang="en-US"/>
              <a:t>Player continuing to move after being hit in a tackle by an opposing player </a:t>
            </a:r>
          </a:p>
        </p:txBody>
      </p:sp>
      <p:sp>
        <p:nvSpPr>
          <p:cNvPr id="11" name="TextBox 10">
            <a:extLst>
              <a:ext uri="{FF2B5EF4-FFF2-40B4-BE49-F238E27FC236}">
                <a16:creationId xmlns:a16="http://schemas.microsoft.com/office/drawing/2014/main" id="{04872943-776B-1A4D-9F81-2CDEC44EFAF9}"/>
              </a:ext>
            </a:extLst>
          </p:cNvPr>
          <p:cNvSpPr txBox="1"/>
          <p:nvPr/>
        </p:nvSpPr>
        <p:spPr>
          <a:xfrm>
            <a:off x="431374" y="718892"/>
            <a:ext cx="2304280" cy="369332"/>
          </a:xfrm>
          <a:prstGeom prst="rect">
            <a:avLst/>
          </a:prstGeom>
          <a:solidFill>
            <a:srgbClr val="FFC000"/>
          </a:solidFill>
          <a:ln>
            <a:solidFill>
              <a:schemeClr val="tx1"/>
            </a:solidFill>
          </a:ln>
        </p:spPr>
        <p:txBody>
          <a:bodyPr wrap="square" rtlCol="0">
            <a:spAutoFit/>
          </a:bodyPr>
          <a:lstStyle/>
          <a:p>
            <a:r>
              <a:rPr lang="en-US"/>
              <a:t>2. Dynamic Balance</a:t>
            </a:r>
          </a:p>
        </p:txBody>
      </p:sp>
      <p:pic>
        <p:nvPicPr>
          <p:cNvPr id="6146" name="Picture 2" descr="Surfer, Surfing, Surf, Ocean, Sea, Water, Wave, Hawaii">
            <a:extLst>
              <a:ext uri="{FF2B5EF4-FFF2-40B4-BE49-F238E27FC236}">
                <a16:creationId xmlns:a16="http://schemas.microsoft.com/office/drawing/2014/main" id="{437F978A-E1A0-ED48-8945-FC7502C868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1329" y="2958082"/>
            <a:ext cx="3953692" cy="331352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F3F39C6-632E-9B47-93FD-177E78E3DA07}"/>
              </a:ext>
            </a:extLst>
          </p:cNvPr>
          <p:cNvSpPr/>
          <p:nvPr/>
        </p:nvSpPr>
        <p:spPr>
          <a:xfrm>
            <a:off x="6726032" y="6247919"/>
            <a:ext cx="2376602" cy="184666"/>
          </a:xfrm>
          <a:prstGeom prst="rect">
            <a:avLst/>
          </a:prstGeom>
        </p:spPr>
        <p:txBody>
          <a:bodyPr wrap="square">
            <a:spAutoFit/>
          </a:bodyPr>
          <a:lstStyle/>
          <a:p>
            <a:r>
              <a:rPr lang="en-US" sz="600"/>
              <a:t>https://</a:t>
            </a:r>
            <a:r>
              <a:rPr lang="en-US" sz="600" err="1"/>
              <a:t>pixabay.com</a:t>
            </a:r>
            <a:r>
              <a:rPr lang="en-US" sz="600"/>
              <a:t>/photos/surfer-surfing-surf-ocean-sea-3879269/</a:t>
            </a:r>
          </a:p>
        </p:txBody>
      </p:sp>
      <p:pic>
        <p:nvPicPr>
          <p:cNvPr id="6148" name="Picture 4" descr="SALT LAKE CITY -- Air Force quarterback Shaun Carney looks for running room as fullback Ryan Williams, 45, covers his back by blocking University of Utah defenders. (U.S. Air Force photo by Ken Carter) ">
            <a:extLst>
              <a:ext uri="{FF2B5EF4-FFF2-40B4-BE49-F238E27FC236}">
                <a16:creationId xmlns:a16="http://schemas.microsoft.com/office/drawing/2014/main" id="{A6431924-CCE1-EC43-B7C1-6A70F88E3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499" y="2958082"/>
            <a:ext cx="3650661" cy="332435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146CBC17-C948-F644-ADE5-F96FB7B7634C}"/>
              </a:ext>
            </a:extLst>
          </p:cNvPr>
          <p:cNvSpPr/>
          <p:nvPr/>
        </p:nvSpPr>
        <p:spPr>
          <a:xfrm>
            <a:off x="1240801" y="6247919"/>
            <a:ext cx="3243943" cy="167751"/>
          </a:xfrm>
          <a:prstGeom prst="rect">
            <a:avLst/>
          </a:prstGeom>
        </p:spPr>
        <p:txBody>
          <a:bodyPr wrap="square">
            <a:spAutoFit/>
          </a:bodyPr>
          <a:lstStyle/>
          <a:p>
            <a:r>
              <a:rPr lang="en-US" sz="500"/>
              <a:t>https://</a:t>
            </a:r>
            <a:r>
              <a:rPr lang="en-US" sz="500" err="1"/>
              <a:t>www.af.mil</a:t>
            </a:r>
            <a:r>
              <a:rPr lang="en-US" sz="500"/>
              <a:t>/News/Article-Display/Article/133250/falcons-fourth-quarter-comeback-falls-short-in-38-35-loss/</a:t>
            </a:r>
          </a:p>
        </p:txBody>
      </p:sp>
    </p:spTree>
    <p:extLst>
      <p:ext uri="{BB962C8B-B14F-4D97-AF65-F5344CB8AC3E}">
        <p14:creationId xmlns:p14="http://schemas.microsoft.com/office/powerpoint/2010/main" val="162880727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pPr>
              <a:defRPr/>
            </a:pPr>
            <a:fld id="{EA38D44F-3B33-49D9-893A-4D3EBBCEA846}" type="slidenum">
              <a:rPr lang="en-US" smtClean="0"/>
              <a:pPr>
                <a:defRPr/>
              </a:pPr>
              <a:t>71</a:t>
            </a:fld>
            <a:endParaRPr lang="en-US"/>
          </a:p>
        </p:txBody>
      </p:sp>
      <p:sp>
        <p:nvSpPr>
          <p:cNvPr id="14" name="Footer Placeholder 13"/>
          <p:cNvSpPr>
            <a:spLocks noGrp="1"/>
          </p:cNvSpPr>
          <p:nvPr>
            <p:ph type="ftr" sz="quarter" idx="11"/>
          </p:nvPr>
        </p:nvSpPr>
        <p:spPr>
          <a:xfrm>
            <a:off x="3266109" y="6538912"/>
            <a:ext cx="2895600" cy="365125"/>
          </a:xfrm>
        </p:spPr>
        <p:txBody>
          <a:bodyPr/>
          <a:lstStyle/>
          <a:p>
            <a:pPr>
              <a:defRPr/>
            </a:pPr>
            <a:r>
              <a:rPr lang="en-US"/>
              <a:t>©PE STUDIES RESOURCES</a:t>
            </a:r>
          </a:p>
        </p:txBody>
      </p:sp>
      <p:pic>
        <p:nvPicPr>
          <p:cNvPr id="16"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89921" y="6239758"/>
            <a:ext cx="457501" cy="457955"/>
          </a:xfrm>
          <a:prstGeom prst="rect">
            <a:avLst/>
          </a:prstGeom>
          <a:noFill/>
        </p:spPr>
      </p:pic>
      <p:sp>
        <p:nvSpPr>
          <p:cNvPr id="17" name="TextBox 16">
            <a:hlinkClick r:id="rId3" action="ppaction://hlinksldjump"/>
          </p:cNvPr>
          <p:cNvSpPr txBox="1"/>
          <p:nvPr/>
        </p:nvSpPr>
        <p:spPr>
          <a:xfrm>
            <a:off x="-62479" y="6621513"/>
            <a:ext cx="838200" cy="215444"/>
          </a:xfrm>
          <a:prstGeom prst="rect">
            <a:avLst/>
          </a:prstGeom>
          <a:noFill/>
        </p:spPr>
        <p:txBody>
          <a:bodyPr wrap="square" rtlCol="0">
            <a:spAutoFit/>
          </a:bodyPr>
          <a:lstStyle/>
          <a:p>
            <a:pPr algn="ctr"/>
            <a:r>
              <a:rPr lang="en-AU" sz="800"/>
              <a:t>Home</a:t>
            </a:r>
            <a:endParaRPr lang="en-US" sz="800"/>
          </a:p>
        </p:txBody>
      </p:sp>
      <p:sp>
        <p:nvSpPr>
          <p:cNvPr id="23" name="Content Placeholder 3">
            <a:extLst>
              <a:ext uri="{FF2B5EF4-FFF2-40B4-BE49-F238E27FC236}">
                <a16:creationId xmlns:a16="http://schemas.microsoft.com/office/drawing/2014/main" id="{C1EDA057-D51B-4E85-B2A3-E4C822F9942A}"/>
              </a:ext>
            </a:extLst>
          </p:cNvPr>
          <p:cNvSpPr txBox="1">
            <a:spLocks/>
          </p:cNvSpPr>
          <p:nvPr/>
        </p:nvSpPr>
        <p:spPr>
          <a:xfrm>
            <a:off x="838200" y="1312298"/>
            <a:ext cx="7982271" cy="2177798"/>
          </a:xfrm>
          <a:prstGeom prst="rect">
            <a:avLst/>
          </a:prstGeom>
          <a:solidFill>
            <a:schemeClr val="bg1"/>
          </a:solidFill>
          <a:ln w="19050">
            <a:solidFill>
              <a:srgbClr val="FF40FF"/>
            </a:solidFill>
          </a:ln>
        </p:spPr>
        <p:style>
          <a:lnRef idx="3">
            <a:schemeClr val="lt1"/>
          </a:lnRef>
          <a:fillRef idx="1">
            <a:schemeClr val="accent3"/>
          </a:fillRef>
          <a:effectRef idx="1">
            <a:schemeClr val="accent3"/>
          </a:effectRef>
          <a:fontRef idx="minor">
            <a:schemeClr val="lt1"/>
          </a:fontRef>
        </p:style>
        <p:txBody>
          <a:bodyPr/>
          <a:lstStyle>
            <a:lvl1pPr marL="342900" indent="-342900" algn="l" defTabSz="914400" rtl="0" eaLnBrk="1" latinLnBrk="0" hangingPunct="1">
              <a:spcBef>
                <a:spcPct val="2000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r>
              <a:rPr lang="en-GB" sz="1800">
                <a:solidFill>
                  <a:schemeClr val="tx1"/>
                </a:solidFill>
              </a:rPr>
              <a:t>The theoretical point in an object, located either inside or outside of the body, where all of the body’s mass is equally distributed. </a:t>
            </a:r>
          </a:p>
          <a:p>
            <a:r>
              <a:rPr lang="en-GB" sz="1800">
                <a:solidFill>
                  <a:schemeClr val="tx1"/>
                </a:solidFill>
              </a:rPr>
              <a:t>Standing still – centre of gravity is located in the abdominal cavity, about 6 inches above the pubis symphysis</a:t>
            </a:r>
          </a:p>
          <a:p>
            <a:pPr lvl="1"/>
            <a:r>
              <a:rPr lang="en-GB" sz="1800">
                <a:solidFill>
                  <a:schemeClr val="tx1"/>
                </a:solidFill>
              </a:rPr>
              <a:t>As your position changes – so does your centre of gravity</a:t>
            </a:r>
          </a:p>
          <a:p>
            <a:pPr lvl="1"/>
            <a:r>
              <a:rPr lang="en-GB" sz="1800">
                <a:solidFill>
                  <a:schemeClr val="tx1"/>
                </a:solidFill>
              </a:rPr>
              <a:t>The position of the centre of gravity will determine whether the body is in balance</a:t>
            </a:r>
          </a:p>
        </p:txBody>
      </p:sp>
      <p:sp>
        <p:nvSpPr>
          <p:cNvPr id="22" name="Title 1">
            <a:extLst>
              <a:ext uri="{FF2B5EF4-FFF2-40B4-BE49-F238E27FC236}">
                <a16:creationId xmlns:a16="http://schemas.microsoft.com/office/drawing/2014/main" id="{1D573545-525B-2B46-ABC8-870DD9E35507}"/>
              </a:ext>
            </a:extLst>
          </p:cNvPr>
          <p:cNvSpPr txBox="1">
            <a:spLocks/>
          </p:cNvSpPr>
          <p:nvPr/>
        </p:nvSpPr>
        <p:spPr>
          <a:xfrm>
            <a:off x="0" y="1"/>
            <a:ext cx="9144000" cy="518984"/>
          </a:xfrm>
          <a:prstGeom prst="rect">
            <a:avLst/>
          </a:prstGeom>
          <a:solidFill>
            <a:srgbClr val="FF40FF"/>
          </a:solidFill>
          <a:ln w="9525" cap="flat" cmpd="sng" algn="ctr">
            <a:solidFill>
              <a:schemeClr val="bg1"/>
            </a:solidFill>
            <a:prstDash val="solid"/>
          </a:ln>
        </p:spPr>
        <p:style>
          <a:lnRef idx="1">
            <a:schemeClr val="dk1"/>
          </a:lnRef>
          <a:fillRef idx="2">
            <a:schemeClr val="dk1"/>
          </a:fillRef>
          <a:effectRef idx="1">
            <a:schemeClr val="dk1"/>
          </a:effectRef>
          <a:fontRef idx="minor">
            <a:schemeClr val="dk1"/>
          </a:fontRef>
        </p:style>
        <p:txBody>
          <a:bodyPr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BALANCE</a:t>
            </a:r>
          </a:p>
        </p:txBody>
      </p:sp>
      <p:grpSp>
        <p:nvGrpSpPr>
          <p:cNvPr id="19" name="Group 18">
            <a:extLst>
              <a:ext uri="{FF2B5EF4-FFF2-40B4-BE49-F238E27FC236}">
                <a16:creationId xmlns:a16="http://schemas.microsoft.com/office/drawing/2014/main" id="{7038B3B2-57F9-4CA4-AB76-2BCFD0DA3BC5}"/>
              </a:ext>
            </a:extLst>
          </p:cNvPr>
          <p:cNvGrpSpPr/>
          <p:nvPr/>
        </p:nvGrpSpPr>
        <p:grpSpPr>
          <a:xfrm rot="20986464">
            <a:off x="110063" y="768261"/>
            <a:ext cx="2851484" cy="482047"/>
            <a:chOff x="409" y="1787084"/>
            <a:chExt cx="1782216" cy="891108"/>
          </a:xfrm>
          <a:solidFill>
            <a:srgbClr val="FF0000"/>
          </a:solidFill>
        </p:grpSpPr>
        <p:sp>
          <p:nvSpPr>
            <p:cNvPr id="20" name="Rectangle 19">
              <a:extLst>
                <a:ext uri="{FF2B5EF4-FFF2-40B4-BE49-F238E27FC236}">
                  <a16:creationId xmlns:a16="http://schemas.microsoft.com/office/drawing/2014/main" id="{CB14E2A1-36C2-4325-BB2D-EC2861FEB5A2}"/>
                </a:ext>
              </a:extLst>
            </p:cNvPr>
            <p:cNvSpPr/>
            <p:nvPr/>
          </p:nvSpPr>
          <p:spPr>
            <a:xfrm>
              <a:off x="409" y="1787084"/>
              <a:ext cx="1782216" cy="891108"/>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TextBox 20">
              <a:extLst>
                <a:ext uri="{FF2B5EF4-FFF2-40B4-BE49-F238E27FC236}">
                  <a16:creationId xmlns:a16="http://schemas.microsoft.com/office/drawing/2014/main" id="{5243DDB2-5BAC-4F64-82E4-AB72F81C99CB}"/>
                </a:ext>
              </a:extLst>
            </p:cNvPr>
            <p:cNvSpPr txBox="1"/>
            <p:nvPr/>
          </p:nvSpPr>
          <p:spPr>
            <a:xfrm>
              <a:off x="409" y="1787084"/>
              <a:ext cx="1782216" cy="89110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GB" sz="2000" b="1" kern="1200"/>
                <a:t>Centre of Gravity (COG)</a:t>
              </a:r>
              <a:endParaRPr lang="en-AU" sz="2000" b="1" kern="1200"/>
            </a:p>
          </p:txBody>
        </p:sp>
      </p:grpSp>
      <p:pic>
        <p:nvPicPr>
          <p:cNvPr id="1026" name="Picture 2">
            <a:extLst>
              <a:ext uri="{FF2B5EF4-FFF2-40B4-BE49-F238E27FC236}">
                <a16:creationId xmlns:a16="http://schemas.microsoft.com/office/drawing/2014/main" id="{D3D00CB9-583D-D245-B910-20AEC32718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0949" y="3573558"/>
            <a:ext cx="4462279" cy="286119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B60BA2D-9DDE-B640-BC42-355D751E98E6}"/>
              </a:ext>
            </a:extLst>
          </p:cNvPr>
          <p:cNvSpPr/>
          <p:nvPr/>
        </p:nvSpPr>
        <p:spPr>
          <a:xfrm>
            <a:off x="4553720" y="6468735"/>
            <a:ext cx="2599509" cy="169277"/>
          </a:xfrm>
          <a:prstGeom prst="rect">
            <a:avLst/>
          </a:prstGeom>
        </p:spPr>
        <p:txBody>
          <a:bodyPr wrap="square">
            <a:spAutoFit/>
          </a:bodyPr>
          <a:lstStyle/>
          <a:p>
            <a:r>
              <a:rPr lang="en-US" sz="500"/>
              <a:t>https://</a:t>
            </a:r>
            <a:r>
              <a:rPr lang="en-US" sz="500" err="1"/>
              <a:t>www.quora.com</a:t>
            </a:r>
            <a:r>
              <a:rPr lang="en-US" sz="500"/>
              <a:t>/What-part-is-the-center-of-gravity-in-our-body</a:t>
            </a:r>
          </a:p>
        </p:txBody>
      </p:sp>
    </p:spTree>
    <p:extLst>
      <p:ext uri="{BB962C8B-B14F-4D97-AF65-F5344CB8AC3E}">
        <p14:creationId xmlns:p14="http://schemas.microsoft.com/office/powerpoint/2010/main" val="94518684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199" y="1277128"/>
            <a:ext cx="8513805" cy="1369833"/>
          </a:xfrm>
          <a:solidFill>
            <a:schemeClr val="bg1"/>
          </a:solidFill>
          <a:ln w="19050">
            <a:solidFill>
              <a:srgbClr val="FF40FF"/>
            </a:solidFill>
          </a:ln>
        </p:spPr>
        <p:style>
          <a:lnRef idx="3">
            <a:schemeClr val="lt1"/>
          </a:lnRef>
          <a:fillRef idx="1">
            <a:schemeClr val="accent3"/>
          </a:fillRef>
          <a:effectRef idx="1">
            <a:schemeClr val="accent3"/>
          </a:effectRef>
          <a:fontRef idx="minor">
            <a:schemeClr val="lt1"/>
          </a:fontRef>
        </p:style>
        <p:txBody>
          <a:bodyPr>
            <a:normAutofit/>
          </a:bodyPr>
          <a:lstStyle/>
          <a:p>
            <a:r>
              <a:rPr lang="en-AU" sz="1800">
                <a:solidFill>
                  <a:schemeClr val="tx1"/>
                </a:solidFill>
              </a:rPr>
              <a:t>To determine an athlete’s Centre of Gravity, simply draw a box around the objects outer extremities</a:t>
            </a:r>
          </a:p>
          <a:p>
            <a:r>
              <a:rPr lang="en-AU" sz="1800">
                <a:solidFill>
                  <a:schemeClr val="tx1"/>
                </a:solidFill>
              </a:rPr>
              <a:t>Then draw diagonal lines through the box, with the point of intersection determining the objects </a:t>
            </a:r>
            <a:r>
              <a:rPr lang="en-AU" sz="1800" u="sng">
                <a:solidFill>
                  <a:schemeClr val="tx1"/>
                </a:solidFill>
              </a:rPr>
              <a:t>approximate</a:t>
            </a:r>
            <a:r>
              <a:rPr lang="en-AU" sz="1800">
                <a:solidFill>
                  <a:schemeClr val="tx1"/>
                </a:solidFill>
              </a:rPr>
              <a:t> Centre of Gravity</a:t>
            </a:r>
            <a:endParaRPr lang="en-US" sz="1800">
              <a:solidFill>
                <a:schemeClr val="tx1"/>
              </a:solidFill>
            </a:endParaRPr>
          </a:p>
        </p:txBody>
      </p:sp>
      <p:sp>
        <p:nvSpPr>
          <p:cNvPr id="6" name="Rectangle 5"/>
          <p:cNvSpPr/>
          <p:nvPr/>
        </p:nvSpPr>
        <p:spPr>
          <a:xfrm>
            <a:off x="1409700" y="6332668"/>
            <a:ext cx="4572000" cy="184666"/>
          </a:xfrm>
          <a:prstGeom prst="rect">
            <a:avLst/>
          </a:prstGeom>
        </p:spPr>
        <p:txBody>
          <a:bodyPr>
            <a:spAutoFit/>
          </a:bodyPr>
          <a:lstStyle/>
          <a:p>
            <a:r>
              <a:rPr lang="en-US" sz="600" err="1"/>
              <a:t>www.flickr.com</a:t>
            </a:r>
            <a:r>
              <a:rPr lang="en-US" sz="600"/>
              <a:t>/photos/</a:t>
            </a:r>
            <a:r>
              <a:rPr lang="en-US" sz="600" err="1"/>
              <a:t>dearlydeparted</a:t>
            </a:r>
            <a:r>
              <a:rPr lang="en-US" sz="600"/>
              <a:t>/3834132754/</a:t>
            </a:r>
          </a:p>
        </p:txBody>
      </p:sp>
      <p:sp>
        <p:nvSpPr>
          <p:cNvPr id="13" name="Slide Number Placeholder 12"/>
          <p:cNvSpPr>
            <a:spLocks noGrp="1"/>
          </p:cNvSpPr>
          <p:nvPr>
            <p:ph type="sldNum" sz="quarter" idx="12"/>
          </p:nvPr>
        </p:nvSpPr>
        <p:spPr/>
        <p:txBody>
          <a:bodyPr/>
          <a:lstStyle/>
          <a:p>
            <a:pPr>
              <a:defRPr/>
            </a:pPr>
            <a:fld id="{989D97D2-95B3-4677-9D7B-2A2FC247BB09}" type="slidenum">
              <a:rPr lang="en-US" smtClean="0"/>
              <a:pPr>
                <a:defRPr/>
              </a:pPr>
              <a:t>72</a:t>
            </a:fld>
            <a:endParaRPr lang="en-US"/>
          </a:p>
        </p:txBody>
      </p:sp>
      <p:sp>
        <p:nvSpPr>
          <p:cNvPr id="16" name="Footer Placeholder 15"/>
          <p:cNvSpPr>
            <a:spLocks noGrp="1"/>
          </p:cNvSpPr>
          <p:nvPr>
            <p:ph type="ftr" sz="quarter" idx="11"/>
          </p:nvPr>
        </p:nvSpPr>
        <p:spPr>
          <a:xfrm>
            <a:off x="3052762" y="6538912"/>
            <a:ext cx="2895600" cy="365125"/>
          </a:xfrm>
        </p:spPr>
        <p:txBody>
          <a:bodyPr/>
          <a:lstStyle/>
          <a:p>
            <a:pPr>
              <a:defRPr/>
            </a:pPr>
            <a:r>
              <a:rPr lang="en-US"/>
              <a:t>©PE STUDIES RESOURCES</a:t>
            </a:r>
          </a:p>
        </p:txBody>
      </p:sp>
      <p:pic>
        <p:nvPicPr>
          <p:cNvPr id="18"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57277" y="6263520"/>
            <a:ext cx="457501" cy="457955"/>
          </a:xfrm>
          <a:prstGeom prst="rect">
            <a:avLst/>
          </a:prstGeom>
          <a:noFill/>
        </p:spPr>
      </p:pic>
      <p:sp>
        <p:nvSpPr>
          <p:cNvPr id="21" name="TextBox 20">
            <a:hlinkClick r:id="rId2" action="ppaction://hlinksldjump"/>
          </p:cNvPr>
          <p:cNvSpPr txBox="1"/>
          <p:nvPr/>
        </p:nvSpPr>
        <p:spPr>
          <a:xfrm>
            <a:off x="-95123" y="6645275"/>
            <a:ext cx="838200" cy="215444"/>
          </a:xfrm>
          <a:prstGeom prst="rect">
            <a:avLst/>
          </a:prstGeom>
          <a:noFill/>
        </p:spPr>
        <p:txBody>
          <a:bodyPr wrap="square" rtlCol="0">
            <a:spAutoFit/>
          </a:bodyPr>
          <a:lstStyle/>
          <a:p>
            <a:pPr algn="ctr"/>
            <a:r>
              <a:rPr lang="en-AU" sz="800"/>
              <a:t>Home</a:t>
            </a:r>
            <a:endParaRPr lang="en-US" sz="800"/>
          </a:p>
        </p:txBody>
      </p:sp>
      <p:grpSp>
        <p:nvGrpSpPr>
          <p:cNvPr id="5" name="Group 4">
            <a:extLst>
              <a:ext uri="{FF2B5EF4-FFF2-40B4-BE49-F238E27FC236}">
                <a16:creationId xmlns:a16="http://schemas.microsoft.com/office/drawing/2014/main" id="{854EDBA0-5668-4F57-B8C3-27A2FB4961D7}"/>
              </a:ext>
            </a:extLst>
          </p:cNvPr>
          <p:cNvGrpSpPr/>
          <p:nvPr/>
        </p:nvGrpSpPr>
        <p:grpSpPr>
          <a:xfrm>
            <a:off x="1511650" y="2753190"/>
            <a:ext cx="7175150" cy="3613398"/>
            <a:chOff x="1357290" y="2554100"/>
            <a:chExt cx="7786710" cy="4056250"/>
          </a:xfrm>
        </p:grpSpPr>
        <p:pic>
          <p:nvPicPr>
            <p:cNvPr id="190466" name="Picture 2" descr="DSC_0697 by caryatidxx."/>
            <p:cNvPicPr>
              <a:picLocks noChangeAspect="1" noChangeArrowheads="1"/>
            </p:cNvPicPr>
            <p:nvPr/>
          </p:nvPicPr>
          <p:blipFill>
            <a:blip r:embed="rId4" cstate="print"/>
            <a:srcRect/>
            <a:stretch>
              <a:fillRect/>
            </a:stretch>
          </p:blipFill>
          <p:spPr bwMode="auto">
            <a:xfrm>
              <a:off x="1357290" y="2554100"/>
              <a:ext cx="6072230" cy="4056250"/>
            </a:xfrm>
            <a:prstGeom prst="rect">
              <a:avLst/>
            </a:prstGeom>
            <a:noFill/>
          </p:spPr>
        </p:pic>
        <p:cxnSp>
          <p:nvCxnSpPr>
            <p:cNvPr id="8" name="Straight Connector 7"/>
            <p:cNvCxnSpPr/>
            <p:nvPr/>
          </p:nvCxnSpPr>
          <p:spPr>
            <a:xfrm rot="5400000">
              <a:off x="1214414" y="4643446"/>
              <a:ext cx="342902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928926" y="2928934"/>
              <a:ext cx="300039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4214810" y="4643446"/>
              <a:ext cx="342902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flipH="1" flipV="1">
              <a:off x="2714612" y="3143248"/>
              <a:ext cx="3429024" cy="3000396"/>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2714612" y="3143248"/>
              <a:ext cx="3429024" cy="3000396"/>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0800000" flipV="1">
              <a:off x="4500562" y="4500570"/>
              <a:ext cx="3214710" cy="142876"/>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429520" y="4286256"/>
              <a:ext cx="1714480" cy="646331"/>
            </a:xfrm>
            <a:prstGeom prst="rect">
              <a:avLst/>
            </a:prstGeom>
            <a:solidFill>
              <a:srgbClr val="FFFF00"/>
            </a:solidFill>
            <a:ln w="57150">
              <a:solidFill>
                <a:srgbClr val="FFFF00"/>
              </a:solidFill>
            </a:ln>
          </p:spPr>
          <p:txBody>
            <a:bodyPr wrap="square" rtlCol="0">
              <a:spAutoFit/>
            </a:bodyPr>
            <a:lstStyle/>
            <a:p>
              <a:pPr algn="ctr"/>
              <a:r>
                <a:rPr lang="en-AU" b="1"/>
                <a:t>Approximate COG</a:t>
              </a:r>
            </a:p>
          </p:txBody>
        </p:sp>
      </p:grpSp>
      <p:sp>
        <p:nvSpPr>
          <p:cNvPr id="25" name="Title 1">
            <a:extLst>
              <a:ext uri="{FF2B5EF4-FFF2-40B4-BE49-F238E27FC236}">
                <a16:creationId xmlns:a16="http://schemas.microsoft.com/office/drawing/2014/main" id="{9E48FC40-B745-B941-8176-3C53DADDFB42}"/>
              </a:ext>
            </a:extLst>
          </p:cNvPr>
          <p:cNvSpPr>
            <a:spLocks noGrp="1"/>
          </p:cNvSpPr>
          <p:nvPr>
            <p:ph type="title"/>
          </p:nvPr>
        </p:nvSpPr>
        <p:spPr>
          <a:xfrm>
            <a:off x="0" y="0"/>
            <a:ext cx="9144000" cy="503361"/>
          </a:xfrm>
          <a:solidFill>
            <a:srgbClr val="FF40FF"/>
          </a:solidFill>
          <a:ln>
            <a:solidFill>
              <a:schemeClr val="bg1"/>
            </a:solidFill>
          </a:ln>
        </p:spPr>
        <p:style>
          <a:lnRef idx="1">
            <a:schemeClr val="dk1"/>
          </a:lnRef>
          <a:fillRef idx="2">
            <a:schemeClr val="dk1"/>
          </a:fillRef>
          <a:effectRef idx="1">
            <a:schemeClr val="dk1"/>
          </a:effectRef>
          <a:fontRef idx="minor">
            <a:schemeClr val="dk1"/>
          </a:fontRef>
        </p:style>
        <p:txBody>
          <a:bodyPr>
            <a:normAutofit/>
          </a:bodyPr>
          <a:lstStyle/>
          <a:p>
            <a:r>
              <a:rPr lang="en-US" sz="2400" b="1">
                <a:solidFill>
                  <a:schemeClr val="bg1"/>
                </a:solidFill>
                <a:latin typeface="+mn-lt"/>
              </a:rPr>
              <a:t>BALANCE</a:t>
            </a:r>
          </a:p>
        </p:txBody>
      </p:sp>
      <p:grpSp>
        <p:nvGrpSpPr>
          <p:cNvPr id="29" name="Group 28">
            <a:extLst>
              <a:ext uri="{FF2B5EF4-FFF2-40B4-BE49-F238E27FC236}">
                <a16:creationId xmlns:a16="http://schemas.microsoft.com/office/drawing/2014/main" id="{8C2EFB8F-579A-2846-94EA-4EB33B8503C7}"/>
              </a:ext>
            </a:extLst>
          </p:cNvPr>
          <p:cNvGrpSpPr/>
          <p:nvPr/>
        </p:nvGrpSpPr>
        <p:grpSpPr>
          <a:xfrm rot="20986464">
            <a:off x="121643" y="726357"/>
            <a:ext cx="2244969" cy="482047"/>
            <a:chOff x="409" y="1787084"/>
            <a:chExt cx="1782216" cy="891108"/>
          </a:xfrm>
          <a:solidFill>
            <a:srgbClr val="FF0000"/>
          </a:solidFill>
        </p:grpSpPr>
        <p:sp>
          <p:nvSpPr>
            <p:cNvPr id="30" name="Rectangle 29">
              <a:extLst>
                <a:ext uri="{FF2B5EF4-FFF2-40B4-BE49-F238E27FC236}">
                  <a16:creationId xmlns:a16="http://schemas.microsoft.com/office/drawing/2014/main" id="{77B48275-8E9C-D44B-85CB-24C916C26763}"/>
                </a:ext>
              </a:extLst>
            </p:cNvPr>
            <p:cNvSpPr/>
            <p:nvPr/>
          </p:nvSpPr>
          <p:spPr>
            <a:xfrm>
              <a:off x="409" y="1787084"/>
              <a:ext cx="1782216" cy="891108"/>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1" name="TextBox 30">
              <a:extLst>
                <a:ext uri="{FF2B5EF4-FFF2-40B4-BE49-F238E27FC236}">
                  <a16:creationId xmlns:a16="http://schemas.microsoft.com/office/drawing/2014/main" id="{BEB9070B-5000-084E-94CD-5B31C3BB48D7}"/>
                </a:ext>
              </a:extLst>
            </p:cNvPr>
            <p:cNvSpPr txBox="1"/>
            <p:nvPr/>
          </p:nvSpPr>
          <p:spPr>
            <a:xfrm>
              <a:off x="409" y="1787084"/>
              <a:ext cx="1782216" cy="89110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GB" sz="2000" b="1" kern="1200"/>
                <a:t>Centre of Gravity</a:t>
              </a:r>
              <a:endParaRPr lang="en-AU" sz="2000" b="1" kern="1200"/>
            </a:p>
          </p:txBody>
        </p:sp>
      </p:grpSp>
      <p:sp>
        <p:nvSpPr>
          <p:cNvPr id="20" name="5-Point Star 19"/>
          <p:cNvSpPr/>
          <p:nvPr/>
        </p:nvSpPr>
        <p:spPr>
          <a:xfrm>
            <a:off x="4286248" y="4500570"/>
            <a:ext cx="214314" cy="214314"/>
          </a:xfrm>
          <a:prstGeom prst="star5">
            <a:avLst/>
          </a:prstGeom>
          <a:solidFill>
            <a:srgbClr val="FFFF0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a:cxnSpLocks/>
          </p:cNvCxnSpPr>
          <p:nvPr/>
        </p:nvCxnSpPr>
        <p:spPr>
          <a:xfrm flipV="1">
            <a:off x="2928926" y="6141752"/>
            <a:ext cx="2795673" cy="613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20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7342" y="4643446"/>
            <a:ext cx="8643998" cy="1643074"/>
          </a:xfrm>
          <a:solidFill>
            <a:schemeClr val="bg1"/>
          </a:solidFill>
          <a:ln w="19050">
            <a:solidFill>
              <a:srgbClr val="FF40FF"/>
            </a:solidFill>
          </a:ln>
        </p:spPr>
        <p:style>
          <a:lnRef idx="3">
            <a:schemeClr val="lt1"/>
          </a:lnRef>
          <a:fillRef idx="1">
            <a:schemeClr val="accent1"/>
          </a:fillRef>
          <a:effectRef idx="1">
            <a:schemeClr val="accent1"/>
          </a:effectRef>
          <a:fontRef idx="minor">
            <a:schemeClr val="lt1"/>
          </a:fontRef>
        </p:style>
        <p:txBody>
          <a:bodyPr/>
          <a:lstStyle/>
          <a:p>
            <a:r>
              <a:rPr lang="en-AU" sz="1800">
                <a:solidFill>
                  <a:schemeClr val="tx1"/>
                </a:solidFill>
              </a:rPr>
              <a:t>In sports like High Jump and Pole Vault, where athletes are trying to attain maximum height, individuals will endeavour to position their COG outside of their body, having it pass beneath the bar whilst their body passes above it, to help achieve maximum height.</a:t>
            </a:r>
          </a:p>
          <a:p>
            <a:pPr lvl="1"/>
            <a:r>
              <a:rPr lang="en-AU" sz="1800">
                <a:solidFill>
                  <a:schemeClr val="tx1"/>
                </a:solidFill>
              </a:rPr>
              <a:t>They achieve this by arching their back (hyperextension)</a:t>
            </a:r>
          </a:p>
        </p:txBody>
      </p:sp>
      <p:sp>
        <p:nvSpPr>
          <p:cNvPr id="4" name="Footer Placeholder 3"/>
          <p:cNvSpPr>
            <a:spLocks noGrp="1"/>
          </p:cNvSpPr>
          <p:nvPr>
            <p:ph type="ftr" sz="quarter" idx="11"/>
          </p:nvPr>
        </p:nvSpPr>
        <p:spPr>
          <a:xfrm>
            <a:off x="3124200" y="6492899"/>
            <a:ext cx="2895600" cy="365125"/>
          </a:xfrm>
        </p:spPr>
        <p:txBody>
          <a:bodyPr/>
          <a:lstStyle/>
          <a:p>
            <a:pPr>
              <a:defRPr/>
            </a:pPr>
            <a:r>
              <a:rPr lang="en-US"/>
              <a:t>©PE STUDIES RESOURCES</a:t>
            </a:r>
          </a:p>
        </p:txBody>
      </p:sp>
      <p:sp>
        <p:nvSpPr>
          <p:cNvPr id="5" name="Slide Number Placeholder 4"/>
          <p:cNvSpPr>
            <a:spLocks noGrp="1"/>
          </p:cNvSpPr>
          <p:nvPr>
            <p:ph type="sldNum" sz="quarter" idx="12"/>
          </p:nvPr>
        </p:nvSpPr>
        <p:spPr/>
        <p:txBody>
          <a:bodyPr/>
          <a:lstStyle/>
          <a:p>
            <a:pPr>
              <a:defRPr/>
            </a:pPr>
            <a:fld id="{989D97D2-95B3-4677-9D7B-2A2FC247BB09}" type="slidenum">
              <a:rPr lang="en-US" smtClean="0"/>
              <a:pPr>
                <a:defRPr/>
              </a:pPr>
              <a:t>73</a:t>
            </a:fld>
            <a:endParaRPr lang="en-US"/>
          </a:p>
        </p:txBody>
      </p:sp>
      <p:sp>
        <p:nvSpPr>
          <p:cNvPr id="8" name="Rectangle 7"/>
          <p:cNvSpPr/>
          <p:nvPr/>
        </p:nvSpPr>
        <p:spPr>
          <a:xfrm>
            <a:off x="7218165" y="4331532"/>
            <a:ext cx="2500314" cy="184666"/>
          </a:xfrm>
          <a:prstGeom prst="rect">
            <a:avLst/>
          </a:prstGeom>
        </p:spPr>
        <p:txBody>
          <a:bodyPr wrap="square">
            <a:spAutoFit/>
          </a:bodyPr>
          <a:lstStyle/>
          <a:p>
            <a:r>
              <a:rPr lang="en-AU" sz="600" err="1"/>
              <a:t>www.flickr.com</a:t>
            </a:r>
            <a:r>
              <a:rPr lang="en-AU" sz="600"/>
              <a:t>/photos/</a:t>
            </a:r>
            <a:r>
              <a:rPr lang="en-AU" sz="600" err="1"/>
              <a:t>philmcelhinney</a:t>
            </a:r>
            <a:r>
              <a:rPr lang="en-AU" sz="600"/>
              <a:t>/452585754/</a:t>
            </a:r>
          </a:p>
        </p:txBody>
      </p:sp>
      <p:pic>
        <p:nvPicPr>
          <p:cNvPr id="9"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332263"/>
            <a:ext cx="457501" cy="457955"/>
          </a:xfrm>
          <a:prstGeom prst="rect">
            <a:avLst/>
          </a:prstGeom>
          <a:noFill/>
        </p:spPr>
      </p:pic>
      <p:sp>
        <p:nvSpPr>
          <p:cNvPr id="10" name="TextBox 9">
            <a:hlinkClick r:id="rId2" action="ppaction://hlinksldjump"/>
          </p:cNvPr>
          <p:cNvSpPr txBox="1"/>
          <p:nvPr/>
        </p:nvSpPr>
        <p:spPr>
          <a:xfrm>
            <a:off x="0" y="6714018"/>
            <a:ext cx="838200" cy="215444"/>
          </a:xfrm>
          <a:prstGeom prst="rect">
            <a:avLst/>
          </a:prstGeom>
          <a:noFill/>
        </p:spPr>
        <p:txBody>
          <a:bodyPr wrap="square" rtlCol="0">
            <a:spAutoFit/>
          </a:bodyPr>
          <a:lstStyle/>
          <a:p>
            <a:pPr algn="ctr"/>
            <a:r>
              <a:rPr lang="en-AU" sz="800"/>
              <a:t>Home</a:t>
            </a:r>
            <a:endParaRPr lang="en-US" sz="800"/>
          </a:p>
        </p:txBody>
      </p:sp>
      <p:pic>
        <p:nvPicPr>
          <p:cNvPr id="172035" name="Picture 3"/>
          <p:cNvPicPr>
            <a:picLocks noChangeAspect="1" noChangeArrowheads="1"/>
          </p:cNvPicPr>
          <p:nvPr/>
        </p:nvPicPr>
        <p:blipFill>
          <a:blip r:embed="rId4" cstate="print"/>
          <a:srcRect/>
          <a:stretch>
            <a:fillRect/>
          </a:stretch>
        </p:blipFill>
        <p:spPr bwMode="auto">
          <a:xfrm>
            <a:off x="2928926" y="714356"/>
            <a:ext cx="6048375" cy="3629025"/>
          </a:xfrm>
          <a:prstGeom prst="rect">
            <a:avLst/>
          </a:prstGeom>
          <a:noFill/>
          <a:ln w="9525">
            <a:noFill/>
            <a:miter lim="800000"/>
            <a:headEnd/>
            <a:tailEnd/>
          </a:ln>
        </p:spPr>
      </p:pic>
      <p:sp>
        <p:nvSpPr>
          <p:cNvPr id="12" name="TextBox 11"/>
          <p:cNvSpPr txBox="1"/>
          <p:nvPr/>
        </p:nvSpPr>
        <p:spPr>
          <a:xfrm>
            <a:off x="214282" y="2477455"/>
            <a:ext cx="2571768" cy="1200329"/>
          </a:xfrm>
          <a:prstGeom prst="rect">
            <a:avLst/>
          </a:prstGeom>
          <a:solidFill>
            <a:srgbClr val="00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r>
              <a:rPr lang="en-AU">
                <a:solidFill>
                  <a:schemeClr val="tx1"/>
                </a:solidFill>
              </a:rPr>
              <a:t>COG passes through or beneath the bar whilst the athlete passes over the bar.</a:t>
            </a:r>
          </a:p>
        </p:txBody>
      </p:sp>
      <p:sp>
        <p:nvSpPr>
          <p:cNvPr id="16" name="Right Arrow 15"/>
          <p:cNvSpPr/>
          <p:nvPr/>
        </p:nvSpPr>
        <p:spPr>
          <a:xfrm rot="20812240">
            <a:off x="2715410" y="2600851"/>
            <a:ext cx="3427427" cy="227540"/>
          </a:xfrm>
          <a:prstGeom prst="rightArrow">
            <a:avLst/>
          </a:prstGeom>
          <a:solidFill>
            <a:srgbClr val="00FF0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AU">
              <a:solidFill>
                <a:schemeClr val="tx1"/>
              </a:solidFill>
            </a:endParaRPr>
          </a:p>
        </p:txBody>
      </p:sp>
      <p:sp>
        <p:nvSpPr>
          <p:cNvPr id="18" name="Title 1">
            <a:extLst>
              <a:ext uri="{FF2B5EF4-FFF2-40B4-BE49-F238E27FC236}">
                <a16:creationId xmlns:a16="http://schemas.microsoft.com/office/drawing/2014/main" id="{48C0E3AD-E6A5-BF46-A301-1BB9AF761760}"/>
              </a:ext>
            </a:extLst>
          </p:cNvPr>
          <p:cNvSpPr>
            <a:spLocks noGrp="1"/>
          </p:cNvSpPr>
          <p:nvPr>
            <p:ph type="title"/>
          </p:nvPr>
        </p:nvSpPr>
        <p:spPr>
          <a:xfrm>
            <a:off x="0" y="0"/>
            <a:ext cx="9144000" cy="507977"/>
          </a:xfrm>
          <a:solidFill>
            <a:srgbClr val="FF40FF"/>
          </a:solidFill>
          <a:ln>
            <a:solidFill>
              <a:schemeClr val="bg1"/>
            </a:solidFill>
          </a:ln>
        </p:spPr>
        <p:style>
          <a:lnRef idx="1">
            <a:schemeClr val="dk1"/>
          </a:lnRef>
          <a:fillRef idx="2">
            <a:schemeClr val="dk1"/>
          </a:fillRef>
          <a:effectRef idx="1">
            <a:schemeClr val="dk1"/>
          </a:effectRef>
          <a:fontRef idx="minor">
            <a:schemeClr val="dk1"/>
          </a:fontRef>
        </p:style>
        <p:txBody>
          <a:bodyPr>
            <a:normAutofit/>
          </a:bodyPr>
          <a:lstStyle/>
          <a:p>
            <a:r>
              <a:rPr lang="en-US" sz="2400" b="1">
                <a:solidFill>
                  <a:schemeClr val="bg1"/>
                </a:solidFill>
                <a:latin typeface="+mn-lt"/>
              </a:rPr>
              <a:t>BALANCE</a:t>
            </a:r>
          </a:p>
        </p:txBody>
      </p:sp>
      <p:grpSp>
        <p:nvGrpSpPr>
          <p:cNvPr id="19" name="Group 18">
            <a:extLst>
              <a:ext uri="{FF2B5EF4-FFF2-40B4-BE49-F238E27FC236}">
                <a16:creationId xmlns:a16="http://schemas.microsoft.com/office/drawing/2014/main" id="{51EFA37C-3901-1647-B2D1-9FC309F1C5FC}"/>
              </a:ext>
            </a:extLst>
          </p:cNvPr>
          <p:cNvGrpSpPr/>
          <p:nvPr/>
        </p:nvGrpSpPr>
        <p:grpSpPr>
          <a:xfrm rot="20986464">
            <a:off x="121643" y="726357"/>
            <a:ext cx="2244969" cy="482047"/>
            <a:chOff x="409" y="1787084"/>
            <a:chExt cx="1782216" cy="891108"/>
          </a:xfrm>
          <a:solidFill>
            <a:srgbClr val="FF0000"/>
          </a:solidFill>
        </p:grpSpPr>
        <p:sp>
          <p:nvSpPr>
            <p:cNvPr id="20" name="Rectangle 19">
              <a:extLst>
                <a:ext uri="{FF2B5EF4-FFF2-40B4-BE49-F238E27FC236}">
                  <a16:creationId xmlns:a16="http://schemas.microsoft.com/office/drawing/2014/main" id="{CDB88DA1-79B2-7A43-BB6C-678FCAB56B05}"/>
                </a:ext>
              </a:extLst>
            </p:cNvPr>
            <p:cNvSpPr/>
            <p:nvPr/>
          </p:nvSpPr>
          <p:spPr>
            <a:xfrm>
              <a:off x="409" y="1787084"/>
              <a:ext cx="1782216" cy="891108"/>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TextBox 20">
              <a:extLst>
                <a:ext uri="{FF2B5EF4-FFF2-40B4-BE49-F238E27FC236}">
                  <a16:creationId xmlns:a16="http://schemas.microsoft.com/office/drawing/2014/main" id="{31A19041-8C88-8440-87CD-436A00197078}"/>
                </a:ext>
              </a:extLst>
            </p:cNvPr>
            <p:cNvSpPr txBox="1"/>
            <p:nvPr/>
          </p:nvSpPr>
          <p:spPr>
            <a:xfrm>
              <a:off x="409" y="1787084"/>
              <a:ext cx="1782216" cy="89110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GB" sz="2000" b="1" kern="1200"/>
                <a:t>Centre of Gravity</a:t>
              </a:r>
              <a:endParaRPr lang="en-AU" sz="2000" b="1" kern="1200"/>
            </a:p>
          </p:txBody>
        </p:sp>
      </p:grpSp>
    </p:spTree>
    <p:extLst>
      <p:ext uri="{BB962C8B-B14F-4D97-AF65-F5344CB8AC3E}">
        <p14:creationId xmlns:p14="http://schemas.microsoft.com/office/powerpoint/2010/main" val="164477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1660" y="1540835"/>
            <a:ext cx="8835656" cy="1657572"/>
          </a:xfrm>
          <a:solidFill>
            <a:schemeClr val="bg1"/>
          </a:solidFill>
          <a:ln w="12700">
            <a:solidFill>
              <a:srgbClr val="FF40FF"/>
            </a:solidFill>
          </a:ln>
        </p:spPr>
        <p:style>
          <a:lnRef idx="3">
            <a:schemeClr val="lt1"/>
          </a:lnRef>
          <a:fillRef idx="1">
            <a:schemeClr val="accent4"/>
          </a:fillRef>
          <a:effectRef idx="1">
            <a:schemeClr val="accent4"/>
          </a:effectRef>
          <a:fontRef idx="minor">
            <a:schemeClr val="lt1"/>
          </a:fontRef>
        </p:style>
        <p:txBody>
          <a:bodyPr>
            <a:normAutofit/>
          </a:bodyPr>
          <a:lstStyle/>
          <a:p>
            <a:r>
              <a:rPr lang="en-US" sz="1800">
                <a:solidFill>
                  <a:schemeClr val="tx1"/>
                </a:solidFill>
              </a:rPr>
              <a:t>The Line of Gravity is an imaginary vertical line passing downwards through the </a:t>
            </a:r>
            <a:r>
              <a:rPr lang="en-US" sz="1800" err="1">
                <a:solidFill>
                  <a:schemeClr val="tx1"/>
                </a:solidFill>
              </a:rPr>
              <a:t>centre</a:t>
            </a:r>
            <a:r>
              <a:rPr lang="en-US" sz="1800">
                <a:solidFill>
                  <a:schemeClr val="tx1"/>
                </a:solidFill>
              </a:rPr>
              <a:t> of gravity to the ground or surface the person is on.</a:t>
            </a:r>
          </a:p>
          <a:p>
            <a:pPr lvl="1"/>
            <a:r>
              <a:rPr lang="en-US" sz="1800">
                <a:solidFill>
                  <a:schemeClr val="tx1"/>
                </a:solidFill>
              </a:rPr>
              <a:t>The closer the line of gravity is to the limits of the base of support, the less the degree of stability of the object</a:t>
            </a:r>
          </a:p>
          <a:p>
            <a:pPr lvl="1"/>
            <a:r>
              <a:rPr lang="en-US" sz="1800">
                <a:solidFill>
                  <a:schemeClr val="tx1"/>
                </a:solidFill>
              </a:rPr>
              <a:t>Movement is easier when the line of gravity falls outside the object’s base of support</a:t>
            </a:r>
          </a:p>
        </p:txBody>
      </p:sp>
      <p:sp>
        <p:nvSpPr>
          <p:cNvPr id="10" name="Slide Number Placeholder 9"/>
          <p:cNvSpPr>
            <a:spLocks noGrp="1"/>
          </p:cNvSpPr>
          <p:nvPr>
            <p:ph type="sldNum" sz="quarter" idx="12"/>
          </p:nvPr>
        </p:nvSpPr>
        <p:spPr/>
        <p:txBody>
          <a:bodyPr/>
          <a:lstStyle/>
          <a:p>
            <a:pPr>
              <a:defRPr/>
            </a:pPr>
            <a:fld id="{989D97D2-95B3-4677-9D7B-2A2FC247BB09}" type="slidenum">
              <a:rPr lang="en-US" smtClean="0"/>
              <a:pPr>
                <a:defRPr/>
              </a:pPr>
              <a:t>74</a:t>
            </a:fld>
            <a:endParaRPr lang="en-US"/>
          </a:p>
        </p:txBody>
      </p:sp>
      <p:sp>
        <p:nvSpPr>
          <p:cNvPr id="12" name="Footer Placeholder 11"/>
          <p:cNvSpPr>
            <a:spLocks noGrp="1"/>
          </p:cNvSpPr>
          <p:nvPr>
            <p:ph type="ftr" sz="quarter" idx="11"/>
          </p:nvPr>
        </p:nvSpPr>
        <p:spPr>
          <a:xfrm>
            <a:off x="2643174" y="6356350"/>
            <a:ext cx="2895600" cy="365125"/>
          </a:xfrm>
        </p:spPr>
        <p:txBody>
          <a:bodyPr/>
          <a:lstStyle/>
          <a:p>
            <a:pPr>
              <a:defRPr/>
            </a:pPr>
            <a:r>
              <a:rPr lang="en-US"/>
              <a:t>©PE STUDIES RESOURCES</a:t>
            </a:r>
          </a:p>
        </p:txBody>
      </p:sp>
      <p:pic>
        <p:nvPicPr>
          <p:cNvPr id="13"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96684" y="6260801"/>
            <a:ext cx="457501" cy="457955"/>
          </a:xfrm>
          <a:prstGeom prst="rect">
            <a:avLst/>
          </a:prstGeom>
          <a:noFill/>
        </p:spPr>
      </p:pic>
      <p:sp>
        <p:nvSpPr>
          <p:cNvPr id="14" name="TextBox 13">
            <a:hlinkClick r:id="rId3" action="ppaction://hlinksldjump"/>
          </p:cNvPr>
          <p:cNvSpPr txBox="1"/>
          <p:nvPr/>
        </p:nvSpPr>
        <p:spPr>
          <a:xfrm>
            <a:off x="-55716" y="6642556"/>
            <a:ext cx="838200" cy="215444"/>
          </a:xfrm>
          <a:prstGeom prst="rect">
            <a:avLst/>
          </a:prstGeom>
          <a:noFill/>
        </p:spPr>
        <p:txBody>
          <a:bodyPr wrap="square" rtlCol="0">
            <a:spAutoFit/>
          </a:bodyPr>
          <a:lstStyle/>
          <a:p>
            <a:pPr algn="ctr"/>
            <a:r>
              <a:rPr lang="en-AU" sz="800"/>
              <a:t>Home</a:t>
            </a:r>
            <a:endParaRPr lang="en-US" sz="800"/>
          </a:p>
        </p:txBody>
      </p:sp>
      <p:sp>
        <p:nvSpPr>
          <p:cNvPr id="19" name="Title 1">
            <a:extLst>
              <a:ext uri="{FF2B5EF4-FFF2-40B4-BE49-F238E27FC236}">
                <a16:creationId xmlns:a16="http://schemas.microsoft.com/office/drawing/2014/main" id="{AEBFAF6B-0AC1-D541-8370-BA8477FD8FB9}"/>
              </a:ext>
            </a:extLst>
          </p:cNvPr>
          <p:cNvSpPr>
            <a:spLocks noGrp="1"/>
          </p:cNvSpPr>
          <p:nvPr>
            <p:ph type="title"/>
          </p:nvPr>
        </p:nvSpPr>
        <p:spPr>
          <a:xfrm>
            <a:off x="0" y="0"/>
            <a:ext cx="9144000" cy="547901"/>
          </a:xfrm>
          <a:solidFill>
            <a:srgbClr val="FF40FF"/>
          </a:solidFill>
          <a:ln>
            <a:solidFill>
              <a:schemeClr val="bg1"/>
            </a:solidFill>
          </a:ln>
        </p:spPr>
        <p:style>
          <a:lnRef idx="1">
            <a:schemeClr val="dk1"/>
          </a:lnRef>
          <a:fillRef idx="2">
            <a:schemeClr val="dk1"/>
          </a:fillRef>
          <a:effectRef idx="1">
            <a:schemeClr val="dk1"/>
          </a:effectRef>
          <a:fontRef idx="minor">
            <a:schemeClr val="dk1"/>
          </a:fontRef>
        </p:style>
        <p:txBody>
          <a:bodyPr>
            <a:normAutofit/>
          </a:bodyPr>
          <a:lstStyle/>
          <a:p>
            <a:r>
              <a:rPr lang="en-US" sz="2400" b="1">
                <a:solidFill>
                  <a:schemeClr val="bg1"/>
                </a:solidFill>
                <a:latin typeface="+mn-lt"/>
              </a:rPr>
              <a:t>BALANCE</a:t>
            </a:r>
          </a:p>
        </p:txBody>
      </p:sp>
      <p:grpSp>
        <p:nvGrpSpPr>
          <p:cNvPr id="18" name="Group 17">
            <a:extLst>
              <a:ext uri="{FF2B5EF4-FFF2-40B4-BE49-F238E27FC236}">
                <a16:creationId xmlns:a16="http://schemas.microsoft.com/office/drawing/2014/main" id="{7DA5AB1A-4C4D-ED46-AF48-647F523DFA96}"/>
              </a:ext>
            </a:extLst>
          </p:cNvPr>
          <p:cNvGrpSpPr/>
          <p:nvPr/>
        </p:nvGrpSpPr>
        <p:grpSpPr>
          <a:xfrm rot="20986464">
            <a:off x="121643" y="931021"/>
            <a:ext cx="2244969" cy="482047"/>
            <a:chOff x="409" y="1787084"/>
            <a:chExt cx="1782216" cy="891108"/>
          </a:xfrm>
          <a:solidFill>
            <a:srgbClr val="FF0000"/>
          </a:solidFill>
        </p:grpSpPr>
        <p:sp>
          <p:nvSpPr>
            <p:cNvPr id="20" name="Rectangle 19">
              <a:extLst>
                <a:ext uri="{FF2B5EF4-FFF2-40B4-BE49-F238E27FC236}">
                  <a16:creationId xmlns:a16="http://schemas.microsoft.com/office/drawing/2014/main" id="{96BD4D25-9968-7045-9AA1-58CD6AB01EFD}"/>
                </a:ext>
              </a:extLst>
            </p:cNvPr>
            <p:cNvSpPr/>
            <p:nvPr/>
          </p:nvSpPr>
          <p:spPr>
            <a:xfrm>
              <a:off x="409" y="1787084"/>
              <a:ext cx="1782216" cy="891108"/>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TextBox 20">
              <a:extLst>
                <a:ext uri="{FF2B5EF4-FFF2-40B4-BE49-F238E27FC236}">
                  <a16:creationId xmlns:a16="http://schemas.microsoft.com/office/drawing/2014/main" id="{CC4A59FA-2D1D-9D42-9099-D5E120B4BF6F}"/>
                </a:ext>
              </a:extLst>
            </p:cNvPr>
            <p:cNvSpPr txBox="1"/>
            <p:nvPr/>
          </p:nvSpPr>
          <p:spPr>
            <a:xfrm>
              <a:off x="409" y="1787084"/>
              <a:ext cx="1782216" cy="89110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GB" sz="2000" b="1"/>
                <a:t>Line</a:t>
              </a:r>
              <a:r>
                <a:rPr lang="en-GB" sz="2000" b="1" kern="1200"/>
                <a:t> of Gravity</a:t>
              </a:r>
              <a:endParaRPr lang="en-AU" sz="2000" b="1" kern="1200"/>
            </a:p>
          </p:txBody>
        </p:sp>
      </p:grpSp>
      <p:pic>
        <p:nvPicPr>
          <p:cNvPr id="4098" name="Picture 2" descr="Image result for swim start">
            <a:extLst>
              <a:ext uri="{FF2B5EF4-FFF2-40B4-BE49-F238E27FC236}">
                <a16:creationId xmlns:a16="http://schemas.microsoft.com/office/drawing/2014/main" id="{1BFF71E0-A8E7-A646-B9F1-886EB40DEF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8424" y="3284758"/>
            <a:ext cx="4997563" cy="307159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a:cxnSpLocks/>
          </p:cNvCxnSpPr>
          <p:nvPr/>
        </p:nvCxnSpPr>
        <p:spPr>
          <a:xfrm>
            <a:off x="4318065" y="3678737"/>
            <a:ext cx="0" cy="1342164"/>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flipH="1">
            <a:off x="4397829" y="4435644"/>
            <a:ext cx="2579683" cy="98212"/>
          </a:xfrm>
          <a:prstGeom prst="straightConnector1">
            <a:avLst/>
          </a:prstGeom>
          <a:ln w="38100">
            <a:solidFill>
              <a:srgbClr val="00FF00"/>
            </a:solidFill>
            <a:tailEnd type="arrow"/>
          </a:ln>
        </p:spPr>
        <p:style>
          <a:lnRef idx="1">
            <a:schemeClr val="accent2"/>
          </a:lnRef>
          <a:fillRef idx="0">
            <a:schemeClr val="accent2"/>
          </a:fillRef>
          <a:effectRef idx="0">
            <a:schemeClr val="accent2"/>
          </a:effectRef>
          <a:fontRef idx="minor">
            <a:schemeClr val="tx1"/>
          </a:fontRef>
        </p:style>
      </p:cxnSp>
      <p:sp>
        <p:nvSpPr>
          <p:cNvPr id="9" name="TextBox 8"/>
          <p:cNvSpPr txBox="1"/>
          <p:nvPr/>
        </p:nvSpPr>
        <p:spPr>
          <a:xfrm>
            <a:off x="6372942" y="3575442"/>
            <a:ext cx="2494116" cy="2308324"/>
          </a:xfrm>
          <a:prstGeom prst="rect">
            <a:avLst/>
          </a:prstGeom>
          <a:solidFill>
            <a:srgbClr val="00FF00"/>
          </a:solidFill>
          <a:ln>
            <a:solidFill>
              <a:schemeClr val="bg1"/>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a:solidFill>
                  <a:schemeClr val="tx1"/>
                </a:solidFill>
                <a:latin typeface="+mn-lt"/>
              </a:rPr>
              <a:t>Line of Gravity falls outside of base of support and therefore makes the athlete less stable, meaning they are able to react quickly to the sound of the starters gun</a:t>
            </a:r>
          </a:p>
        </p:txBody>
      </p:sp>
    </p:spTree>
    <p:extLst>
      <p:ext uri="{BB962C8B-B14F-4D97-AF65-F5344CB8AC3E}">
        <p14:creationId xmlns:p14="http://schemas.microsoft.com/office/powerpoint/2010/main" val="169411662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3"/>
          <p:cNvSpPr txBox="1">
            <a:spLocks noChangeArrowheads="1"/>
          </p:cNvSpPr>
          <p:nvPr/>
        </p:nvSpPr>
        <p:spPr bwMode="auto">
          <a:xfrm>
            <a:off x="195802" y="1572057"/>
            <a:ext cx="8763000" cy="1477328"/>
          </a:xfrm>
          <a:prstGeom prst="rect">
            <a:avLst/>
          </a:prstGeom>
          <a:solidFill>
            <a:schemeClr val="bg1"/>
          </a:solidFill>
          <a:ln w="9525">
            <a:solidFill>
              <a:srgbClr val="FF40FF"/>
            </a:solidFill>
            <a:miter lim="800000"/>
            <a:headEnd/>
            <a:tailEnd/>
          </a:ln>
          <a:effectLst/>
        </p:spPr>
        <p:txBody>
          <a:bodyPr>
            <a:spAutoFit/>
          </a:bodyPr>
          <a:lstStyle/>
          <a:p>
            <a:pPr marL="285750" indent="-285750">
              <a:buFont typeface="Arial" panose="020B0604020202020204" pitchFamily="34" charset="0"/>
              <a:buChar char="•"/>
            </a:pPr>
            <a:r>
              <a:rPr lang="en-US"/>
              <a:t>Area bound by the outermost regions of contact between a body and support surface.</a:t>
            </a:r>
          </a:p>
          <a:p>
            <a:pPr marL="285750" indent="-285750">
              <a:buFont typeface="Arial" panose="020B0604020202020204" pitchFamily="34" charset="0"/>
              <a:buChar char="•"/>
            </a:pPr>
            <a:r>
              <a:rPr lang="en-AU"/>
              <a:t>It refers to the area beneath an object or person that includes every point of contact that the object or person makes with the supporting surface. </a:t>
            </a:r>
          </a:p>
          <a:p>
            <a:pPr marL="742950" lvl="1" indent="-285750">
              <a:buFont typeface="Cambria Math" panose="02040503050406030204" pitchFamily="18" charset="0"/>
              <a:buChar char="⎯"/>
            </a:pPr>
            <a:r>
              <a:rPr lang="en-AU"/>
              <a:t>These points of contact may be body parts e.g. feet or even the chair a person is sitting in.  </a:t>
            </a:r>
            <a:endParaRPr lang="en-US"/>
          </a:p>
        </p:txBody>
      </p:sp>
      <p:grpSp>
        <p:nvGrpSpPr>
          <p:cNvPr id="2" name="Group 4"/>
          <p:cNvGrpSpPr>
            <a:grpSpLocks/>
          </p:cNvGrpSpPr>
          <p:nvPr/>
        </p:nvGrpSpPr>
        <p:grpSpPr bwMode="auto">
          <a:xfrm>
            <a:off x="4894217" y="3428999"/>
            <a:ext cx="3933844" cy="2781815"/>
            <a:chOff x="2385" y="2656"/>
            <a:chExt cx="2017" cy="1181"/>
          </a:xfrm>
        </p:grpSpPr>
        <p:sp>
          <p:nvSpPr>
            <p:cNvPr id="18437" name="AutoShape 5" descr="Wide upward diagonal"/>
            <p:cNvSpPr>
              <a:spLocks noChangeArrowheads="1"/>
            </p:cNvSpPr>
            <p:nvPr/>
          </p:nvSpPr>
          <p:spPr bwMode="auto">
            <a:xfrm>
              <a:off x="2392" y="2656"/>
              <a:ext cx="2008" cy="1168"/>
            </a:xfrm>
            <a:prstGeom prst="roundRect">
              <a:avLst>
                <a:gd name="adj" fmla="val 12495"/>
              </a:avLst>
            </a:prstGeom>
            <a:solidFill>
              <a:srgbClr val="00B0F0"/>
            </a:solidFill>
            <a:ln w="0" cap="rnd">
              <a:solidFill>
                <a:schemeClr val="tx1"/>
              </a:solidFill>
              <a:prstDash val="solid"/>
              <a:bevel/>
              <a:headEnd/>
              <a:tailEnd/>
            </a:ln>
            <a:effectLst/>
          </p:spPr>
          <p:txBody>
            <a:bodyPr wrap="none" anchor="ctr"/>
            <a:lstStyle/>
            <a:p>
              <a:endParaRPr lang="en-US"/>
            </a:p>
          </p:txBody>
        </p:sp>
        <p:grpSp>
          <p:nvGrpSpPr>
            <p:cNvPr id="3" name="Group 9"/>
            <p:cNvGrpSpPr>
              <a:grpSpLocks/>
            </p:cNvGrpSpPr>
            <p:nvPr/>
          </p:nvGrpSpPr>
          <p:grpSpPr bwMode="auto">
            <a:xfrm>
              <a:off x="3996" y="2665"/>
              <a:ext cx="406" cy="1172"/>
              <a:chOff x="3384" y="1453"/>
              <a:chExt cx="406" cy="1172"/>
            </a:xfrm>
          </p:grpSpPr>
          <p:sp>
            <p:nvSpPr>
              <p:cNvPr id="18442" name="Freeform 10"/>
              <p:cNvSpPr>
                <a:spLocks/>
              </p:cNvSpPr>
              <p:nvPr/>
            </p:nvSpPr>
            <p:spPr bwMode="auto">
              <a:xfrm>
                <a:off x="3384" y="1453"/>
                <a:ext cx="406" cy="680"/>
              </a:xfrm>
              <a:custGeom>
                <a:avLst/>
                <a:gdLst/>
                <a:ahLst/>
                <a:cxnLst>
                  <a:cxn ang="0">
                    <a:pos x="174" y="0"/>
                  </a:cxn>
                  <a:cxn ang="0">
                    <a:pos x="216" y="10"/>
                  </a:cxn>
                  <a:cxn ang="0">
                    <a:pos x="241" y="24"/>
                  </a:cxn>
                  <a:cxn ang="0">
                    <a:pos x="268" y="46"/>
                  </a:cxn>
                  <a:cxn ang="0">
                    <a:pos x="293" y="72"/>
                  </a:cxn>
                  <a:cxn ang="0">
                    <a:pos x="314" y="99"/>
                  </a:cxn>
                  <a:cxn ang="0">
                    <a:pos x="333" y="129"/>
                  </a:cxn>
                  <a:cxn ang="0">
                    <a:pos x="348" y="160"/>
                  </a:cxn>
                  <a:cxn ang="0">
                    <a:pos x="362" y="193"/>
                  </a:cxn>
                  <a:cxn ang="0">
                    <a:pos x="379" y="241"/>
                  </a:cxn>
                  <a:cxn ang="0">
                    <a:pos x="389" y="281"/>
                  </a:cxn>
                  <a:cxn ang="0">
                    <a:pos x="398" y="322"/>
                  </a:cxn>
                  <a:cxn ang="0">
                    <a:pos x="404" y="364"/>
                  </a:cxn>
                  <a:cxn ang="0">
                    <a:pos x="405" y="410"/>
                  </a:cxn>
                  <a:cxn ang="0">
                    <a:pos x="405" y="448"/>
                  </a:cxn>
                  <a:cxn ang="0">
                    <a:pos x="404" y="485"/>
                  </a:cxn>
                  <a:cxn ang="0">
                    <a:pos x="397" y="514"/>
                  </a:cxn>
                  <a:cxn ang="0">
                    <a:pos x="392" y="541"/>
                  </a:cxn>
                  <a:cxn ang="0">
                    <a:pos x="384" y="566"/>
                  </a:cxn>
                  <a:cxn ang="0">
                    <a:pos x="374" y="592"/>
                  </a:cxn>
                  <a:cxn ang="0">
                    <a:pos x="354" y="622"/>
                  </a:cxn>
                  <a:cxn ang="0">
                    <a:pos x="343" y="636"/>
                  </a:cxn>
                  <a:cxn ang="0">
                    <a:pos x="327" y="649"/>
                  </a:cxn>
                  <a:cxn ang="0">
                    <a:pos x="315" y="659"/>
                  </a:cxn>
                  <a:cxn ang="0">
                    <a:pos x="300" y="668"/>
                  </a:cxn>
                  <a:cxn ang="0">
                    <a:pos x="288" y="673"/>
                  </a:cxn>
                  <a:cxn ang="0">
                    <a:pos x="268" y="678"/>
                  </a:cxn>
                  <a:cxn ang="0">
                    <a:pos x="251" y="679"/>
                  </a:cxn>
                  <a:cxn ang="0">
                    <a:pos x="228" y="676"/>
                  </a:cxn>
                  <a:cxn ang="0">
                    <a:pos x="204" y="671"/>
                  </a:cxn>
                  <a:cxn ang="0">
                    <a:pos x="181" y="664"/>
                  </a:cxn>
                  <a:cxn ang="0">
                    <a:pos x="160" y="656"/>
                  </a:cxn>
                  <a:cxn ang="0">
                    <a:pos x="137" y="646"/>
                  </a:cxn>
                  <a:cxn ang="0">
                    <a:pos x="112" y="631"/>
                  </a:cxn>
                  <a:cxn ang="0">
                    <a:pos x="89" y="614"/>
                  </a:cxn>
                  <a:cxn ang="0">
                    <a:pos x="62" y="589"/>
                  </a:cxn>
                  <a:cxn ang="0">
                    <a:pos x="36" y="552"/>
                  </a:cxn>
                  <a:cxn ang="0">
                    <a:pos x="21" y="522"/>
                  </a:cxn>
                  <a:cxn ang="0">
                    <a:pos x="8" y="475"/>
                  </a:cxn>
                  <a:cxn ang="0">
                    <a:pos x="2" y="421"/>
                  </a:cxn>
                  <a:cxn ang="0">
                    <a:pos x="0" y="370"/>
                  </a:cxn>
                  <a:cxn ang="0">
                    <a:pos x="0" y="316"/>
                  </a:cxn>
                  <a:cxn ang="0">
                    <a:pos x="2" y="271"/>
                  </a:cxn>
                  <a:cxn ang="0">
                    <a:pos x="10" y="214"/>
                  </a:cxn>
                  <a:cxn ang="0">
                    <a:pos x="17" y="168"/>
                  </a:cxn>
                  <a:cxn ang="0">
                    <a:pos x="31" y="120"/>
                  </a:cxn>
                  <a:cxn ang="0">
                    <a:pos x="47" y="87"/>
                  </a:cxn>
                  <a:cxn ang="0">
                    <a:pos x="65" y="58"/>
                  </a:cxn>
                  <a:cxn ang="0">
                    <a:pos x="86" y="35"/>
                  </a:cxn>
                  <a:cxn ang="0">
                    <a:pos x="108" y="16"/>
                  </a:cxn>
                  <a:cxn ang="0">
                    <a:pos x="138" y="4"/>
                  </a:cxn>
                  <a:cxn ang="0">
                    <a:pos x="174" y="0"/>
                  </a:cxn>
                </a:cxnLst>
                <a:rect l="0" t="0" r="r" b="b"/>
                <a:pathLst>
                  <a:path w="406" h="680">
                    <a:moveTo>
                      <a:pt x="174" y="0"/>
                    </a:moveTo>
                    <a:lnTo>
                      <a:pt x="216" y="10"/>
                    </a:lnTo>
                    <a:lnTo>
                      <a:pt x="241" y="24"/>
                    </a:lnTo>
                    <a:lnTo>
                      <a:pt x="268" y="46"/>
                    </a:lnTo>
                    <a:lnTo>
                      <a:pt x="293" y="72"/>
                    </a:lnTo>
                    <a:lnTo>
                      <a:pt x="314" y="99"/>
                    </a:lnTo>
                    <a:lnTo>
                      <a:pt x="333" y="129"/>
                    </a:lnTo>
                    <a:lnTo>
                      <a:pt x="348" y="160"/>
                    </a:lnTo>
                    <a:lnTo>
                      <a:pt x="362" y="193"/>
                    </a:lnTo>
                    <a:lnTo>
                      <a:pt x="379" y="241"/>
                    </a:lnTo>
                    <a:lnTo>
                      <a:pt x="389" y="281"/>
                    </a:lnTo>
                    <a:lnTo>
                      <a:pt x="398" y="322"/>
                    </a:lnTo>
                    <a:lnTo>
                      <a:pt x="404" y="364"/>
                    </a:lnTo>
                    <a:lnTo>
                      <a:pt x="405" y="410"/>
                    </a:lnTo>
                    <a:lnTo>
                      <a:pt x="405" y="448"/>
                    </a:lnTo>
                    <a:lnTo>
                      <a:pt x="404" y="485"/>
                    </a:lnTo>
                    <a:lnTo>
                      <a:pt x="397" y="514"/>
                    </a:lnTo>
                    <a:lnTo>
                      <a:pt x="392" y="541"/>
                    </a:lnTo>
                    <a:lnTo>
                      <a:pt x="384" y="566"/>
                    </a:lnTo>
                    <a:lnTo>
                      <a:pt x="374" y="592"/>
                    </a:lnTo>
                    <a:lnTo>
                      <a:pt x="354" y="622"/>
                    </a:lnTo>
                    <a:lnTo>
                      <a:pt x="343" y="636"/>
                    </a:lnTo>
                    <a:lnTo>
                      <a:pt x="327" y="649"/>
                    </a:lnTo>
                    <a:lnTo>
                      <a:pt x="315" y="659"/>
                    </a:lnTo>
                    <a:lnTo>
                      <a:pt x="300" y="668"/>
                    </a:lnTo>
                    <a:lnTo>
                      <a:pt x="288" y="673"/>
                    </a:lnTo>
                    <a:lnTo>
                      <a:pt x="268" y="678"/>
                    </a:lnTo>
                    <a:lnTo>
                      <a:pt x="251" y="679"/>
                    </a:lnTo>
                    <a:lnTo>
                      <a:pt x="228" y="676"/>
                    </a:lnTo>
                    <a:lnTo>
                      <a:pt x="204" y="671"/>
                    </a:lnTo>
                    <a:lnTo>
                      <a:pt x="181" y="664"/>
                    </a:lnTo>
                    <a:lnTo>
                      <a:pt x="160" y="656"/>
                    </a:lnTo>
                    <a:lnTo>
                      <a:pt x="137" y="646"/>
                    </a:lnTo>
                    <a:lnTo>
                      <a:pt x="112" y="631"/>
                    </a:lnTo>
                    <a:lnTo>
                      <a:pt x="89" y="614"/>
                    </a:lnTo>
                    <a:lnTo>
                      <a:pt x="62" y="589"/>
                    </a:lnTo>
                    <a:lnTo>
                      <a:pt x="36" y="552"/>
                    </a:lnTo>
                    <a:lnTo>
                      <a:pt x="21" y="522"/>
                    </a:lnTo>
                    <a:lnTo>
                      <a:pt x="8" y="475"/>
                    </a:lnTo>
                    <a:lnTo>
                      <a:pt x="2" y="421"/>
                    </a:lnTo>
                    <a:lnTo>
                      <a:pt x="0" y="370"/>
                    </a:lnTo>
                    <a:lnTo>
                      <a:pt x="0" y="316"/>
                    </a:lnTo>
                    <a:lnTo>
                      <a:pt x="2" y="271"/>
                    </a:lnTo>
                    <a:lnTo>
                      <a:pt x="10" y="214"/>
                    </a:lnTo>
                    <a:lnTo>
                      <a:pt x="17" y="168"/>
                    </a:lnTo>
                    <a:lnTo>
                      <a:pt x="31" y="120"/>
                    </a:lnTo>
                    <a:lnTo>
                      <a:pt x="47" y="87"/>
                    </a:lnTo>
                    <a:lnTo>
                      <a:pt x="65" y="58"/>
                    </a:lnTo>
                    <a:lnTo>
                      <a:pt x="86" y="35"/>
                    </a:lnTo>
                    <a:lnTo>
                      <a:pt x="108" y="16"/>
                    </a:lnTo>
                    <a:lnTo>
                      <a:pt x="138" y="4"/>
                    </a:lnTo>
                    <a:lnTo>
                      <a:pt x="174" y="0"/>
                    </a:lnTo>
                  </a:path>
                </a:pathLst>
              </a:custGeom>
              <a:solidFill>
                <a:schemeClr val="tx2">
                  <a:lumMod val="60000"/>
                  <a:lumOff val="40000"/>
                </a:schemeClr>
              </a:solidFill>
              <a:ln w="0" cap="rnd" cmpd="sng">
                <a:solidFill>
                  <a:srgbClr val="000000"/>
                </a:solidFill>
                <a:prstDash val="solid"/>
                <a:bevel/>
                <a:headEnd type="none" w="med" len="med"/>
                <a:tailEnd type="none" w="med" len="med"/>
              </a:ln>
              <a:effectLst/>
            </p:spPr>
            <p:txBody>
              <a:bodyPr/>
              <a:lstStyle/>
              <a:p>
                <a:endParaRPr lang="en-US"/>
              </a:p>
            </p:txBody>
          </p:sp>
          <p:sp>
            <p:nvSpPr>
              <p:cNvPr id="18443" name="Freeform 11"/>
              <p:cNvSpPr>
                <a:spLocks/>
              </p:cNvSpPr>
              <p:nvPr/>
            </p:nvSpPr>
            <p:spPr bwMode="auto">
              <a:xfrm>
                <a:off x="3443" y="2310"/>
                <a:ext cx="269" cy="315"/>
              </a:xfrm>
              <a:custGeom>
                <a:avLst/>
                <a:gdLst/>
                <a:ahLst/>
                <a:cxnLst>
                  <a:cxn ang="0">
                    <a:pos x="256" y="0"/>
                  </a:cxn>
                  <a:cxn ang="0">
                    <a:pos x="8" y="0"/>
                  </a:cxn>
                  <a:cxn ang="0">
                    <a:pos x="6" y="20"/>
                  </a:cxn>
                  <a:cxn ang="0">
                    <a:pos x="4" y="47"/>
                  </a:cxn>
                  <a:cxn ang="0">
                    <a:pos x="2" y="74"/>
                  </a:cxn>
                  <a:cxn ang="0">
                    <a:pos x="1" y="109"/>
                  </a:cxn>
                  <a:cxn ang="0">
                    <a:pos x="0" y="146"/>
                  </a:cxn>
                  <a:cxn ang="0">
                    <a:pos x="2" y="173"/>
                  </a:cxn>
                  <a:cxn ang="0">
                    <a:pos x="6" y="197"/>
                  </a:cxn>
                  <a:cxn ang="0">
                    <a:pos x="10" y="213"/>
                  </a:cxn>
                  <a:cxn ang="0">
                    <a:pos x="19" y="238"/>
                  </a:cxn>
                  <a:cxn ang="0">
                    <a:pos x="31" y="261"/>
                  </a:cxn>
                  <a:cxn ang="0">
                    <a:pos x="44" y="277"/>
                  </a:cxn>
                  <a:cxn ang="0">
                    <a:pos x="55" y="288"/>
                  </a:cxn>
                  <a:cxn ang="0">
                    <a:pos x="71" y="301"/>
                  </a:cxn>
                  <a:cxn ang="0">
                    <a:pos x="90" y="309"/>
                  </a:cxn>
                  <a:cxn ang="0">
                    <a:pos x="111" y="314"/>
                  </a:cxn>
                  <a:cxn ang="0">
                    <a:pos x="132" y="314"/>
                  </a:cxn>
                  <a:cxn ang="0">
                    <a:pos x="150" y="312"/>
                  </a:cxn>
                  <a:cxn ang="0">
                    <a:pos x="168" y="307"/>
                  </a:cxn>
                  <a:cxn ang="0">
                    <a:pos x="185" y="298"/>
                  </a:cxn>
                  <a:cxn ang="0">
                    <a:pos x="199" y="288"/>
                  </a:cxn>
                  <a:cxn ang="0">
                    <a:pos x="212" y="274"/>
                  </a:cxn>
                  <a:cxn ang="0">
                    <a:pos x="224" y="261"/>
                  </a:cxn>
                  <a:cxn ang="0">
                    <a:pos x="232" y="247"/>
                  </a:cxn>
                  <a:cxn ang="0">
                    <a:pos x="241" y="229"/>
                  </a:cxn>
                  <a:cxn ang="0">
                    <a:pos x="248" y="215"/>
                  </a:cxn>
                  <a:cxn ang="0">
                    <a:pos x="254" y="198"/>
                  </a:cxn>
                  <a:cxn ang="0">
                    <a:pos x="259" y="181"/>
                  </a:cxn>
                  <a:cxn ang="0">
                    <a:pos x="263" y="163"/>
                  </a:cxn>
                  <a:cxn ang="0">
                    <a:pos x="265" y="143"/>
                  </a:cxn>
                  <a:cxn ang="0">
                    <a:pos x="267" y="127"/>
                  </a:cxn>
                  <a:cxn ang="0">
                    <a:pos x="268" y="108"/>
                  </a:cxn>
                  <a:cxn ang="0">
                    <a:pos x="268" y="71"/>
                  </a:cxn>
                  <a:cxn ang="0">
                    <a:pos x="266" y="41"/>
                  </a:cxn>
                  <a:cxn ang="0">
                    <a:pos x="261" y="8"/>
                  </a:cxn>
                  <a:cxn ang="0">
                    <a:pos x="256" y="0"/>
                  </a:cxn>
                </a:cxnLst>
                <a:rect l="0" t="0" r="r" b="b"/>
                <a:pathLst>
                  <a:path w="269" h="315">
                    <a:moveTo>
                      <a:pt x="256" y="0"/>
                    </a:moveTo>
                    <a:lnTo>
                      <a:pt x="8" y="0"/>
                    </a:lnTo>
                    <a:lnTo>
                      <a:pt x="6" y="20"/>
                    </a:lnTo>
                    <a:lnTo>
                      <a:pt x="4" y="47"/>
                    </a:lnTo>
                    <a:lnTo>
                      <a:pt x="2" y="74"/>
                    </a:lnTo>
                    <a:lnTo>
                      <a:pt x="1" y="109"/>
                    </a:lnTo>
                    <a:lnTo>
                      <a:pt x="0" y="146"/>
                    </a:lnTo>
                    <a:lnTo>
                      <a:pt x="2" y="173"/>
                    </a:lnTo>
                    <a:lnTo>
                      <a:pt x="6" y="197"/>
                    </a:lnTo>
                    <a:lnTo>
                      <a:pt x="10" y="213"/>
                    </a:lnTo>
                    <a:lnTo>
                      <a:pt x="19" y="238"/>
                    </a:lnTo>
                    <a:lnTo>
                      <a:pt x="31" y="261"/>
                    </a:lnTo>
                    <a:lnTo>
                      <a:pt x="44" y="277"/>
                    </a:lnTo>
                    <a:lnTo>
                      <a:pt x="55" y="288"/>
                    </a:lnTo>
                    <a:lnTo>
                      <a:pt x="71" y="301"/>
                    </a:lnTo>
                    <a:lnTo>
                      <a:pt x="90" y="309"/>
                    </a:lnTo>
                    <a:lnTo>
                      <a:pt x="111" y="314"/>
                    </a:lnTo>
                    <a:lnTo>
                      <a:pt x="132" y="314"/>
                    </a:lnTo>
                    <a:lnTo>
                      <a:pt x="150" y="312"/>
                    </a:lnTo>
                    <a:lnTo>
                      <a:pt x="168" y="307"/>
                    </a:lnTo>
                    <a:lnTo>
                      <a:pt x="185" y="298"/>
                    </a:lnTo>
                    <a:lnTo>
                      <a:pt x="199" y="288"/>
                    </a:lnTo>
                    <a:lnTo>
                      <a:pt x="212" y="274"/>
                    </a:lnTo>
                    <a:lnTo>
                      <a:pt x="224" y="261"/>
                    </a:lnTo>
                    <a:lnTo>
                      <a:pt x="232" y="247"/>
                    </a:lnTo>
                    <a:lnTo>
                      <a:pt x="241" y="229"/>
                    </a:lnTo>
                    <a:lnTo>
                      <a:pt x="248" y="215"/>
                    </a:lnTo>
                    <a:lnTo>
                      <a:pt x="254" y="198"/>
                    </a:lnTo>
                    <a:lnTo>
                      <a:pt x="259" y="181"/>
                    </a:lnTo>
                    <a:lnTo>
                      <a:pt x="263" y="163"/>
                    </a:lnTo>
                    <a:lnTo>
                      <a:pt x="265" y="143"/>
                    </a:lnTo>
                    <a:lnTo>
                      <a:pt x="267" y="127"/>
                    </a:lnTo>
                    <a:lnTo>
                      <a:pt x="268" y="108"/>
                    </a:lnTo>
                    <a:lnTo>
                      <a:pt x="268" y="71"/>
                    </a:lnTo>
                    <a:lnTo>
                      <a:pt x="266" y="41"/>
                    </a:lnTo>
                    <a:lnTo>
                      <a:pt x="261" y="8"/>
                    </a:lnTo>
                    <a:lnTo>
                      <a:pt x="256" y="0"/>
                    </a:lnTo>
                  </a:path>
                </a:pathLst>
              </a:custGeom>
              <a:solidFill>
                <a:schemeClr val="tx2">
                  <a:lumMod val="60000"/>
                  <a:lumOff val="40000"/>
                </a:schemeClr>
              </a:solidFill>
              <a:ln w="0" cap="rnd" cmpd="sng">
                <a:solidFill>
                  <a:srgbClr val="000000"/>
                </a:solidFill>
                <a:prstDash val="solid"/>
                <a:bevel/>
                <a:headEnd type="none" w="med" len="med"/>
                <a:tailEnd type="none" w="med" len="med"/>
              </a:ln>
              <a:effectLst/>
            </p:spPr>
            <p:txBody>
              <a:bodyPr/>
              <a:lstStyle/>
              <a:p>
                <a:endParaRPr lang="en-US"/>
              </a:p>
            </p:txBody>
          </p:sp>
        </p:grpSp>
        <p:grpSp>
          <p:nvGrpSpPr>
            <p:cNvPr id="4" name="Group 13"/>
            <p:cNvGrpSpPr>
              <a:grpSpLocks/>
            </p:cNvGrpSpPr>
            <p:nvPr/>
          </p:nvGrpSpPr>
          <p:grpSpPr bwMode="auto">
            <a:xfrm>
              <a:off x="2385" y="2658"/>
              <a:ext cx="406" cy="1172"/>
              <a:chOff x="1773" y="1446"/>
              <a:chExt cx="406" cy="1172"/>
            </a:xfrm>
          </p:grpSpPr>
          <p:sp>
            <p:nvSpPr>
              <p:cNvPr id="18446" name="Freeform 14"/>
              <p:cNvSpPr>
                <a:spLocks/>
              </p:cNvSpPr>
              <p:nvPr/>
            </p:nvSpPr>
            <p:spPr bwMode="auto">
              <a:xfrm>
                <a:off x="1773" y="1446"/>
                <a:ext cx="406" cy="679"/>
              </a:xfrm>
              <a:custGeom>
                <a:avLst/>
                <a:gdLst/>
                <a:ahLst/>
                <a:cxnLst>
                  <a:cxn ang="0">
                    <a:pos x="231" y="0"/>
                  </a:cxn>
                  <a:cxn ang="0">
                    <a:pos x="189" y="9"/>
                  </a:cxn>
                  <a:cxn ang="0">
                    <a:pos x="164" y="22"/>
                  </a:cxn>
                  <a:cxn ang="0">
                    <a:pos x="137" y="45"/>
                  </a:cxn>
                  <a:cxn ang="0">
                    <a:pos x="112" y="70"/>
                  </a:cxn>
                  <a:cxn ang="0">
                    <a:pos x="91" y="97"/>
                  </a:cxn>
                  <a:cxn ang="0">
                    <a:pos x="72" y="128"/>
                  </a:cxn>
                  <a:cxn ang="0">
                    <a:pos x="57" y="159"/>
                  </a:cxn>
                  <a:cxn ang="0">
                    <a:pos x="43" y="192"/>
                  </a:cxn>
                  <a:cxn ang="0">
                    <a:pos x="26" y="240"/>
                  </a:cxn>
                  <a:cxn ang="0">
                    <a:pos x="16" y="280"/>
                  </a:cxn>
                  <a:cxn ang="0">
                    <a:pos x="7" y="321"/>
                  </a:cxn>
                  <a:cxn ang="0">
                    <a:pos x="1" y="363"/>
                  </a:cxn>
                  <a:cxn ang="0">
                    <a:pos x="0" y="409"/>
                  </a:cxn>
                  <a:cxn ang="0">
                    <a:pos x="0" y="447"/>
                  </a:cxn>
                  <a:cxn ang="0">
                    <a:pos x="1" y="484"/>
                  </a:cxn>
                  <a:cxn ang="0">
                    <a:pos x="8" y="513"/>
                  </a:cxn>
                  <a:cxn ang="0">
                    <a:pos x="13" y="540"/>
                  </a:cxn>
                  <a:cxn ang="0">
                    <a:pos x="21" y="566"/>
                  </a:cxn>
                  <a:cxn ang="0">
                    <a:pos x="31" y="592"/>
                  </a:cxn>
                  <a:cxn ang="0">
                    <a:pos x="51" y="622"/>
                  </a:cxn>
                  <a:cxn ang="0">
                    <a:pos x="62" y="635"/>
                  </a:cxn>
                  <a:cxn ang="0">
                    <a:pos x="78" y="648"/>
                  </a:cxn>
                  <a:cxn ang="0">
                    <a:pos x="90" y="658"/>
                  </a:cxn>
                  <a:cxn ang="0">
                    <a:pos x="105" y="667"/>
                  </a:cxn>
                  <a:cxn ang="0">
                    <a:pos x="117" y="672"/>
                  </a:cxn>
                  <a:cxn ang="0">
                    <a:pos x="137" y="676"/>
                  </a:cxn>
                  <a:cxn ang="0">
                    <a:pos x="154" y="678"/>
                  </a:cxn>
                  <a:cxn ang="0">
                    <a:pos x="177" y="675"/>
                  </a:cxn>
                  <a:cxn ang="0">
                    <a:pos x="201" y="670"/>
                  </a:cxn>
                  <a:cxn ang="0">
                    <a:pos x="224" y="663"/>
                  </a:cxn>
                  <a:cxn ang="0">
                    <a:pos x="245" y="654"/>
                  </a:cxn>
                  <a:cxn ang="0">
                    <a:pos x="268" y="644"/>
                  </a:cxn>
                  <a:cxn ang="0">
                    <a:pos x="293" y="631"/>
                  </a:cxn>
                  <a:cxn ang="0">
                    <a:pos x="316" y="614"/>
                  </a:cxn>
                  <a:cxn ang="0">
                    <a:pos x="343" y="589"/>
                  </a:cxn>
                  <a:cxn ang="0">
                    <a:pos x="368" y="552"/>
                  </a:cxn>
                  <a:cxn ang="0">
                    <a:pos x="384" y="520"/>
                  </a:cxn>
                  <a:cxn ang="0">
                    <a:pos x="397" y="474"/>
                  </a:cxn>
                  <a:cxn ang="0">
                    <a:pos x="403" y="420"/>
                  </a:cxn>
                  <a:cxn ang="0">
                    <a:pos x="405" y="369"/>
                  </a:cxn>
                  <a:cxn ang="0">
                    <a:pos x="405" y="315"/>
                  </a:cxn>
                  <a:cxn ang="0">
                    <a:pos x="403" y="270"/>
                  </a:cxn>
                  <a:cxn ang="0">
                    <a:pos x="395" y="213"/>
                  </a:cxn>
                  <a:cxn ang="0">
                    <a:pos x="387" y="166"/>
                  </a:cxn>
                  <a:cxn ang="0">
                    <a:pos x="374" y="118"/>
                  </a:cxn>
                  <a:cxn ang="0">
                    <a:pos x="358" y="85"/>
                  </a:cxn>
                  <a:cxn ang="0">
                    <a:pos x="340" y="57"/>
                  </a:cxn>
                  <a:cxn ang="0">
                    <a:pos x="319" y="34"/>
                  </a:cxn>
                  <a:cxn ang="0">
                    <a:pos x="297" y="15"/>
                  </a:cxn>
                  <a:cxn ang="0">
                    <a:pos x="267" y="3"/>
                  </a:cxn>
                  <a:cxn ang="0">
                    <a:pos x="231" y="0"/>
                  </a:cxn>
                </a:cxnLst>
                <a:rect l="0" t="0" r="r" b="b"/>
                <a:pathLst>
                  <a:path w="406" h="679">
                    <a:moveTo>
                      <a:pt x="231" y="0"/>
                    </a:moveTo>
                    <a:lnTo>
                      <a:pt x="189" y="9"/>
                    </a:lnTo>
                    <a:lnTo>
                      <a:pt x="164" y="22"/>
                    </a:lnTo>
                    <a:lnTo>
                      <a:pt x="137" y="45"/>
                    </a:lnTo>
                    <a:lnTo>
                      <a:pt x="112" y="70"/>
                    </a:lnTo>
                    <a:lnTo>
                      <a:pt x="91" y="97"/>
                    </a:lnTo>
                    <a:lnTo>
                      <a:pt x="72" y="128"/>
                    </a:lnTo>
                    <a:lnTo>
                      <a:pt x="57" y="159"/>
                    </a:lnTo>
                    <a:lnTo>
                      <a:pt x="43" y="192"/>
                    </a:lnTo>
                    <a:lnTo>
                      <a:pt x="26" y="240"/>
                    </a:lnTo>
                    <a:lnTo>
                      <a:pt x="16" y="280"/>
                    </a:lnTo>
                    <a:lnTo>
                      <a:pt x="7" y="321"/>
                    </a:lnTo>
                    <a:lnTo>
                      <a:pt x="1" y="363"/>
                    </a:lnTo>
                    <a:lnTo>
                      <a:pt x="0" y="409"/>
                    </a:lnTo>
                    <a:lnTo>
                      <a:pt x="0" y="447"/>
                    </a:lnTo>
                    <a:lnTo>
                      <a:pt x="1" y="484"/>
                    </a:lnTo>
                    <a:lnTo>
                      <a:pt x="8" y="513"/>
                    </a:lnTo>
                    <a:lnTo>
                      <a:pt x="13" y="540"/>
                    </a:lnTo>
                    <a:lnTo>
                      <a:pt x="21" y="566"/>
                    </a:lnTo>
                    <a:lnTo>
                      <a:pt x="31" y="592"/>
                    </a:lnTo>
                    <a:lnTo>
                      <a:pt x="51" y="622"/>
                    </a:lnTo>
                    <a:lnTo>
                      <a:pt x="62" y="635"/>
                    </a:lnTo>
                    <a:lnTo>
                      <a:pt x="78" y="648"/>
                    </a:lnTo>
                    <a:lnTo>
                      <a:pt x="90" y="658"/>
                    </a:lnTo>
                    <a:lnTo>
                      <a:pt x="105" y="667"/>
                    </a:lnTo>
                    <a:lnTo>
                      <a:pt x="117" y="672"/>
                    </a:lnTo>
                    <a:lnTo>
                      <a:pt x="137" y="676"/>
                    </a:lnTo>
                    <a:lnTo>
                      <a:pt x="154" y="678"/>
                    </a:lnTo>
                    <a:lnTo>
                      <a:pt x="177" y="675"/>
                    </a:lnTo>
                    <a:lnTo>
                      <a:pt x="201" y="670"/>
                    </a:lnTo>
                    <a:lnTo>
                      <a:pt x="224" y="663"/>
                    </a:lnTo>
                    <a:lnTo>
                      <a:pt x="245" y="654"/>
                    </a:lnTo>
                    <a:lnTo>
                      <a:pt x="268" y="644"/>
                    </a:lnTo>
                    <a:lnTo>
                      <a:pt x="293" y="631"/>
                    </a:lnTo>
                    <a:lnTo>
                      <a:pt x="316" y="614"/>
                    </a:lnTo>
                    <a:lnTo>
                      <a:pt x="343" y="589"/>
                    </a:lnTo>
                    <a:lnTo>
                      <a:pt x="368" y="552"/>
                    </a:lnTo>
                    <a:lnTo>
                      <a:pt x="384" y="520"/>
                    </a:lnTo>
                    <a:lnTo>
                      <a:pt x="397" y="474"/>
                    </a:lnTo>
                    <a:lnTo>
                      <a:pt x="403" y="420"/>
                    </a:lnTo>
                    <a:lnTo>
                      <a:pt x="405" y="369"/>
                    </a:lnTo>
                    <a:lnTo>
                      <a:pt x="405" y="315"/>
                    </a:lnTo>
                    <a:lnTo>
                      <a:pt x="403" y="270"/>
                    </a:lnTo>
                    <a:lnTo>
                      <a:pt x="395" y="213"/>
                    </a:lnTo>
                    <a:lnTo>
                      <a:pt x="387" y="166"/>
                    </a:lnTo>
                    <a:lnTo>
                      <a:pt x="374" y="118"/>
                    </a:lnTo>
                    <a:lnTo>
                      <a:pt x="358" y="85"/>
                    </a:lnTo>
                    <a:lnTo>
                      <a:pt x="340" y="57"/>
                    </a:lnTo>
                    <a:lnTo>
                      <a:pt x="319" y="34"/>
                    </a:lnTo>
                    <a:lnTo>
                      <a:pt x="297" y="15"/>
                    </a:lnTo>
                    <a:lnTo>
                      <a:pt x="267" y="3"/>
                    </a:lnTo>
                    <a:lnTo>
                      <a:pt x="231" y="0"/>
                    </a:lnTo>
                  </a:path>
                </a:pathLst>
              </a:custGeom>
              <a:solidFill>
                <a:schemeClr val="tx2">
                  <a:lumMod val="60000"/>
                  <a:lumOff val="40000"/>
                </a:schemeClr>
              </a:solidFill>
              <a:ln w="0" cap="rnd" cmpd="sng">
                <a:solidFill>
                  <a:srgbClr val="000000"/>
                </a:solidFill>
                <a:prstDash val="solid"/>
                <a:bevel/>
                <a:headEnd type="none" w="med" len="med"/>
                <a:tailEnd type="none" w="med" len="med"/>
              </a:ln>
              <a:effectLst/>
            </p:spPr>
            <p:txBody>
              <a:bodyPr/>
              <a:lstStyle/>
              <a:p>
                <a:endParaRPr lang="en-US"/>
              </a:p>
            </p:txBody>
          </p:sp>
          <p:sp>
            <p:nvSpPr>
              <p:cNvPr id="18447" name="Freeform 15"/>
              <p:cNvSpPr>
                <a:spLocks/>
              </p:cNvSpPr>
              <p:nvPr/>
            </p:nvSpPr>
            <p:spPr bwMode="auto">
              <a:xfrm>
                <a:off x="1851" y="2302"/>
                <a:ext cx="269" cy="316"/>
              </a:xfrm>
              <a:custGeom>
                <a:avLst/>
                <a:gdLst/>
                <a:ahLst/>
                <a:cxnLst>
                  <a:cxn ang="0">
                    <a:pos x="12" y="0"/>
                  </a:cxn>
                  <a:cxn ang="0">
                    <a:pos x="260" y="0"/>
                  </a:cxn>
                  <a:cxn ang="0">
                    <a:pos x="262" y="20"/>
                  </a:cxn>
                  <a:cxn ang="0">
                    <a:pos x="264" y="46"/>
                  </a:cxn>
                  <a:cxn ang="0">
                    <a:pos x="266" y="74"/>
                  </a:cxn>
                  <a:cxn ang="0">
                    <a:pos x="267" y="108"/>
                  </a:cxn>
                  <a:cxn ang="0">
                    <a:pos x="268" y="146"/>
                  </a:cxn>
                  <a:cxn ang="0">
                    <a:pos x="266" y="173"/>
                  </a:cxn>
                  <a:cxn ang="0">
                    <a:pos x="262" y="197"/>
                  </a:cxn>
                  <a:cxn ang="0">
                    <a:pos x="258" y="213"/>
                  </a:cxn>
                  <a:cxn ang="0">
                    <a:pos x="249" y="237"/>
                  </a:cxn>
                  <a:cxn ang="0">
                    <a:pos x="237" y="261"/>
                  </a:cxn>
                  <a:cxn ang="0">
                    <a:pos x="224" y="276"/>
                  </a:cxn>
                  <a:cxn ang="0">
                    <a:pos x="213" y="288"/>
                  </a:cxn>
                  <a:cxn ang="0">
                    <a:pos x="197" y="301"/>
                  </a:cxn>
                  <a:cxn ang="0">
                    <a:pos x="178" y="309"/>
                  </a:cxn>
                  <a:cxn ang="0">
                    <a:pos x="157" y="314"/>
                  </a:cxn>
                  <a:cxn ang="0">
                    <a:pos x="136" y="315"/>
                  </a:cxn>
                  <a:cxn ang="0">
                    <a:pos x="118" y="312"/>
                  </a:cxn>
                  <a:cxn ang="0">
                    <a:pos x="100" y="307"/>
                  </a:cxn>
                  <a:cxn ang="0">
                    <a:pos x="83" y="297"/>
                  </a:cxn>
                  <a:cxn ang="0">
                    <a:pos x="69" y="287"/>
                  </a:cxn>
                  <a:cxn ang="0">
                    <a:pos x="56" y="274"/>
                  </a:cxn>
                  <a:cxn ang="0">
                    <a:pos x="44" y="261"/>
                  </a:cxn>
                  <a:cxn ang="0">
                    <a:pos x="35" y="247"/>
                  </a:cxn>
                  <a:cxn ang="0">
                    <a:pos x="27" y="229"/>
                  </a:cxn>
                  <a:cxn ang="0">
                    <a:pos x="20" y="215"/>
                  </a:cxn>
                  <a:cxn ang="0">
                    <a:pos x="14" y="198"/>
                  </a:cxn>
                  <a:cxn ang="0">
                    <a:pos x="9" y="180"/>
                  </a:cxn>
                  <a:cxn ang="0">
                    <a:pos x="5" y="162"/>
                  </a:cxn>
                  <a:cxn ang="0">
                    <a:pos x="3" y="143"/>
                  </a:cxn>
                  <a:cxn ang="0">
                    <a:pos x="1" y="127"/>
                  </a:cxn>
                  <a:cxn ang="0">
                    <a:pos x="0" y="108"/>
                  </a:cxn>
                  <a:cxn ang="0">
                    <a:pos x="0" y="71"/>
                  </a:cxn>
                  <a:cxn ang="0">
                    <a:pos x="2" y="40"/>
                  </a:cxn>
                  <a:cxn ang="0">
                    <a:pos x="7" y="7"/>
                  </a:cxn>
                  <a:cxn ang="0">
                    <a:pos x="12" y="0"/>
                  </a:cxn>
                </a:cxnLst>
                <a:rect l="0" t="0" r="r" b="b"/>
                <a:pathLst>
                  <a:path w="269" h="316">
                    <a:moveTo>
                      <a:pt x="12" y="0"/>
                    </a:moveTo>
                    <a:lnTo>
                      <a:pt x="260" y="0"/>
                    </a:lnTo>
                    <a:lnTo>
                      <a:pt x="262" y="20"/>
                    </a:lnTo>
                    <a:lnTo>
                      <a:pt x="264" y="46"/>
                    </a:lnTo>
                    <a:lnTo>
                      <a:pt x="266" y="74"/>
                    </a:lnTo>
                    <a:lnTo>
                      <a:pt x="267" y="108"/>
                    </a:lnTo>
                    <a:lnTo>
                      <a:pt x="268" y="146"/>
                    </a:lnTo>
                    <a:lnTo>
                      <a:pt x="266" y="173"/>
                    </a:lnTo>
                    <a:lnTo>
                      <a:pt x="262" y="197"/>
                    </a:lnTo>
                    <a:lnTo>
                      <a:pt x="258" y="213"/>
                    </a:lnTo>
                    <a:lnTo>
                      <a:pt x="249" y="237"/>
                    </a:lnTo>
                    <a:lnTo>
                      <a:pt x="237" y="261"/>
                    </a:lnTo>
                    <a:lnTo>
                      <a:pt x="224" y="276"/>
                    </a:lnTo>
                    <a:lnTo>
                      <a:pt x="213" y="288"/>
                    </a:lnTo>
                    <a:lnTo>
                      <a:pt x="197" y="301"/>
                    </a:lnTo>
                    <a:lnTo>
                      <a:pt x="178" y="309"/>
                    </a:lnTo>
                    <a:lnTo>
                      <a:pt x="157" y="314"/>
                    </a:lnTo>
                    <a:lnTo>
                      <a:pt x="136" y="315"/>
                    </a:lnTo>
                    <a:lnTo>
                      <a:pt x="118" y="312"/>
                    </a:lnTo>
                    <a:lnTo>
                      <a:pt x="100" y="307"/>
                    </a:lnTo>
                    <a:lnTo>
                      <a:pt x="83" y="297"/>
                    </a:lnTo>
                    <a:lnTo>
                      <a:pt x="69" y="287"/>
                    </a:lnTo>
                    <a:lnTo>
                      <a:pt x="56" y="274"/>
                    </a:lnTo>
                    <a:lnTo>
                      <a:pt x="44" y="261"/>
                    </a:lnTo>
                    <a:lnTo>
                      <a:pt x="35" y="247"/>
                    </a:lnTo>
                    <a:lnTo>
                      <a:pt x="27" y="229"/>
                    </a:lnTo>
                    <a:lnTo>
                      <a:pt x="20" y="215"/>
                    </a:lnTo>
                    <a:lnTo>
                      <a:pt x="14" y="198"/>
                    </a:lnTo>
                    <a:lnTo>
                      <a:pt x="9" y="180"/>
                    </a:lnTo>
                    <a:lnTo>
                      <a:pt x="5" y="162"/>
                    </a:lnTo>
                    <a:lnTo>
                      <a:pt x="3" y="143"/>
                    </a:lnTo>
                    <a:lnTo>
                      <a:pt x="1" y="127"/>
                    </a:lnTo>
                    <a:lnTo>
                      <a:pt x="0" y="108"/>
                    </a:lnTo>
                    <a:lnTo>
                      <a:pt x="0" y="71"/>
                    </a:lnTo>
                    <a:lnTo>
                      <a:pt x="2" y="40"/>
                    </a:lnTo>
                    <a:lnTo>
                      <a:pt x="7" y="7"/>
                    </a:lnTo>
                    <a:lnTo>
                      <a:pt x="12" y="0"/>
                    </a:lnTo>
                  </a:path>
                </a:pathLst>
              </a:custGeom>
              <a:solidFill>
                <a:schemeClr val="tx2">
                  <a:lumMod val="60000"/>
                  <a:lumOff val="40000"/>
                </a:schemeClr>
              </a:solidFill>
              <a:ln w="0" cap="rnd" cmpd="sng">
                <a:solidFill>
                  <a:srgbClr val="000000"/>
                </a:solidFill>
                <a:prstDash val="solid"/>
                <a:bevel/>
                <a:headEnd type="none" w="med" len="med"/>
                <a:tailEnd type="none" w="med" len="med"/>
              </a:ln>
              <a:effectLst/>
            </p:spPr>
            <p:txBody>
              <a:bodyPr/>
              <a:lstStyle/>
              <a:p>
                <a:endParaRPr lang="en-US"/>
              </a:p>
            </p:txBody>
          </p:sp>
        </p:grpSp>
      </p:grpSp>
      <p:sp>
        <p:nvSpPr>
          <p:cNvPr id="13" name="Slide Number Placeholder 12"/>
          <p:cNvSpPr>
            <a:spLocks noGrp="1"/>
          </p:cNvSpPr>
          <p:nvPr>
            <p:ph type="sldNum" sz="quarter" idx="12"/>
          </p:nvPr>
        </p:nvSpPr>
        <p:spPr/>
        <p:txBody>
          <a:bodyPr/>
          <a:lstStyle/>
          <a:p>
            <a:pPr>
              <a:defRPr/>
            </a:pPr>
            <a:fld id="{EA38D44F-3B33-49D9-893A-4D3EBBCEA846}" type="slidenum">
              <a:rPr lang="en-US" smtClean="0"/>
              <a:pPr>
                <a:defRPr/>
              </a:pPr>
              <a:t>75</a:t>
            </a:fld>
            <a:endParaRPr lang="en-US"/>
          </a:p>
        </p:txBody>
      </p:sp>
      <p:sp>
        <p:nvSpPr>
          <p:cNvPr id="14" name="Footer Placeholder 13"/>
          <p:cNvSpPr>
            <a:spLocks noGrp="1"/>
          </p:cNvSpPr>
          <p:nvPr>
            <p:ph type="ftr" sz="quarter" idx="11"/>
          </p:nvPr>
        </p:nvSpPr>
        <p:spPr>
          <a:xfrm>
            <a:off x="3124200" y="6492899"/>
            <a:ext cx="2895600" cy="365125"/>
          </a:xfrm>
        </p:spPr>
        <p:txBody>
          <a:bodyPr/>
          <a:lstStyle/>
          <a:p>
            <a:pPr>
              <a:defRPr/>
            </a:pPr>
            <a:r>
              <a:rPr lang="en-US"/>
              <a:t>©PE STUDIES RESOURCES</a:t>
            </a:r>
          </a:p>
        </p:txBody>
      </p:sp>
      <p:pic>
        <p:nvPicPr>
          <p:cNvPr id="15"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51267" y="6227135"/>
            <a:ext cx="457501" cy="457955"/>
          </a:xfrm>
          <a:prstGeom prst="rect">
            <a:avLst/>
          </a:prstGeom>
          <a:noFill/>
        </p:spPr>
      </p:pic>
      <p:sp>
        <p:nvSpPr>
          <p:cNvPr id="16" name="TextBox 15">
            <a:hlinkClick r:id="rId3" action="ppaction://hlinksldjump"/>
          </p:cNvPr>
          <p:cNvSpPr txBox="1"/>
          <p:nvPr/>
        </p:nvSpPr>
        <p:spPr>
          <a:xfrm>
            <a:off x="-101133" y="6608890"/>
            <a:ext cx="838200" cy="215444"/>
          </a:xfrm>
          <a:prstGeom prst="rect">
            <a:avLst/>
          </a:prstGeom>
          <a:noFill/>
        </p:spPr>
        <p:txBody>
          <a:bodyPr wrap="square" rtlCol="0">
            <a:spAutoFit/>
          </a:bodyPr>
          <a:lstStyle/>
          <a:p>
            <a:pPr algn="ctr"/>
            <a:r>
              <a:rPr lang="en-AU" sz="800"/>
              <a:t>Home</a:t>
            </a:r>
            <a:endParaRPr lang="en-US" sz="800"/>
          </a:p>
        </p:txBody>
      </p:sp>
      <p:sp>
        <p:nvSpPr>
          <p:cNvPr id="21" name="Title 1">
            <a:extLst>
              <a:ext uri="{FF2B5EF4-FFF2-40B4-BE49-F238E27FC236}">
                <a16:creationId xmlns:a16="http://schemas.microsoft.com/office/drawing/2014/main" id="{DB197170-FE5C-D748-ADFC-A394532C72D5}"/>
              </a:ext>
            </a:extLst>
          </p:cNvPr>
          <p:cNvSpPr txBox="1">
            <a:spLocks/>
          </p:cNvSpPr>
          <p:nvPr/>
        </p:nvSpPr>
        <p:spPr>
          <a:xfrm>
            <a:off x="0" y="1"/>
            <a:ext cx="9144000" cy="481914"/>
          </a:xfrm>
          <a:prstGeom prst="rect">
            <a:avLst/>
          </a:prstGeom>
          <a:solidFill>
            <a:srgbClr val="FF40FF"/>
          </a:solidFill>
          <a:ln w="9525" cap="flat" cmpd="sng" algn="ctr">
            <a:solidFill>
              <a:schemeClr val="bg1"/>
            </a:solidFill>
            <a:prstDash val="solid"/>
          </a:ln>
        </p:spPr>
        <p:style>
          <a:lnRef idx="1">
            <a:schemeClr val="dk1"/>
          </a:lnRef>
          <a:fillRef idx="2">
            <a:schemeClr val="dk1"/>
          </a:fillRef>
          <a:effectRef idx="1">
            <a:schemeClr val="dk1"/>
          </a:effectRef>
          <a:fontRef idx="minor">
            <a:schemeClr val="dk1"/>
          </a:fontRef>
        </p:style>
        <p:txBody>
          <a:bodyPr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BALANCE</a:t>
            </a:r>
          </a:p>
        </p:txBody>
      </p:sp>
      <p:grpSp>
        <p:nvGrpSpPr>
          <p:cNvPr id="22" name="Group 21">
            <a:extLst>
              <a:ext uri="{FF2B5EF4-FFF2-40B4-BE49-F238E27FC236}">
                <a16:creationId xmlns:a16="http://schemas.microsoft.com/office/drawing/2014/main" id="{36B0E6E2-DAE5-A94E-B902-BED3F16B7BF1}"/>
              </a:ext>
            </a:extLst>
          </p:cNvPr>
          <p:cNvGrpSpPr/>
          <p:nvPr/>
        </p:nvGrpSpPr>
        <p:grpSpPr>
          <a:xfrm rot="20986464">
            <a:off x="184193" y="863115"/>
            <a:ext cx="2244969" cy="482047"/>
            <a:chOff x="409" y="1787084"/>
            <a:chExt cx="1782216" cy="891108"/>
          </a:xfrm>
          <a:solidFill>
            <a:srgbClr val="FF0000"/>
          </a:solidFill>
        </p:grpSpPr>
        <p:sp>
          <p:nvSpPr>
            <p:cNvPr id="23" name="Rectangle 22">
              <a:extLst>
                <a:ext uri="{FF2B5EF4-FFF2-40B4-BE49-F238E27FC236}">
                  <a16:creationId xmlns:a16="http://schemas.microsoft.com/office/drawing/2014/main" id="{4D3D1E78-3C5F-0548-96BE-9F75E479E13F}"/>
                </a:ext>
              </a:extLst>
            </p:cNvPr>
            <p:cNvSpPr/>
            <p:nvPr/>
          </p:nvSpPr>
          <p:spPr>
            <a:xfrm>
              <a:off x="409" y="1787084"/>
              <a:ext cx="1782216" cy="891108"/>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EE97E19F-DC5B-0D4E-AC0C-D4BF6B67851D}"/>
                </a:ext>
              </a:extLst>
            </p:cNvPr>
            <p:cNvSpPr txBox="1"/>
            <p:nvPr/>
          </p:nvSpPr>
          <p:spPr>
            <a:xfrm>
              <a:off x="409" y="1787084"/>
              <a:ext cx="1782216" cy="89110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GB" sz="2000" b="1" kern="1200"/>
                <a:t>Base of Support</a:t>
              </a:r>
              <a:endParaRPr lang="en-AU" sz="2000" b="1" kern="1200"/>
            </a:p>
          </p:txBody>
        </p:sp>
      </p:grpSp>
      <p:pic>
        <p:nvPicPr>
          <p:cNvPr id="3076" name="Picture 4">
            <a:extLst>
              <a:ext uri="{FF2B5EF4-FFF2-40B4-BE49-F238E27FC236}">
                <a16:creationId xmlns:a16="http://schemas.microsoft.com/office/drawing/2014/main" id="{6EBAA092-0255-2D49-86A8-7F467A5F69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715" y="3450198"/>
            <a:ext cx="4070812" cy="27578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710042C-5F7A-A34D-96DF-8C1D33C5EB28}"/>
              </a:ext>
            </a:extLst>
          </p:cNvPr>
          <p:cNvSpPr/>
          <p:nvPr/>
        </p:nvSpPr>
        <p:spPr>
          <a:xfrm>
            <a:off x="838200" y="6110865"/>
            <a:ext cx="2133600" cy="169277"/>
          </a:xfrm>
          <a:prstGeom prst="rect">
            <a:avLst/>
          </a:prstGeom>
        </p:spPr>
        <p:txBody>
          <a:bodyPr wrap="square">
            <a:spAutoFit/>
          </a:bodyPr>
          <a:lstStyle/>
          <a:p>
            <a:r>
              <a:rPr lang="en-US" sz="500"/>
              <a:t>https://</a:t>
            </a:r>
            <a:r>
              <a:rPr lang="en-US" sz="500" err="1"/>
              <a:t>commons.wikimedia.org</a:t>
            </a:r>
            <a:r>
              <a:rPr lang="en-US" sz="500"/>
              <a:t>/wiki/</a:t>
            </a:r>
            <a:r>
              <a:rPr lang="en-US" sz="500" err="1"/>
              <a:t>File:Base-of-support.svg</a:t>
            </a:r>
            <a:endParaRPr lang="en-US" sz="500"/>
          </a:p>
        </p:txBody>
      </p:sp>
    </p:spTree>
    <p:extLst>
      <p:ext uri="{BB962C8B-B14F-4D97-AF65-F5344CB8AC3E}">
        <p14:creationId xmlns:p14="http://schemas.microsoft.com/office/powerpoint/2010/main" val="223992044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1782" y="1285861"/>
            <a:ext cx="8229600" cy="2618874"/>
          </a:xfrm>
          <a:solidFill>
            <a:schemeClr val="bg1"/>
          </a:solidFill>
          <a:ln w="12700">
            <a:solidFill>
              <a:srgbClr val="FF40FF"/>
            </a:solidFill>
          </a:ln>
        </p:spPr>
        <p:style>
          <a:lnRef idx="3">
            <a:schemeClr val="lt1"/>
          </a:lnRef>
          <a:fillRef idx="1">
            <a:schemeClr val="accent4"/>
          </a:fillRef>
          <a:effectRef idx="1">
            <a:schemeClr val="accent4"/>
          </a:effectRef>
          <a:fontRef idx="minor">
            <a:schemeClr val="lt1"/>
          </a:fontRef>
        </p:style>
        <p:txBody>
          <a:bodyPr>
            <a:normAutofit/>
          </a:bodyPr>
          <a:lstStyle/>
          <a:p>
            <a:pPr marL="0" indent="0">
              <a:buNone/>
            </a:pPr>
            <a:r>
              <a:rPr lang="en-US" sz="1800">
                <a:solidFill>
                  <a:schemeClr val="tx1"/>
                </a:solidFill>
              </a:rPr>
              <a:t>Balance and stability are affected by a variety of factors. These include the following;</a:t>
            </a:r>
          </a:p>
          <a:p>
            <a:pPr marL="0" indent="0">
              <a:buNone/>
            </a:pPr>
            <a:endParaRPr lang="en-US" sz="1000">
              <a:solidFill>
                <a:schemeClr val="tx1"/>
              </a:solidFill>
            </a:endParaRPr>
          </a:p>
          <a:p>
            <a:pPr marL="914400" lvl="1" indent="-514350">
              <a:buFont typeface="+mj-lt"/>
              <a:buAutoNum type="arabicPeriod"/>
            </a:pPr>
            <a:r>
              <a:rPr lang="en-US" sz="1800">
                <a:solidFill>
                  <a:schemeClr val="tx1"/>
                </a:solidFill>
              </a:rPr>
              <a:t>Mass of the object</a:t>
            </a:r>
          </a:p>
          <a:p>
            <a:pPr marL="914400" lvl="1" indent="-514350">
              <a:buFont typeface="+mj-lt"/>
              <a:buAutoNum type="arabicPeriod"/>
            </a:pPr>
            <a:r>
              <a:rPr lang="en-US" sz="1800">
                <a:solidFill>
                  <a:schemeClr val="tx1"/>
                </a:solidFill>
              </a:rPr>
              <a:t>Size of the base of support (BOS)</a:t>
            </a:r>
          </a:p>
          <a:p>
            <a:pPr marL="914400" lvl="1" indent="-514350">
              <a:buFont typeface="+mj-lt"/>
              <a:buAutoNum type="arabicPeriod"/>
            </a:pPr>
            <a:r>
              <a:rPr lang="en-US" sz="1800">
                <a:solidFill>
                  <a:schemeClr val="tx1"/>
                </a:solidFill>
              </a:rPr>
              <a:t>Height of the </a:t>
            </a:r>
            <a:r>
              <a:rPr lang="en-US" sz="1800" err="1">
                <a:solidFill>
                  <a:schemeClr val="tx1"/>
                </a:solidFill>
              </a:rPr>
              <a:t>centre</a:t>
            </a:r>
            <a:r>
              <a:rPr lang="en-US" sz="1800">
                <a:solidFill>
                  <a:schemeClr val="tx1"/>
                </a:solidFill>
              </a:rPr>
              <a:t> of gravity (COG) above base of support</a:t>
            </a:r>
          </a:p>
          <a:p>
            <a:pPr marL="914400" lvl="1" indent="-514350">
              <a:buFont typeface="+mj-lt"/>
              <a:buAutoNum type="arabicPeriod"/>
            </a:pPr>
            <a:r>
              <a:rPr lang="en-US" sz="1800">
                <a:solidFill>
                  <a:schemeClr val="tx1"/>
                </a:solidFill>
              </a:rPr>
              <a:t>Position of line of gravity (LOG) relative to base of support</a:t>
            </a:r>
          </a:p>
          <a:p>
            <a:pPr marL="914400" lvl="1" indent="-514350">
              <a:buFont typeface="+mj-lt"/>
              <a:buAutoNum type="arabicPeriod"/>
            </a:pPr>
            <a:r>
              <a:rPr lang="en-US" sz="1800">
                <a:solidFill>
                  <a:schemeClr val="tx1"/>
                </a:solidFill>
              </a:rPr>
              <a:t>Increasing BOS in direction of oncoming force</a:t>
            </a:r>
          </a:p>
          <a:p>
            <a:pPr marL="914400" lvl="1" indent="-514350">
              <a:buFont typeface="+mj-lt"/>
              <a:buAutoNum type="arabicPeriod"/>
            </a:pPr>
            <a:r>
              <a:rPr lang="en-US" sz="1800">
                <a:solidFill>
                  <a:schemeClr val="tx1"/>
                </a:solidFill>
              </a:rPr>
              <a:t>Positioning COG near edge of BOS in direction of oncoming force</a:t>
            </a:r>
          </a:p>
        </p:txBody>
      </p:sp>
      <p:sp>
        <p:nvSpPr>
          <p:cNvPr id="9" name="Slide Number Placeholder 8"/>
          <p:cNvSpPr>
            <a:spLocks noGrp="1"/>
          </p:cNvSpPr>
          <p:nvPr>
            <p:ph type="sldNum" sz="quarter" idx="12"/>
          </p:nvPr>
        </p:nvSpPr>
        <p:spPr/>
        <p:txBody>
          <a:bodyPr/>
          <a:lstStyle/>
          <a:p>
            <a:pPr>
              <a:defRPr/>
            </a:pPr>
            <a:fld id="{989D97D2-95B3-4677-9D7B-2A2FC247BB09}" type="slidenum">
              <a:rPr lang="en-US" smtClean="0"/>
              <a:pPr>
                <a:defRPr/>
              </a:pPr>
              <a:t>76</a:t>
            </a:fld>
            <a:endParaRPr lang="en-US"/>
          </a:p>
        </p:txBody>
      </p:sp>
      <p:sp>
        <p:nvSpPr>
          <p:cNvPr id="11" name="Footer Placeholder 10"/>
          <p:cNvSpPr>
            <a:spLocks noGrp="1"/>
          </p:cNvSpPr>
          <p:nvPr>
            <p:ph type="ftr" sz="quarter" idx="11"/>
          </p:nvPr>
        </p:nvSpPr>
        <p:spPr>
          <a:xfrm>
            <a:off x="3124200" y="6400800"/>
            <a:ext cx="2895600" cy="365125"/>
          </a:xfrm>
        </p:spPr>
        <p:txBody>
          <a:bodyPr/>
          <a:lstStyle/>
          <a:p>
            <a:pPr>
              <a:defRPr/>
            </a:pPr>
            <a:r>
              <a:rPr lang="en-US"/>
              <a:t>©PE STUDIES RESOURCES</a:t>
            </a:r>
          </a:p>
        </p:txBody>
      </p:sp>
      <p:pic>
        <p:nvPicPr>
          <p:cNvPr id="12"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0" y="6260801"/>
            <a:ext cx="457501" cy="457955"/>
          </a:xfrm>
          <a:prstGeom prst="rect">
            <a:avLst/>
          </a:prstGeom>
          <a:noFill/>
        </p:spPr>
      </p:pic>
      <p:sp>
        <p:nvSpPr>
          <p:cNvPr id="14" name="TextBox 13">
            <a:hlinkClick r:id="rId3" action="ppaction://hlinksldjump"/>
          </p:cNvPr>
          <p:cNvSpPr txBox="1"/>
          <p:nvPr/>
        </p:nvSpPr>
        <p:spPr>
          <a:xfrm>
            <a:off x="-152400" y="6642556"/>
            <a:ext cx="838200" cy="215444"/>
          </a:xfrm>
          <a:prstGeom prst="rect">
            <a:avLst/>
          </a:prstGeom>
          <a:noFill/>
        </p:spPr>
        <p:txBody>
          <a:bodyPr wrap="square" rtlCol="0">
            <a:spAutoFit/>
          </a:bodyPr>
          <a:lstStyle/>
          <a:p>
            <a:pPr algn="ctr"/>
            <a:r>
              <a:rPr lang="en-AU" sz="800"/>
              <a:t>Home</a:t>
            </a:r>
            <a:endParaRPr lang="en-US" sz="800"/>
          </a:p>
        </p:txBody>
      </p:sp>
      <p:sp>
        <p:nvSpPr>
          <p:cNvPr id="8" name="Title 1">
            <a:extLst>
              <a:ext uri="{FF2B5EF4-FFF2-40B4-BE49-F238E27FC236}">
                <a16:creationId xmlns:a16="http://schemas.microsoft.com/office/drawing/2014/main" id="{8BC5B61E-E9A1-334A-B7A5-82C51EDB7C8F}"/>
              </a:ext>
            </a:extLst>
          </p:cNvPr>
          <p:cNvSpPr txBox="1">
            <a:spLocks/>
          </p:cNvSpPr>
          <p:nvPr/>
        </p:nvSpPr>
        <p:spPr>
          <a:xfrm>
            <a:off x="0" y="1"/>
            <a:ext cx="9144000" cy="494270"/>
          </a:xfrm>
          <a:prstGeom prst="rect">
            <a:avLst/>
          </a:prstGeom>
          <a:solidFill>
            <a:srgbClr val="FF40FF"/>
          </a:solidFill>
          <a:ln w="9525" cap="flat" cmpd="sng" algn="ctr">
            <a:solidFill>
              <a:schemeClr val="bg1"/>
            </a:solidFill>
            <a:prstDash val="solid"/>
          </a:ln>
        </p:spPr>
        <p:style>
          <a:lnRef idx="1">
            <a:schemeClr val="dk1"/>
          </a:lnRef>
          <a:fillRef idx="2">
            <a:schemeClr val="dk1"/>
          </a:fillRef>
          <a:effectRef idx="1">
            <a:schemeClr val="dk1"/>
          </a:effectRef>
          <a:fontRef idx="minor">
            <a:schemeClr val="dk1"/>
          </a:fontRef>
        </p:style>
        <p:txBody>
          <a:bodyPr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BALANCE</a:t>
            </a:r>
          </a:p>
        </p:txBody>
      </p:sp>
    </p:spTree>
    <p:extLst>
      <p:ext uri="{BB962C8B-B14F-4D97-AF65-F5344CB8AC3E}">
        <p14:creationId xmlns:p14="http://schemas.microsoft.com/office/powerpoint/2010/main" val="44964827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052" y="1592250"/>
            <a:ext cx="8597594" cy="992863"/>
          </a:xfrm>
          <a:solidFill>
            <a:schemeClr val="bg1"/>
          </a:solidFill>
          <a:ln w="12700">
            <a:solidFill>
              <a:srgbClr val="FF40FF"/>
            </a:solidFill>
          </a:ln>
        </p:spPr>
        <p:style>
          <a:lnRef idx="3">
            <a:schemeClr val="lt1"/>
          </a:lnRef>
          <a:fillRef idx="1">
            <a:schemeClr val="accent4"/>
          </a:fillRef>
          <a:effectRef idx="1">
            <a:schemeClr val="accent4"/>
          </a:effectRef>
          <a:fontRef idx="minor">
            <a:schemeClr val="lt1"/>
          </a:fontRef>
        </p:style>
        <p:txBody>
          <a:bodyPr>
            <a:normAutofit lnSpcReduction="10000"/>
          </a:bodyPr>
          <a:lstStyle/>
          <a:p>
            <a:pPr marL="0" indent="0">
              <a:buNone/>
            </a:pPr>
            <a:r>
              <a:rPr lang="en-US" sz="2000" b="1">
                <a:solidFill>
                  <a:schemeClr val="tx1"/>
                </a:solidFill>
              </a:rPr>
              <a:t>1. Mass of the object</a:t>
            </a:r>
          </a:p>
          <a:p>
            <a:r>
              <a:rPr lang="en-US" sz="1800">
                <a:solidFill>
                  <a:schemeClr val="tx1"/>
                </a:solidFill>
              </a:rPr>
              <a:t>The greater the mass of an object, the greater its stability will be, given that all other factors are equal.</a:t>
            </a:r>
          </a:p>
        </p:txBody>
      </p:sp>
      <p:sp>
        <p:nvSpPr>
          <p:cNvPr id="7" name="TextBox 6"/>
          <p:cNvSpPr txBox="1"/>
          <p:nvPr/>
        </p:nvSpPr>
        <p:spPr>
          <a:xfrm>
            <a:off x="214282" y="3934430"/>
            <a:ext cx="2857520" cy="923330"/>
          </a:xfrm>
          <a:prstGeom prst="rect">
            <a:avLst/>
          </a:prstGeom>
          <a:solidFill>
            <a:srgbClr val="92D050"/>
          </a:solidFill>
          <a:ln>
            <a:solidFill>
              <a:schemeClr val="tx1"/>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AU" b="1">
                <a:solidFill>
                  <a:schemeClr val="bg1"/>
                </a:solidFill>
              </a:rPr>
              <a:t>Sumo wrestlers have excellent stability as a result of their increased mass </a:t>
            </a:r>
            <a:endParaRPr lang="en-US" b="1">
              <a:solidFill>
                <a:schemeClr val="bg1"/>
              </a:solidFill>
            </a:endParaRPr>
          </a:p>
        </p:txBody>
      </p:sp>
      <p:pic>
        <p:nvPicPr>
          <p:cNvPr id="43012" name="Picture 4" descr="Wrestlers by wilhelmja."/>
          <p:cNvPicPr>
            <a:picLocks noChangeAspect="1" noChangeArrowheads="1"/>
          </p:cNvPicPr>
          <p:nvPr/>
        </p:nvPicPr>
        <p:blipFill>
          <a:blip r:embed="rId3" cstate="print"/>
          <a:srcRect/>
          <a:stretch>
            <a:fillRect/>
          </a:stretch>
        </p:blipFill>
        <p:spPr bwMode="auto">
          <a:xfrm>
            <a:off x="3500430" y="2928934"/>
            <a:ext cx="5297216" cy="3538540"/>
          </a:xfrm>
          <a:prstGeom prst="rect">
            <a:avLst/>
          </a:prstGeom>
          <a:noFill/>
        </p:spPr>
      </p:pic>
      <p:sp>
        <p:nvSpPr>
          <p:cNvPr id="13" name="Rectangle 12"/>
          <p:cNvSpPr/>
          <p:nvPr/>
        </p:nvSpPr>
        <p:spPr>
          <a:xfrm>
            <a:off x="6658321" y="6436815"/>
            <a:ext cx="1659429" cy="184666"/>
          </a:xfrm>
          <a:prstGeom prst="rect">
            <a:avLst/>
          </a:prstGeom>
        </p:spPr>
        <p:txBody>
          <a:bodyPr wrap="none">
            <a:spAutoFit/>
          </a:bodyPr>
          <a:lstStyle/>
          <a:p>
            <a:r>
              <a:rPr lang="en-US" sz="600" err="1"/>
              <a:t>www.flickr.com</a:t>
            </a:r>
            <a:r>
              <a:rPr lang="en-US" sz="600"/>
              <a:t>/photos/</a:t>
            </a:r>
            <a:r>
              <a:rPr lang="en-US" sz="600" err="1"/>
              <a:t>wilhelmja</a:t>
            </a:r>
            <a:r>
              <a:rPr lang="en-US" sz="600"/>
              <a:t>/378453316/</a:t>
            </a:r>
          </a:p>
        </p:txBody>
      </p:sp>
      <p:sp>
        <p:nvSpPr>
          <p:cNvPr id="8" name="Right Arrow 7"/>
          <p:cNvSpPr/>
          <p:nvPr/>
        </p:nvSpPr>
        <p:spPr>
          <a:xfrm>
            <a:off x="3071802" y="4286256"/>
            <a:ext cx="1285884" cy="285752"/>
          </a:xfrm>
          <a:prstGeom prst="rightArrow">
            <a:avLst/>
          </a:prstGeom>
          <a:solidFill>
            <a:srgbClr val="92D05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pPr>
              <a:defRPr/>
            </a:pPr>
            <a:fld id="{989D97D2-95B3-4677-9D7B-2A2FC247BB09}" type="slidenum">
              <a:rPr lang="en-US" smtClean="0"/>
              <a:pPr>
                <a:defRPr/>
              </a:pPr>
              <a:t>77</a:t>
            </a:fld>
            <a:endParaRPr lang="en-US"/>
          </a:p>
        </p:txBody>
      </p:sp>
      <p:sp>
        <p:nvSpPr>
          <p:cNvPr id="11" name="Footer Placeholder 10"/>
          <p:cNvSpPr>
            <a:spLocks noGrp="1"/>
          </p:cNvSpPr>
          <p:nvPr>
            <p:ph type="ftr" sz="quarter" idx="11"/>
          </p:nvPr>
        </p:nvSpPr>
        <p:spPr>
          <a:xfrm>
            <a:off x="2214546" y="6492899"/>
            <a:ext cx="2895600" cy="365125"/>
          </a:xfrm>
        </p:spPr>
        <p:txBody>
          <a:bodyPr/>
          <a:lstStyle/>
          <a:p>
            <a:pPr>
              <a:defRPr/>
            </a:pPr>
            <a:r>
              <a:rPr lang="en-US"/>
              <a:t>©PE STUDIES RESOURCES</a:t>
            </a:r>
          </a:p>
        </p:txBody>
      </p:sp>
      <p:pic>
        <p:nvPicPr>
          <p:cNvPr id="12" name="Picture 2" descr="C:\Program Files\Microsoft Office\MEDIA\CAGCAT10\j0185604.wmf">
            <a:hlinkClick r:id="rId4" action="ppaction://hlinksldjump"/>
          </p:cNvPr>
          <p:cNvPicPr>
            <a:picLocks noChangeAspect="1" noChangeArrowheads="1"/>
          </p:cNvPicPr>
          <p:nvPr/>
        </p:nvPicPr>
        <p:blipFill>
          <a:blip r:embed="rId5" cstate="print"/>
          <a:srcRect/>
          <a:stretch>
            <a:fillRect/>
          </a:stretch>
        </p:blipFill>
        <p:spPr bwMode="auto">
          <a:xfrm>
            <a:off x="85692" y="6238496"/>
            <a:ext cx="457501" cy="457955"/>
          </a:xfrm>
          <a:prstGeom prst="rect">
            <a:avLst/>
          </a:prstGeom>
          <a:noFill/>
        </p:spPr>
      </p:pic>
      <p:sp>
        <p:nvSpPr>
          <p:cNvPr id="14" name="TextBox 13">
            <a:hlinkClick r:id="rId4" action="ppaction://hlinksldjump"/>
          </p:cNvPr>
          <p:cNvSpPr txBox="1"/>
          <p:nvPr/>
        </p:nvSpPr>
        <p:spPr>
          <a:xfrm>
            <a:off x="-66708" y="6620251"/>
            <a:ext cx="838200" cy="215444"/>
          </a:xfrm>
          <a:prstGeom prst="rect">
            <a:avLst/>
          </a:prstGeom>
          <a:noFill/>
        </p:spPr>
        <p:txBody>
          <a:bodyPr wrap="square" rtlCol="0">
            <a:spAutoFit/>
          </a:bodyPr>
          <a:lstStyle/>
          <a:p>
            <a:pPr algn="ctr"/>
            <a:r>
              <a:rPr lang="en-AU" sz="800"/>
              <a:t>Home</a:t>
            </a:r>
            <a:endParaRPr lang="en-US" sz="800"/>
          </a:p>
        </p:txBody>
      </p:sp>
      <p:sp>
        <p:nvSpPr>
          <p:cNvPr id="15" name="Title 1">
            <a:extLst>
              <a:ext uri="{FF2B5EF4-FFF2-40B4-BE49-F238E27FC236}">
                <a16:creationId xmlns:a16="http://schemas.microsoft.com/office/drawing/2014/main" id="{6867F669-F406-5B47-842B-633CD01731CC}"/>
              </a:ext>
            </a:extLst>
          </p:cNvPr>
          <p:cNvSpPr txBox="1">
            <a:spLocks/>
          </p:cNvSpPr>
          <p:nvPr/>
        </p:nvSpPr>
        <p:spPr>
          <a:xfrm>
            <a:off x="0" y="0"/>
            <a:ext cx="9144000" cy="504949"/>
          </a:xfrm>
          <a:prstGeom prst="rect">
            <a:avLst/>
          </a:prstGeom>
          <a:solidFill>
            <a:srgbClr val="FF40FF"/>
          </a:solidFill>
          <a:ln w="9525" cap="flat" cmpd="sng" algn="ctr">
            <a:solidFill>
              <a:schemeClr val="bg1"/>
            </a:solidFill>
            <a:prstDash val="solid"/>
          </a:ln>
        </p:spPr>
        <p:style>
          <a:lnRef idx="1">
            <a:schemeClr val="dk1"/>
          </a:lnRef>
          <a:fillRef idx="2">
            <a:schemeClr val="dk1"/>
          </a:fillRef>
          <a:effectRef idx="1">
            <a:schemeClr val="dk1"/>
          </a:effectRef>
          <a:fontRef idx="minor">
            <a:schemeClr val="dk1"/>
          </a:fontRef>
        </p:style>
        <p:txBody>
          <a:bodyPr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BALANCE</a:t>
            </a:r>
          </a:p>
        </p:txBody>
      </p:sp>
      <p:sp>
        <p:nvSpPr>
          <p:cNvPr id="16" name="Title 4">
            <a:extLst>
              <a:ext uri="{FF2B5EF4-FFF2-40B4-BE49-F238E27FC236}">
                <a16:creationId xmlns:a16="http://schemas.microsoft.com/office/drawing/2014/main" id="{DBE84E37-ECD4-A24C-9B39-83F504B4E058}"/>
              </a:ext>
            </a:extLst>
          </p:cNvPr>
          <p:cNvSpPr txBox="1">
            <a:spLocks/>
          </p:cNvSpPr>
          <p:nvPr/>
        </p:nvSpPr>
        <p:spPr>
          <a:xfrm>
            <a:off x="200052" y="1016227"/>
            <a:ext cx="3448839" cy="400110"/>
          </a:xfrm>
          <a:prstGeom prst="rect">
            <a:avLst/>
          </a:prstGeom>
          <a:solidFill>
            <a:srgbClr val="FF0000"/>
          </a:solidFill>
        </p:spPr>
        <p:style>
          <a:lnRef idx="1">
            <a:schemeClr val="dk1"/>
          </a:lnRef>
          <a:fillRef idx="2">
            <a:schemeClr val="dk1"/>
          </a:fillRef>
          <a:effectRef idx="1">
            <a:schemeClr val="dk1"/>
          </a:effectRef>
          <a:fontRef idx="minor">
            <a:schemeClr val="dk1"/>
          </a:fontRef>
        </p:style>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2000" b="1">
                <a:solidFill>
                  <a:schemeClr val="bg1"/>
                </a:solidFill>
              </a:rPr>
              <a:t>FACTORS AFFECTING BALANCE</a:t>
            </a:r>
          </a:p>
        </p:txBody>
      </p:sp>
    </p:spTree>
    <p:extLst>
      <p:ext uri="{BB962C8B-B14F-4D97-AF65-F5344CB8AC3E}">
        <p14:creationId xmlns:p14="http://schemas.microsoft.com/office/powerpoint/2010/main" val="268317413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565614"/>
            <a:ext cx="8715404" cy="816951"/>
          </a:xfrm>
          <a:solidFill>
            <a:schemeClr val="bg1"/>
          </a:solidFill>
          <a:ln w="12700">
            <a:solidFill>
              <a:srgbClr val="FF40FF"/>
            </a:solidFill>
          </a:ln>
        </p:spPr>
        <p:style>
          <a:lnRef idx="3">
            <a:schemeClr val="lt1"/>
          </a:lnRef>
          <a:fillRef idx="1">
            <a:schemeClr val="accent4"/>
          </a:fillRef>
          <a:effectRef idx="1">
            <a:schemeClr val="accent4"/>
          </a:effectRef>
          <a:fontRef idx="minor">
            <a:schemeClr val="lt1"/>
          </a:fontRef>
        </p:style>
        <p:txBody>
          <a:bodyPr/>
          <a:lstStyle/>
          <a:p>
            <a:pPr marL="0" indent="0">
              <a:buNone/>
            </a:pPr>
            <a:r>
              <a:rPr lang="en-US" sz="2000" b="1">
                <a:solidFill>
                  <a:schemeClr val="tx1"/>
                </a:solidFill>
              </a:rPr>
              <a:t>2. Size of the object’s base of support</a:t>
            </a:r>
            <a:endParaRPr lang="en-US" sz="2000" b="1" u="sng">
              <a:solidFill>
                <a:schemeClr val="tx1"/>
              </a:solidFill>
            </a:endParaRPr>
          </a:p>
          <a:p>
            <a:r>
              <a:rPr lang="en-US" sz="1800">
                <a:solidFill>
                  <a:schemeClr val="tx1"/>
                </a:solidFill>
              </a:rPr>
              <a:t>The greater the area of support, the greater the degree of stability.</a:t>
            </a:r>
          </a:p>
          <a:p>
            <a:endParaRPr lang="en-US">
              <a:solidFill>
                <a:schemeClr val="tx1"/>
              </a:solidFill>
            </a:endParaRPr>
          </a:p>
        </p:txBody>
      </p:sp>
      <p:pic>
        <p:nvPicPr>
          <p:cNvPr id="126978" name="Picture 2"/>
          <p:cNvPicPr>
            <a:picLocks noChangeAspect="1" noChangeArrowheads="1"/>
          </p:cNvPicPr>
          <p:nvPr/>
        </p:nvPicPr>
        <p:blipFill>
          <a:blip r:embed="rId2" cstate="print"/>
          <a:srcRect/>
          <a:stretch>
            <a:fillRect/>
          </a:stretch>
        </p:blipFill>
        <p:spPr bwMode="auto">
          <a:xfrm>
            <a:off x="4500562" y="2714620"/>
            <a:ext cx="4429124" cy="3309675"/>
          </a:xfrm>
          <a:prstGeom prst="rect">
            <a:avLst/>
          </a:prstGeom>
          <a:noFill/>
          <a:ln w="9525">
            <a:noFill/>
            <a:miter lim="800000"/>
            <a:headEnd/>
            <a:tailEnd/>
          </a:ln>
          <a:effectLst/>
        </p:spPr>
      </p:pic>
      <p:pic>
        <p:nvPicPr>
          <p:cNvPr id="126979" name="Picture 3"/>
          <p:cNvPicPr>
            <a:picLocks noChangeAspect="1" noChangeArrowheads="1"/>
          </p:cNvPicPr>
          <p:nvPr/>
        </p:nvPicPr>
        <p:blipFill>
          <a:blip r:embed="rId3" cstate="print"/>
          <a:srcRect/>
          <a:stretch>
            <a:fillRect/>
          </a:stretch>
        </p:blipFill>
        <p:spPr bwMode="auto">
          <a:xfrm>
            <a:off x="214282" y="2714620"/>
            <a:ext cx="4429124" cy="332011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pPr>
              <a:defRPr/>
            </a:pPr>
            <a:fld id="{989D97D2-95B3-4677-9D7B-2A2FC247BB09}" type="slidenum">
              <a:rPr lang="en-US" smtClean="0"/>
              <a:pPr>
                <a:defRPr/>
              </a:pPr>
              <a:t>78</a:t>
            </a:fld>
            <a:endParaRPr lang="en-US"/>
          </a:p>
        </p:txBody>
      </p:sp>
      <p:sp>
        <p:nvSpPr>
          <p:cNvPr id="7" name="Footer Placeholder 6"/>
          <p:cNvSpPr>
            <a:spLocks noGrp="1"/>
          </p:cNvSpPr>
          <p:nvPr>
            <p:ph type="ftr" sz="quarter" idx="11"/>
          </p:nvPr>
        </p:nvSpPr>
        <p:spPr/>
        <p:txBody>
          <a:bodyPr/>
          <a:lstStyle/>
          <a:p>
            <a:pPr>
              <a:defRPr/>
            </a:pPr>
            <a:r>
              <a:rPr lang="en-US"/>
              <a:t>©PE STUDIES RESOURCES</a:t>
            </a:r>
          </a:p>
        </p:txBody>
      </p:sp>
      <p:pic>
        <p:nvPicPr>
          <p:cNvPr id="8" name="Picture 2" descr="C:\Program Files\Microsoft Office\MEDIA\CAGCAT10\j0185604.wmf">
            <a:hlinkClick r:id="rId4" action="ppaction://hlinksldjump"/>
          </p:cNvPr>
          <p:cNvPicPr>
            <a:picLocks noChangeAspect="1" noChangeArrowheads="1"/>
          </p:cNvPicPr>
          <p:nvPr/>
        </p:nvPicPr>
        <p:blipFill>
          <a:blip r:embed="rId5" cstate="print"/>
          <a:srcRect/>
          <a:stretch>
            <a:fillRect/>
          </a:stretch>
        </p:blipFill>
        <p:spPr bwMode="auto">
          <a:xfrm>
            <a:off x="0" y="6263520"/>
            <a:ext cx="457501" cy="457955"/>
          </a:xfrm>
          <a:prstGeom prst="rect">
            <a:avLst/>
          </a:prstGeom>
          <a:noFill/>
        </p:spPr>
      </p:pic>
      <p:sp>
        <p:nvSpPr>
          <p:cNvPr id="9" name="TextBox 8">
            <a:hlinkClick r:id="rId4" action="ppaction://hlinksldjump"/>
          </p:cNvPr>
          <p:cNvSpPr txBox="1"/>
          <p:nvPr/>
        </p:nvSpPr>
        <p:spPr>
          <a:xfrm>
            <a:off x="-152400" y="6645275"/>
            <a:ext cx="838200" cy="215444"/>
          </a:xfrm>
          <a:prstGeom prst="rect">
            <a:avLst/>
          </a:prstGeom>
          <a:noFill/>
        </p:spPr>
        <p:txBody>
          <a:bodyPr wrap="square" rtlCol="0">
            <a:spAutoFit/>
          </a:bodyPr>
          <a:lstStyle/>
          <a:p>
            <a:pPr algn="ctr"/>
            <a:r>
              <a:rPr lang="en-AU" sz="800"/>
              <a:t>Home</a:t>
            </a:r>
            <a:endParaRPr lang="en-US" sz="800"/>
          </a:p>
        </p:txBody>
      </p:sp>
      <p:sp>
        <p:nvSpPr>
          <p:cNvPr id="11" name="Title 1">
            <a:extLst>
              <a:ext uri="{FF2B5EF4-FFF2-40B4-BE49-F238E27FC236}">
                <a16:creationId xmlns:a16="http://schemas.microsoft.com/office/drawing/2014/main" id="{B5747575-83AD-9246-A39B-9F3C78A109BC}"/>
              </a:ext>
            </a:extLst>
          </p:cNvPr>
          <p:cNvSpPr txBox="1">
            <a:spLocks/>
          </p:cNvSpPr>
          <p:nvPr/>
        </p:nvSpPr>
        <p:spPr>
          <a:xfrm>
            <a:off x="0" y="0"/>
            <a:ext cx="9144000" cy="530085"/>
          </a:xfrm>
          <a:prstGeom prst="rect">
            <a:avLst/>
          </a:prstGeom>
          <a:solidFill>
            <a:srgbClr val="FF40FF"/>
          </a:solidFill>
          <a:ln w="9525" cap="flat" cmpd="sng" algn="ctr">
            <a:solidFill>
              <a:schemeClr val="bg1"/>
            </a:solidFill>
            <a:prstDash val="solid"/>
          </a:ln>
        </p:spPr>
        <p:style>
          <a:lnRef idx="1">
            <a:schemeClr val="dk1"/>
          </a:lnRef>
          <a:fillRef idx="2">
            <a:schemeClr val="dk1"/>
          </a:fillRef>
          <a:effectRef idx="1">
            <a:schemeClr val="dk1"/>
          </a:effectRef>
          <a:fontRef idx="minor">
            <a:schemeClr val="dk1"/>
          </a:fontRef>
        </p:style>
        <p:txBody>
          <a:bodyPr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BALANCE</a:t>
            </a:r>
          </a:p>
        </p:txBody>
      </p:sp>
      <p:sp>
        <p:nvSpPr>
          <p:cNvPr id="13" name="Title 4">
            <a:extLst>
              <a:ext uri="{FF2B5EF4-FFF2-40B4-BE49-F238E27FC236}">
                <a16:creationId xmlns:a16="http://schemas.microsoft.com/office/drawing/2014/main" id="{FDEF63DC-AD6F-974E-905B-FE48C2DB0218}"/>
              </a:ext>
            </a:extLst>
          </p:cNvPr>
          <p:cNvSpPr txBox="1">
            <a:spLocks/>
          </p:cNvSpPr>
          <p:nvPr/>
        </p:nvSpPr>
        <p:spPr>
          <a:xfrm>
            <a:off x="200052" y="1016227"/>
            <a:ext cx="3448839" cy="400110"/>
          </a:xfrm>
          <a:prstGeom prst="rect">
            <a:avLst/>
          </a:prstGeom>
          <a:solidFill>
            <a:srgbClr val="FF0000"/>
          </a:solidFill>
        </p:spPr>
        <p:style>
          <a:lnRef idx="1">
            <a:schemeClr val="dk1"/>
          </a:lnRef>
          <a:fillRef idx="2">
            <a:schemeClr val="dk1"/>
          </a:fillRef>
          <a:effectRef idx="1">
            <a:schemeClr val="dk1"/>
          </a:effectRef>
          <a:fontRef idx="minor">
            <a:schemeClr val="dk1"/>
          </a:fontRef>
        </p:style>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2000" b="1">
                <a:solidFill>
                  <a:schemeClr val="bg1"/>
                </a:solidFill>
              </a:rPr>
              <a:t>FACTORS AFFECTING BALANCE</a:t>
            </a:r>
          </a:p>
        </p:txBody>
      </p:sp>
    </p:spTree>
    <p:extLst>
      <p:ext uri="{BB962C8B-B14F-4D97-AF65-F5344CB8AC3E}">
        <p14:creationId xmlns:p14="http://schemas.microsoft.com/office/powerpoint/2010/main" val="111987502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E6B90D-B3E7-45CC-9DB7-AFEBDEEF66CE}"/>
              </a:ext>
            </a:extLst>
          </p:cNvPr>
          <p:cNvGrpSpPr/>
          <p:nvPr/>
        </p:nvGrpSpPr>
        <p:grpSpPr>
          <a:xfrm>
            <a:off x="428597" y="3573016"/>
            <a:ext cx="8031836" cy="2767083"/>
            <a:chOff x="428596" y="3286124"/>
            <a:chExt cx="8299485" cy="3053975"/>
          </a:xfrm>
        </p:grpSpPr>
        <p:pic>
          <p:nvPicPr>
            <p:cNvPr id="5122" name="Picture 2" descr="D:\Courses of Study\powerpoints for sale\sports photos\IMG_0678.JPG"/>
            <p:cNvPicPr>
              <a:picLocks noChangeAspect="1" noChangeArrowheads="1"/>
            </p:cNvPicPr>
            <p:nvPr/>
          </p:nvPicPr>
          <p:blipFill>
            <a:blip r:embed="rId3" cstate="print"/>
            <a:srcRect/>
            <a:stretch>
              <a:fillRect/>
            </a:stretch>
          </p:blipFill>
          <p:spPr bwMode="auto">
            <a:xfrm>
              <a:off x="428596" y="3286124"/>
              <a:ext cx="4071966" cy="3053975"/>
            </a:xfrm>
            <a:prstGeom prst="rect">
              <a:avLst/>
            </a:prstGeom>
            <a:noFill/>
          </p:spPr>
        </p:pic>
        <p:pic>
          <p:nvPicPr>
            <p:cNvPr id="5123" name="Picture 3" descr="D:\Courses of Study\powerpoints for sale\sports photos\IMG_0689.JPG"/>
            <p:cNvPicPr>
              <a:picLocks noChangeAspect="1" noChangeArrowheads="1"/>
            </p:cNvPicPr>
            <p:nvPr/>
          </p:nvPicPr>
          <p:blipFill>
            <a:blip r:embed="rId4" cstate="print"/>
            <a:srcRect/>
            <a:stretch>
              <a:fillRect/>
            </a:stretch>
          </p:blipFill>
          <p:spPr bwMode="auto">
            <a:xfrm>
              <a:off x="4714876" y="3330195"/>
              <a:ext cx="4013205" cy="3009904"/>
            </a:xfrm>
            <a:prstGeom prst="rect">
              <a:avLst/>
            </a:prstGeom>
            <a:noFill/>
          </p:spPr>
        </p:pic>
        <p:sp>
          <p:nvSpPr>
            <p:cNvPr id="7" name="5-Point Star 6"/>
            <p:cNvSpPr/>
            <p:nvPr/>
          </p:nvSpPr>
          <p:spPr>
            <a:xfrm>
              <a:off x="2214546" y="4768487"/>
              <a:ext cx="214314" cy="214314"/>
            </a:xfrm>
            <a:prstGeom prst="star5">
              <a:avLst/>
            </a:prstGeom>
            <a:solidFill>
              <a:srgbClr val="FFFF0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p:cNvSpPr/>
            <p:nvPr/>
          </p:nvSpPr>
          <p:spPr>
            <a:xfrm>
              <a:off x="6572264" y="5339991"/>
              <a:ext cx="214314" cy="214314"/>
            </a:xfrm>
            <a:prstGeom prst="star5">
              <a:avLst/>
            </a:prstGeom>
            <a:solidFill>
              <a:srgbClr val="FFFF0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000364" y="3339728"/>
              <a:ext cx="1500198" cy="713343"/>
            </a:xfrm>
            <a:prstGeom prst="rect">
              <a:avLst/>
            </a:prstGeom>
            <a:solidFill>
              <a:srgbClr val="0070C0"/>
            </a:solidFill>
          </p:spPr>
          <p:txBody>
            <a:bodyPr wrap="square" rtlCol="0">
              <a:spAutoFit/>
            </a:bodyPr>
            <a:lstStyle/>
            <a:p>
              <a:r>
                <a:rPr lang="en-AU" b="1">
                  <a:solidFill>
                    <a:schemeClr val="bg1"/>
                  </a:solidFill>
                </a:rPr>
                <a:t>Low COG = </a:t>
              </a:r>
            </a:p>
            <a:p>
              <a:r>
                <a:rPr lang="en-AU" b="1">
                  <a:solidFill>
                    <a:schemeClr val="bg1"/>
                  </a:solidFill>
                  <a:latin typeface="Arial"/>
                  <a:cs typeface="Arial"/>
                </a:rPr>
                <a:t>↑ stability</a:t>
              </a:r>
              <a:endParaRPr lang="en-US" b="1">
                <a:solidFill>
                  <a:schemeClr val="bg1"/>
                </a:solidFill>
              </a:endParaRPr>
            </a:p>
          </p:txBody>
        </p:sp>
        <p:sp>
          <p:nvSpPr>
            <p:cNvPr id="10" name="TextBox 9"/>
            <p:cNvSpPr txBox="1"/>
            <p:nvPr/>
          </p:nvSpPr>
          <p:spPr>
            <a:xfrm>
              <a:off x="7215207" y="3339728"/>
              <a:ext cx="1500198" cy="713343"/>
            </a:xfrm>
            <a:prstGeom prst="rect">
              <a:avLst/>
            </a:prstGeom>
            <a:solidFill>
              <a:srgbClr val="0070C0"/>
            </a:solidFill>
          </p:spPr>
          <p:txBody>
            <a:bodyPr wrap="square" rtlCol="0">
              <a:spAutoFit/>
            </a:bodyPr>
            <a:lstStyle/>
            <a:p>
              <a:r>
                <a:rPr lang="en-AU" b="1">
                  <a:solidFill>
                    <a:schemeClr val="bg1"/>
                  </a:solidFill>
                </a:rPr>
                <a:t>High COG = </a:t>
              </a:r>
            </a:p>
            <a:p>
              <a:r>
                <a:rPr lang="en-AU" b="1">
                  <a:solidFill>
                    <a:schemeClr val="bg1"/>
                  </a:solidFill>
                  <a:latin typeface="Arial"/>
                  <a:cs typeface="Arial"/>
                </a:rPr>
                <a:t>↓ stability</a:t>
              </a:r>
              <a:endParaRPr lang="en-US" b="1">
                <a:solidFill>
                  <a:schemeClr val="bg1"/>
                </a:solidFill>
              </a:endParaRPr>
            </a:p>
          </p:txBody>
        </p:sp>
        <p:cxnSp>
          <p:nvCxnSpPr>
            <p:cNvPr id="12" name="Straight Arrow Connector 11"/>
            <p:cNvCxnSpPr/>
            <p:nvPr/>
          </p:nvCxnSpPr>
          <p:spPr>
            <a:xfrm rot="5400000">
              <a:off x="6679421" y="4161264"/>
              <a:ext cx="1214446" cy="857256"/>
            </a:xfrm>
            <a:prstGeom prst="straightConnector1">
              <a:avLst/>
            </a:prstGeom>
            <a:ln w="762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2285984" y="4125545"/>
              <a:ext cx="857256" cy="571504"/>
            </a:xfrm>
            <a:prstGeom prst="straightConnector1">
              <a:avLst/>
            </a:prstGeom>
            <a:ln w="762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
        <p:nvSpPr>
          <p:cNvPr id="14" name="Slide Number Placeholder 13"/>
          <p:cNvSpPr>
            <a:spLocks noGrp="1"/>
          </p:cNvSpPr>
          <p:nvPr>
            <p:ph type="sldNum" sz="quarter" idx="12"/>
          </p:nvPr>
        </p:nvSpPr>
        <p:spPr/>
        <p:txBody>
          <a:bodyPr/>
          <a:lstStyle/>
          <a:p>
            <a:pPr>
              <a:defRPr/>
            </a:pPr>
            <a:fld id="{989D97D2-95B3-4677-9D7B-2A2FC247BB09}" type="slidenum">
              <a:rPr lang="en-US" smtClean="0"/>
              <a:pPr>
                <a:defRPr/>
              </a:pPr>
              <a:t>79</a:t>
            </a:fld>
            <a:endParaRPr lang="en-US"/>
          </a:p>
        </p:txBody>
      </p:sp>
      <p:sp>
        <p:nvSpPr>
          <p:cNvPr id="15" name="Footer Placeholder 14"/>
          <p:cNvSpPr>
            <a:spLocks noGrp="1"/>
          </p:cNvSpPr>
          <p:nvPr>
            <p:ph type="ftr" sz="quarter" idx="11"/>
          </p:nvPr>
        </p:nvSpPr>
        <p:spPr>
          <a:xfrm>
            <a:off x="3124200" y="6492899"/>
            <a:ext cx="2895600" cy="365125"/>
          </a:xfrm>
        </p:spPr>
        <p:txBody>
          <a:bodyPr/>
          <a:lstStyle/>
          <a:p>
            <a:pPr>
              <a:defRPr/>
            </a:pPr>
            <a:r>
              <a:rPr lang="en-US"/>
              <a:t>©PE STUDIES RESOURCES</a:t>
            </a:r>
          </a:p>
        </p:txBody>
      </p:sp>
      <p:pic>
        <p:nvPicPr>
          <p:cNvPr id="20" name="Picture 2" descr="C:\Program Files\Microsoft Office\MEDIA\CAGCAT10\j0185604.wmf">
            <a:hlinkClick r:id="rId5" action="ppaction://hlinksldjump"/>
          </p:cNvPr>
          <p:cNvPicPr>
            <a:picLocks noChangeAspect="1" noChangeArrowheads="1"/>
          </p:cNvPicPr>
          <p:nvPr/>
        </p:nvPicPr>
        <p:blipFill>
          <a:blip r:embed="rId6" cstate="print"/>
          <a:srcRect/>
          <a:stretch>
            <a:fillRect/>
          </a:stretch>
        </p:blipFill>
        <p:spPr bwMode="auto">
          <a:xfrm>
            <a:off x="152400" y="6332263"/>
            <a:ext cx="457501" cy="457955"/>
          </a:xfrm>
          <a:prstGeom prst="rect">
            <a:avLst/>
          </a:prstGeom>
          <a:noFill/>
        </p:spPr>
      </p:pic>
      <p:sp>
        <p:nvSpPr>
          <p:cNvPr id="21" name="TextBox 20">
            <a:hlinkClick r:id="rId5" action="ppaction://hlinksldjump"/>
          </p:cNvPr>
          <p:cNvSpPr txBox="1"/>
          <p:nvPr/>
        </p:nvSpPr>
        <p:spPr>
          <a:xfrm>
            <a:off x="0" y="6714018"/>
            <a:ext cx="838200" cy="215444"/>
          </a:xfrm>
          <a:prstGeom prst="rect">
            <a:avLst/>
          </a:prstGeom>
          <a:noFill/>
        </p:spPr>
        <p:txBody>
          <a:bodyPr wrap="square" rtlCol="0">
            <a:spAutoFit/>
          </a:bodyPr>
          <a:lstStyle/>
          <a:p>
            <a:pPr algn="ctr"/>
            <a:r>
              <a:rPr lang="en-AU" sz="800"/>
              <a:t>Home</a:t>
            </a:r>
            <a:endParaRPr lang="en-US" sz="800"/>
          </a:p>
        </p:txBody>
      </p:sp>
      <p:sp>
        <p:nvSpPr>
          <p:cNvPr id="17" name="Content Placeholder 16"/>
          <p:cNvSpPr>
            <a:spLocks noGrp="1"/>
          </p:cNvSpPr>
          <p:nvPr>
            <p:ph idx="1"/>
          </p:nvPr>
        </p:nvSpPr>
        <p:spPr>
          <a:xfrm>
            <a:off x="390729" y="1284627"/>
            <a:ext cx="8506135" cy="2005111"/>
          </a:xfrm>
          <a:solidFill>
            <a:schemeClr val="bg1"/>
          </a:solidFill>
          <a:ln w="12700">
            <a:solidFill>
              <a:srgbClr val="FF40FF"/>
            </a:solidFill>
          </a:ln>
        </p:spPr>
        <p:style>
          <a:lnRef idx="3">
            <a:schemeClr val="lt1"/>
          </a:lnRef>
          <a:fillRef idx="1">
            <a:schemeClr val="accent4"/>
          </a:fillRef>
          <a:effectRef idx="1">
            <a:schemeClr val="accent4"/>
          </a:effectRef>
          <a:fontRef idx="minor">
            <a:schemeClr val="lt1"/>
          </a:fontRef>
        </p:style>
        <p:txBody>
          <a:bodyPr>
            <a:normAutofit/>
          </a:bodyPr>
          <a:lstStyle/>
          <a:p>
            <a:pPr marL="0" indent="0">
              <a:buClr>
                <a:srgbClr val="FFFF00"/>
              </a:buClr>
              <a:buNone/>
            </a:pPr>
            <a:r>
              <a:rPr lang="en-US" sz="2000" b="1">
                <a:solidFill>
                  <a:schemeClr val="tx1"/>
                </a:solidFill>
              </a:rPr>
              <a:t>3. The height of the COG above the base of support</a:t>
            </a:r>
          </a:p>
          <a:p>
            <a:r>
              <a:rPr lang="en-US" sz="1800">
                <a:solidFill>
                  <a:schemeClr val="tx1"/>
                </a:solidFill>
              </a:rPr>
              <a:t>The line of gravity or pull of gravity will always pass vertically through the </a:t>
            </a:r>
            <a:r>
              <a:rPr lang="en-US" sz="1800" err="1">
                <a:solidFill>
                  <a:schemeClr val="tx1"/>
                </a:solidFill>
              </a:rPr>
              <a:t>centre</a:t>
            </a:r>
            <a:r>
              <a:rPr lang="en-US" sz="1800">
                <a:solidFill>
                  <a:schemeClr val="tx1"/>
                </a:solidFill>
              </a:rPr>
              <a:t> of an object’s mass</a:t>
            </a:r>
          </a:p>
          <a:p>
            <a:r>
              <a:rPr lang="en-US" sz="1800">
                <a:solidFill>
                  <a:schemeClr val="tx1"/>
                </a:solidFill>
              </a:rPr>
              <a:t>The higher the </a:t>
            </a:r>
            <a:r>
              <a:rPr lang="en-US" sz="1800" err="1">
                <a:solidFill>
                  <a:schemeClr val="tx1"/>
                </a:solidFill>
              </a:rPr>
              <a:t>centre</a:t>
            </a:r>
            <a:r>
              <a:rPr lang="en-US" sz="1800">
                <a:solidFill>
                  <a:schemeClr val="tx1"/>
                </a:solidFill>
              </a:rPr>
              <a:t> of gravity above the base of support, the less stable the object is. Athletes often lower their </a:t>
            </a:r>
            <a:r>
              <a:rPr lang="en-US" sz="1800" err="1">
                <a:solidFill>
                  <a:schemeClr val="tx1"/>
                </a:solidFill>
              </a:rPr>
              <a:t>centre</a:t>
            </a:r>
            <a:r>
              <a:rPr lang="en-US" sz="1800">
                <a:solidFill>
                  <a:schemeClr val="tx1"/>
                </a:solidFill>
              </a:rPr>
              <a:t> of gravity by bending the knees in order to increase their stability.</a:t>
            </a:r>
          </a:p>
          <a:p>
            <a:endParaRPr lang="en-AU">
              <a:solidFill>
                <a:schemeClr val="tx1"/>
              </a:solidFill>
            </a:endParaRPr>
          </a:p>
        </p:txBody>
      </p:sp>
      <p:sp>
        <p:nvSpPr>
          <p:cNvPr id="18" name="Title 1">
            <a:extLst>
              <a:ext uri="{FF2B5EF4-FFF2-40B4-BE49-F238E27FC236}">
                <a16:creationId xmlns:a16="http://schemas.microsoft.com/office/drawing/2014/main" id="{A447C7B0-EFEF-8147-9302-CE61AE54BA93}"/>
              </a:ext>
            </a:extLst>
          </p:cNvPr>
          <p:cNvSpPr txBox="1">
            <a:spLocks/>
          </p:cNvSpPr>
          <p:nvPr/>
        </p:nvSpPr>
        <p:spPr>
          <a:xfrm>
            <a:off x="0" y="0"/>
            <a:ext cx="9144000" cy="491991"/>
          </a:xfrm>
          <a:prstGeom prst="rect">
            <a:avLst/>
          </a:prstGeom>
          <a:solidFill>
            <a:srgbClr val="FF40FF"/>
          </a:solidFill>
          <a:ln w="9525" cap="flat" cmpd="sng" algn="ctr">
            <a:solidFill>
              <a:schemeClr val="bg1"/>
            </a:solidFill>
            <a:prstDash val="solid"/>
          </a:ln>
        </p:spPr>
        <p:style>
          <a:lnRef idx="1">
            <a:schemeClr val="dk1"/>
          </a:lnRef>
          <a:fillRef idx="2">
            <a:schemeClr val="dk1"/>
          </a:fillRef>
          <a:effectRef idx="1">
            <a:schemeClr val="dk1"/>
          </a:effectRef>
          <a:fontRef idx="minor">
            <a:schemeClr val="dk1"/>
          </a:fontRef>
        </p:style>
        <p:txBody>
          <a:bodyPr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BALANCE</a:t>
            </a:r>
          </a:p>
        </p:txBody>
      </p:sp>
      <p:sp>
        <p:nvSpPr>
          <p:cNvPr id="19" name="Title 4">
            <a:extLst>
              <a:ext uri="{FF2B5EF4-FFF2-40B4-BE49-F238E27FC236}">
                <a16:creationId xmlns:a16="http://schemas.microsoft.com/office/drawing/2014/main" id="{CC994AD7-46F1-9244-B088-A9632C1F3680}"/>
              </a:ext>
            </a:extLst>
          </p:cNvPr>
          <p:cNvSpPr txBox="1">
            <a:spLocks/>
          </p:cNvSpPr>
          <p:nvPr/>
        </p:nvSpPr>
        <p:spPr>
          <a:xfrm>
            <a:off x="390729" y="755064"/>
            <a:ext cx="3448839" cy="400110"/>
          </a:xfrm>
          <a:prstGeom prst="rect">
            <a:avLst/>
          </a:prstGeom>
          <a:solidFill>
            <a:srgbClr val="FF0000"/>
          </a:solidFill>
        </p:spPr>
        <p:style>
          <a:lnRef idx="1">
            <a:schemeClr val="dk1"/>
          </a:lnRef>
          <a:fillRef idx="2">
            <a:schemeClr val="dk1"/>
          </a:fillRef>
          <a:effectRef idx="1">
            <a:schemeClr val="dk1"/>
          </a:effectRef>
          <a:fontRef idx="minor">
            <a:schemeClr val="dk1"/>
          </a:fontRef>
        </p:style>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2000" b="1">
                <a:solidFill>
                  <a:schemeClr val="bg1"/>
                </a:solidFill>
              </a:rPr>
              <a:t>FACTORS AFFECTING BALANCE</a:t>
            </a:r>
          </a:p>
        </p:txBody>
      </p:sp>
    </p:spTree>
    <p:extLst>
      <p:ext uri="{BB962C8B-B14F-4D97-AF65-F5344CB8AC3E}">
        <p14:creationId xmlns:p14="http://schemas.microsoft.com/office/powerpoint/2010/main" val="43702633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Content Placeholder 3"/>
          <p:cNvSpPr>
            <a:spLocks noGrp="1"/>
          </p:cNvSpPr>
          <p:nvPr>
            <p:ph idx="1"/>
          </p:nvPr>
        </p:nvSpPr>
        <p:spPr>
          <a:xfrm>
            <a:off x="381150" y="1615876"/>
            <a:ext cx="8568952" cy="1344020"/>
          </a:xfrm>
          <a:solidFill>
            <a:schemeClr val="bg1"/>
          </a:solidFill>
          <a:ln>
            <a:solidFill>
              <a:schemeClr val="accent2">
                <a:lumMod val="60000"/>
                <a:lumOff val="40000"/>
              </a:schemeClr>
            </a:solidFill>
          </a:ln>
        </p:spPr>
        <p:txBody>
          <a:bodyPr>
            <a:noAutofit/>
          </a:bodyPr>
          <a:lstStyle/>
          <a:p>
            <a:r>
              <a:rPr lang="en-AU" sz="1800"/>
              <a:t>Where all the parts of a body move through a rotational pathway, through the same angle, in the same direction and at the same time. </a:t>
            </a:r>
          </a:p>
          <a:p>
            <a:r>
              <a:rPr lang="en-AU" sz="1800"/>
              <a:t>It is the rotary movement about an axis ­ </a:t>
            </a:r>
          </a:p>
          <a:p>
            <a:r>
              <a:rPr lang="en-AU" sz="1800"/>
              <a:t>As a result, all body parts do not move through the same distance</a:t>
            </a:r>
            <a:endParaRPr lang="en-US" sz="1800"/>
          </a:p>
        </p:txBody>
      </p:sp>
      <p:sp>
        <p:nvSpPr>
          <p:cNvPr id="6" name="Rectangle 5"/>
          <p:cNvSpPr/>
          <p:nvPr/>
        </p:nvSpPr>
        <p:spPr>
          <a:xfrm>
            <a:off x="381150" y="3898105"/>
            <a:ext cx="3429024" cy="1477328"/>
          </a:xfrm>
          <a:prstGeom prst="rect">
            <a:avLst/>
          </a:prstGeom>
          <a:solidFill>
            <a:srgbClr val="FB40FF"/>
          </a:solidFill>
          <a:ln>
            <a:solidFill>
              <a:schemeClr val="bg1"/>
            </a:solidFill>
          </a:ln>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a:solidFill>
                  <a:schemeClr val="bg1"/>
                </a:solidFill>
              </a:rPr>
              <a:t>E.g. When a gymnasts performs a  giant circle on a bar, the entire body rotates, with the axis of rotation passing through the </a:t>
            </a:r>
            <a:r>
              <a:rPr lang="en-US" err="1">
                <a:solidFill>
                  <a:schemeClr val="bg1"/>
                </a:solidFill>
              </a:rPr>
              <a:t>centre</a:t>
            </a:r>
            <a:r>
              <a:rPr lang="en-US">
                <a:solidFill>
                  <a:schemeClr val="bg1"/>
                </a:solidFill>
              </a:rPr>
              <a:t> of the bar.</a:t>
            </a:r>
          </a:p>
        </p:txBody>
      </p:sp>
      <p:sp>
        <p:nvSpPr>
          <p:cNvPr id="8" name="Slide Number Placeholder 7"/>
          <p:cNvSpPr>
            <a:spLocks noGrp="1"/>
          </p:cNvSpPr>
          <p:nvPr>
            <p:ph type="sldNum" sz="quarter" idx="12"/>
          </p:nvPr>
        </p:nvSpPr>
        <p:spPr>
          <a:xfrm>
            <a:off x="7010400" y="6492875"/>
            <a:ext cx="2133600" cy="365125"/>
          </a:xfrm>
        </p:spPr>
        <p:txBody>
          <a:bodyPr/>
          <a:lstStyle/>
          <a:p>
            <a:pPr>
              <a:defRPr/>
            </a:pPr>
            <a:fld id="{989D97D2-95B3-4677-9D7B-2A2FC247BB09}" type="slidenum">
              <a:rPr lang="en-US" smtClean="0"/>
              <a:pPr>
                <a:defRPr/>
              </a:pPr>
              <a:t>8</a:t>
            </a:fld>
            <a:endParaRPr lang="en-US"/>
          </a:p>
        </p:txBody>
      </p:sp>
      <p:sp>
        <p:nvSpPr>
          <p:cNvPr id="9" name="Footer Placeholder 8"/>
          <p:cNvSpPr>
            <a:spLocks noGrp="1"/>
          </p:cNvSpPr>
          <p:nvPr>
            <p:ph type="ftr" sz="quarter" idx="11"/>
          </p:nvPr>
        </p:nvSpPr>
        <p:spPr>
          <a:xfrm>
            <a:off x="2714612" y="6492875"/>
            <a:ext cx="2895600" cy="365125"/>
          </a:xfrm>
        </p:spPr>
        <p:txBody>
          <a:bodyPr/>
          <a:lstStyle/>
          <a:p>
            <a:pPr>
              <a:defRPr/>
            </a:pPr>
            <a:r>
              <a:rPr lang="en-US"/>
              <a:t>©PE STUDIES RESOURCES</a:t>
            </a:r>
          </a:p>
        </p:txBody>
      </p:sp>
      <p:pic>
        <p:nvPicPr>
          <p:cNvPr id="10"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0" y="6260801"/>
            <a:ext cx="457501" cy="457955"/>
          </a:xfrm>
          <a:prstGeom prst="rect">
            <a:avLst/>
          </a:prstGeom>
          <a:noFill/>
        </p:spPr>
      </p:pic>
      <p:sp>
        <p:nvSpPr>
          <p:cNvPr id="11" name="TextBox 10">
            <a:hlinkClick r:id="rId3" action="ppaction://hlinksldjump"/>
          </p:cNvPr>
          <p:cNvSpPr txBox="1"/>
          <p:nvPr/>
        </p:nvSpPr>
        <p:spPr>
          <a:xfrm>
            <a:off x="-152400" y="6642556"/>
            <a:ext cx="838200" cy="215444"/>
          </a:xfrm>
          <a:prstGeom prst="rect">
            <a:avLst/>
          </a:prstGeom>
          <a:noFill/>
        </p:spPr>
        <p:txBody>
          <a:bodyPr wrap="square" rtlCol="0">
            <a:spAutoFit/>
          </a:bodyPr>
          <a:lstStyle/>
          <a:p>
            <a:pPr algn="ctr"/>
            <a:r>
              <a:rPr lang="en-AU" sz="800"/>
              <a:t>Home</a:t>
            </a:r>
            <a:endParaRPr lang="en-US" sz="800"/>
          </a:p>
        </p:txBody>
      </p:sp>
      <p:sp>
        <p:nvSpPr>
          <p:cNvPr id="14" name="Rectangle 2">
            <a:extLst>
              <a:ext uri="{FF2B5EF4-FFF2-40B4-BE49-F238E27FC236}">
                <a16:creationId xmlns:a16="http://schemas.microsoft.com/office/drawing/2014/main" id="{10D86D0B-6596-5442-92AC-ED332E71D020}"/>
              </a:ext>
            </a:extLst>
          </p:cNvPr>
          <p:cNvSpPr>
            <a:spLocks noGrp="1" noChangeArrowheads="1"/>
          </p:cNvSpPr>
          <p:nvPr>
            <p:ph type="title"/>
          </p:nvPr>
        </p:nvSpPr>
        <p:spPr>
          <a:xfrm>
            <a:off x="0" y="1"/>
            <a:ext cx="9144000" cy="457955"/>
          </a:xfrm>
          <a:solidFill>
            <a:srgbClr val="FFC00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2400" b="1">
                <a:solidFill>
                  <a:schemeClr val="bg1"/>
                </a:solidFill>
              </a:rPr>
              <a:t>TYPES OF MOTION ⎯</a:t>
            </a:r>
            <a:r>
              <a:rPr lang="en-US" sz="2400" b="1">
                <a:solidFill>
                  <a:schemeClr val="tx1"/>
                </a:solidFill>
              </a:rPr>
              <a:t> </a:t>
            </a:r>
            <a:r>
              <a:rPr lang="en-US" sz="2400" b="1">
                <a:solidFill>
                  <a:schemeClr val="bg1"/>
                </a:solidFill>
              </a:rPr>
              <a:t>ANGULAR MOTION</a:t>
            </a:r>
          </a:p>
        </p:txBody>
      </p:sp>
      <p:sp>
        <p:nvSpPr>
          <p:cNvPr id="2" name="TextBox 1">
            <a:extLst>
              <a:ext uri="{FF2B5EF4-FFF2-40B4-BE49-F238E27FC236}">
                <a16:creationId xmlns:a16="http://schemas.microsoft.com/office/drawing/2014/main" id="{B3129C51-6B11-3043-98CD-0DD3346D9E27}"/>
              </a:ext>
            </a:extLst>
          </p:cNvPr>
          <p:cNvSpPr txBox="1"/>
          <p:nvPr/>
        </p:nvSpPr>
        <p:spPr>
          <a:xfrm rot="21031468">
            <a:off x="242683" y="836860"/>
            <a:ext cx="2026508" cy="400110"/>
          </a:xfrm>
          <a:prstGeom prst="rect">
            <a:avLst/>
          </a:prstGeom>
          <a:solidFill>
            <a:srgbClr val="FF0000"/>
          </a:solidFill>
          <a:ln>
            <a:solidFill>
              <a:schemeClr val="bg1"/>
            </a:solidFill>
          </a:ln>
        </p:spPr>
        <p:txBody>
          <a:bodyPr wrap="square" rtlCol="0">
            <a:spAutoFit/>
          </a:bodyPr>
          <a:lstStyle/>
          <a:p>
            <a:r>
              <a:rPr lang="en-US" sz="2000" b="1">
                <a:solidFill>
                  <a:schemeClr val="bg1"/>
                </a:solidFill>
              </a:rPr>
              <a:t>Angular motion</a:t>
            </a:r>
          </a:p>
        </p:txBody>
      </p:sp>
      <p:sp>
        <p:nvSpPr>
          <p:cNvPr id="3" name="Rectangle 2">
            <a:extLst>
              <a:ext uri="{FF2B5EF4-FFF2-40B4-BE49-F238E27FC236}">
                <a16:creationId xmlns:a16="http://schemas.microsoft.com/office/drawing/2014/main" id="{CFFCBEDE-655E-8C41-92A8-75BB26449CD0}"/>
              </a:ext>
            </a:extLst>
          </p:cNvPr>
          <p:cNvSpPr/>
          <p:nvPr/>
        </p:nvSpPr>
        <p:spPr>
          <a:xfrm>
            <a:off x="5239265" y="6314065"/>
            <a:ext cx="4572000" cy="169277"/>
          </a:xfrm>
          <a:prstGeom prst="rect">
            <a:avLst/>
          </a:prstGeom>
        </p:spPr>
        <p:txBody>
          <a:bodyPr>
            <a:spAutoFit/>
          </a:bodyPr>
          <a:lstStyle/>
          <a:p>
            <a:r>
              <a:rPr lang="en-US" sz="500"/>
              <a:t>https://</a:t>
            </a:r>
            <a:r>
              <a:rPr lang="en-US" sz="500" err="1"/>
              <a:t>commons.wikimedia.org</a:t>
            </a:r>
            <a:r>
              <a:rPr lang="en-US" sz="500"/>
              <a:t>/wiki/File:2015_European_Artistic_Gymnastics_Championships_-_Horizontal_bar_-_Pablo_Braegger_08.jpg</a:t>
            </a:r>
          </a:p>
        </p:txBody>
      </p:sp>
    </p:spTree>
    <p:extLst>
      <p:ext uri="{BB962C8B-B14F-4D97-AF65-F5344CB8AC3E}">
        <p14:creationId xmlns:p14="http://schemas.microsoft.com/office/powerpoint/2010/main" val="348698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65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5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1">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animBg="1"/>
      <p:bldP spid="6" grpId="0" animBg="1"/>
      <p:bldP spid="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50" y="1360528"/>
            <a:ext cx="8579970" cy="1373963"/>
          </a:xfrm>
          <a:solidFill>
            <a:schemeClr val="bg1"/>
          </a:solidFill>
          <a:ln w="12700">
            <a:solidFill>
              <a:srgbClr val="FF40FF"/>
            </a:solidFill>
          </a:ln>
        </p:spPr>
        <p:style>
          <a:lnRef idx="3">
            <a:schemeClr val="lt1"/>
          </a:lnRef>
          <a:fillRef idx="1">
            <a:schemeClr val="accent4"/>
          </a:fillRef>
          <a:effectRef idx="1">
            <a:schemeClr val="accent4"/>
          </a:effectRef>
          <a:fontRef idx="minor">
            <a:schemeClr val="lt1"/>
          </a:fontRef>
        </p:style>
        <p:txBody>
          <a:bodyPr>
            <a:normAutofit/>
          </a:bodyPr>
          <a:lstStyle/>
          <a:p>
            <a:pPr marL="0" indent="0">
              <a:buClr>
                <a:srgbClr val="FFFF00"/>
              </a:buClr>
              <a:buNone/>
            </a:pPr>
            <a:r>
              <a:rPr lang="en-US" sz="2000" b="1">
                <a:solidFill>
                  <a:schemeClr val="tx1"/>
                </a:solidFill>
              </a:rPr>
              <a:t>4. The position of the line of gravity relative to the base of support</a:t>
            </a:r>
          </a:p>
          <a:p>
            <a:r>
              <a:rPr lang="en-US" sz="1800">
                <a:solidFill>
                  <a:schemeClr val="tx1"/>
                </a:solidFill>
              </a:rPr>
              <a:t>The closer the line of gravity is to the limits of the base of support, the less the degree of stability of the object.</a:t>
            </a:r>
          </a:p>
          <a:p>
            <a:r>
              <a:rPr lang="en-US" sz="1800">
                <a:solidFill>
                  <a:schemeClr val="tx1"/>
                </a:solidFill>
              </a:rPr>
              <a:t>Movement is easier when the line of gravity falls outside the object’s base of support.</a:t>
            </a:r>
          </a:p>
        </p:txBody>
      </p:sp>
      <p:sp>
        <p:nvSpPr>
          <p:cNvPr id="10" name="Slide Number Placeholder 9"/>
          <p:cNvSpPr>
            <a:spLocks noGrp="1"/>
          </p:cNvSpPr>
          <p:nvPr>
            <p:ph type="sldNum" sz="quarter" idx="12"/>
          </p:nvPr>
        </p:nvSpPr>
        <p:spPr/>
        <p:txBody>
          <a:bodyPr/>
          <a:lstStyle/>
          <a:p>
            <a:pPr>
              <a:defRPr/>
            </a:pPr>
            <a:fld id="{989D97D2-95B3-4677-9D7B-2A2FC247BB09}" type="slidenum">
              <a:rPr lang="en-US" smtClean="0"/>
              <a:pPr>
                <a:defRPr/>
              </a:pPr>
              <a:t>80</a:t>
            </a:fld>
            <a:endParaRPr lang="en-US"/>
          </a:p>
        </p:txBody>
      </p:sp>
      <p:sp>
        <p:nvSpPr>
          <p:cNvPr id="12" name="Footer Placeholder 11"/>
          <p:cNvSpPr>
            <a:spLocks noGrp="1"/>
          </p:cNvSpPr>
          <p:nvPr>
            <p:ph type="ftr" sz="quarter" idx="11"/>
          </p:nvPr>
        </p:nvSpPr>
        <p:spPr>
          <a:xfrm>
            <a:off x="3443263" y="6538912"/>
            <a:ext cx="2895600" cy="365125"/>
          </a:xfrm>
        </p:spPr>
        <p:txBody>
          <a:bodyPr/>
          <a:lstStyle/>
          <a:p>
            <a:pPr>
              <a:defRPr/>
            </a:pPr>
            <a:r>
              <a:rPr lang="en-US"/>
              <a:t>©PE STUDIES RESOURCES</a:t>
            </a:r>
          </a:p>
        </p:txBody>
      </p:sp>
      <p:pic>
        <p:nvPicPr>
          <p:cNvPr id="13"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57763" y="6193815"/>
            <a:ext cx="440724" cy="441161"/>
          </a:xfrm>
          <a:prstGeom prst="rect">
            <a:avLst/>
          </a:prstGeom>
          <a:noFill/>
        </p:spPr>
      </p:pic>
      <p:sp>
        <p:nvSpPr>
          <p:cNvPr id="14" name="TextBox 13">
            <a:hlinkClick r:id="rId3" action="ppaction://hlinksldjump"/>
          </p:cNvPr>
          <p:cNvSpPr txBox="1"/>
          <p:nvPr/>
        </p:nvSpPr>
        <p:spPr>
          <a:xfrm>
            <a:off x="-94638" y="6639546"/>
            <a:ext cx="807462" cy="215444"/>
          </a:xfrm>
          <a:prstGeom prst="rect">
            <a:avLst/>
          </a:prstGeom>
          <a:noFill/>
        </p:spPr>
        <p:txBody>
          <a:bodyPr wrap="square" rtlCol="0">
            <a:spAutoFit/>
          </a:bodyPr>
          <a:lstStyle/>
          <a:p>
            <a:pPr algn="ctr"/>
            <a:r>
              <a:rPr lang="en-AU" sz="800"/>
              <a:t>Home</a:t>
            </a:r>
            <a:endParaRPr lang="en-US" sz="800"/>
          </a:p>
        </p:txBody>
      </p:sp>
      <p:sp>
        <p:nvSpPr>
          <p:cNvPr id="17" name="Title 1">
            <a:extLst>
              <a:ext uri="{FF2B5EF4-FFF2-40B4-BE49-F238E27FC236}">
                <a16:creationId xmlns:a16="http://schemas.microsoft.com/office/drawing/2014/main" id="{4F8FC4BF-C9BA-A341-B49D-1B026CCEA4D2}"/>
              </a:ext>
            </a:extLst>
          </p:cNvPr>
          <p:cNvSpPr txBox="1">
            <a:spLocks/>
          </p:cNvSpPr>
          <p:nvPr/>
        </p:nvSpPr>
        <p:spPr>
          <a:xfrm>
            <a:off x="0" y="1"/>
            <a:ext cx="9144000" cy="477742"/>
          </a:xfrm>
          <a:prstGeom prst="rect">
            <a:avLst/>
          </a:prstGeom>
          <a:solidFill>
            <a:srgbClr val="FF40FF"/>
          </a:solidFill>
          <a:ln w="9525" cap="flat" cmpd="sng" algn="ctr">
            <a:solidFill>
              <a:schemeClr val="bg1"/>
            </a:solidFill>
            <a:prstDash val="solid"/>
          </a:ln>
        </p:spPr>
        <p:style>
          <a:lnRef idx="1">
            <a:schemeClr val="dk1"/>
          </a:lnRef>
          <a:fillRef idx="2">
            <a:schemeClr val="dk1"/>
          </a:fillRef>
          <a:effectRef idx="1">
            <a:schemeClr val="dk1"/>
          </a:effectRef>
          <a:fontRef idx="minor">
            <a:schemeClr val="dk1"/>
          </a:fontRef>
        </p:style>
        <p:txBody>
          <a:bodyPr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BALANCE</a:t>
            </a:r>
          </a:p>
        </p:txBody>
      </p:sp>
      <p:pic>
        <p:nvPicPr>
          <p:cNvPr id="2050" name="Picture 2" descr="Picture">
            <a:extLst>
              <a:ext uri="{FF2B5EF4-FFF2-40B4-BE49-F238E27FC236}">
                <a16:creationId xmlns:a16="http://schemas.microsoft.com/office/drawing/2014/main" id="{9511BE4F-C763-A24A-AE42-DA1520BA22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1757" y="2801444"/>
            <a:ext cx="6980486" cy="37374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28E3656-D084-D64D-B9BF-88325F1C70BF}"/>
              </a:ext>
            </a:extLst>
          </p:cNvPr>
          <p:cNvSpPr/>
          <p:nvPr/>
        </p:nvSpPr>
        <p:spPr>
          <a:xfrm>
            <a:off x="1049118" y="6513532"/>
            <a:ext cx="4572000" cy="184666"/>
          </a:xfrm>
          <a:prstGeom prst="rect">
            <a:avLst/>
          </a:prstGeom>
        </p:spPr>
        <p:txBody>
          <a:bodyPr>
            <a:spAutoFit/>
          </a:bodyPr>
          <a:lstStyle/>
          <a:p>
            <a:r>
              <a:rPr lang="en-US" sz="600"/>
              <a:t>https://</a:t>
            </a:r>
            <a:r>
              <a:rPr lang="en-US" sz="600" err="1"/>
              <a:t>www.martial-science.com</a:t>
            </a:r>
            <a:r>
              <a:rPr lang="en-US" sz="600"/>
              <a:t>/balance-stability-and-</a:t>
            </a:r>
            <a:r>
              <a:rPr lang="en-US" sz="600" err="1"/>
              <a:t>mobility.html</a:t>
            </a:r>
            <a:endParaRPr lang="en-US" sz="600"/>
          </a:p>
        </p:txBody>
      </p:sp>
      <p:sp>
        <p:nvSpPr>
          <p:cNvPr id="11" name="Title 4">
            <a:extLst>
              <a:ext uri="{FF2B5EF4-FFF2-40B4-BE49-F238E27FC236}">
                <a16:creationId xmlns:a16="http://schemas.microsoft.com/office/drawing/2014/main" id="{CFB571FB-C7CC-FF49-A5B0-F8C4BE3B00A8}"/>
              </a:ext>
            </a:extLst>
          </p:cNvPr>
          <p:cNvSpPr txBox="1">
            <a:spLocks/>
          </p:cNvSpPr>
          <p:nvPr/>
        </p:nvSpPr>
        <p:spPr>
          <a:xfrm>
            <a:off x="381150" y="801132"/>
            <a:ext cx="3448839" cy="400110"/>
          </a:xfrm>
          <a:prstGeom prst="rect">
            <a:avLst/>
          </a:prstGeom>
          <a:solidFill>
            <a:srgbClr val="FF0000"/>
          </a:solidFill>
        </p:spPr>
        <p:style>
          <a:lnRef idx="1">
            <a:schemeClr val="dk1"/>
          </a:lnRef>
          <a:fillRef idx="2">
            <a:schemeClr val="dk1"/>
          </a:fillRef>
          <a:effectRef idx="1">
            <a:schemeClr val="dk1"/>
          </a:effectRef>
          <a:fontRef idx="minor">
            <a:schemeClr val="dk1"/>
          </a:fontRef>
        </p:style>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2000" b="1">
                <a:solidFill>
                  <a:schemeClr val="bg1"/>
                </a:solidFill>
              </a:rPr>
              <a:t>FACTORS AFFECTING BALANCE</a:t>
            </a:r>
          </a:p>
        </p:txBody>
      </p:sp>
    </p:spTree>
    <p:extLst>
      <p:ext uri="{BB962C8B-B14F-4D97-AF65-F5344CB8AC3E}">
        <p14:creationId xmlns:p14="http://schemas.microsoft.com/office/powerpoint/2010/main" val="219020210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7" name="Text Box 17"/>
          <p:cNvSpPr txBox="1">
            <a:spLocks noChangeArrowheads="1"/>
          </p:cNvSpPr>
          <p:nvPr/>
        </p:nvSpPr>
        <p:spPr bwMode="auto">
          <a:xfrm>
            <a:off x="133350" y="1799719"/>
            <a:ext cx="8877300" cy="400110"/>
          </a:xfrm>
          <a:prstGeom prst="rect">
            <a:avLst/>
          </a:prstGeom>
          <a:solidFill>
            <a:schemeClr val="bg1"/>
          </a:solidFill>
          <a:ln w="12700">
            <a:solidFill>
              <a:srgbClr val="FF40FF"/>
            </a:solidFill>
            <a:headEnd/>
            <a:tailEnd/>
          </a:ln>
        </p:spPr>
        <p:style>
          <a:lnRef idx="3">
            <a:schemeClr val="lt1"/>
          </a:lnRef>
          <a:fillRef idx="1">
            <a:schemeClr val="accent4"/>
          </a:fillRef>
          <a:effectRef idx="1">
            <a:schemeClr val="accent4"/>
          </a:effectRef>
          <a:fontRef idx="minor">
            <a:schemeClr val="lt1"/>
          </a:fontRef>
        </p:style>
        <p:txBody>
          <a:bodyPr>
            <a:spAutoFit/>
          </a:bodyPr>
          <a:lstStyle/>
          <a:p>
            <a:r>
              <a:rPr lang="en-US" sz="2000" b="1">
                <a:solidFill>
                  <a:schemeClr val="tx1"/>
                </a:solidFill>
                <a:latin typeface="+mj-lt"/>
              </a:rPr>
              <a:t>5. Increasing the size of the base of support in the direction of the oncoming force</a:t>
            </a:r>
          </a:p>
        </p:txBody>
      </p:sp>
      <p:grpSp>
        <p:nvGrpSpPr>
          <p:cNvPr id="4" name="Group 3">
            <a:extLst>
              <a:ext uri="{FF2B5EF4-FFF2-40B4-BE49-F238E27FC236}">
                <a16:creationId xmlns:a16="http://schemas.microsoft.com/office/drawing/2014/main" id="{1DB216A8-09AF-4936-95D1-950F82725363}"/>
              </a:ext>
            </a:extLst>
          </p:cNvPr>
          <p:cNvGrpSpPr/>
          <p:nvPr/>
        </p:nvGrpSpPr>
        <p:grpSpPr>
          <a:xfrm>
            <a:off x="919136" y="2867962"/>
            <a:ext cx="7572428" cy="3143276"/>
            <a:chOff x="928662" y="3357575"/>
            <a:chExt cx="7572428" cy="3143276"/>
          </a:xfrm>
        </p:grpSpPr>
        <p:grpSp>
          <p:nvGrpSpPr>
            <p:cNvPr id="2" name="Group 18"/>
            <p:cNvGrpSpPr>
              <a:grpSpLocks/>
            </p:cNvGrpSpPr>
            <p:nvPr/>
          </p:nvGrpSpPr>
          <p:grpSpPr bwMode="auto">
            <a:xfrm>
              <a:off x="928662" y="3357575"/>
              <a:ext cx="7572428" cy="3143276"/>
              <a:chOff x="796" y="2668"/>
              <a:chExt cx="3534" cy="1176"/>
            </a:xfrm>
          </p:grpSpPr>
          <p:sp>
            <p:nvSpPr>
              <p:cNvPr id="20485" name="AutoShape 5" descr="Wide upward diagonal"/>
              <p:cNvSpPr>
                <a:spLocks noChangeArrowheads="1"/>
              </p:cNvSpPr>
              <p:nvPr/>
            </p:nvSpPr>
            <p:spPr bwMode="auto">
              <a:xfrm>
                <a:off x="1792" y="2668"/>
                <a:ext cx="2536" cy="1176"/>
              </a:xfrm>
              <a:prstGeom prst="roundRect">
                <a:avLst>
                  <a:gd name="adj" fmla="val 12495"/>
                </a:avLst>
              </a:prstGeom>
              <a:solidFill>
                <a:srgbClr val="00B0F0"/>
              </a:solidFill>
              <a:ln w="12700">
                <a:solidFill>
                  <a:schemeClr val="tx1"/>
                </a:solidFill>
                <a:round/>
                <a:headEnd/>
                <a:tailEnd/>
              </a:ln>
              <a:effectLst/>
            </p:spPr>
            <p:txBody>
              <a:bodyPr wrap="none" anchor="ctr"/>
              <a:lstStyle/>
              <a:p>
                <a:endParaRPr lang="en-US"/>
              </a:p>
            </p:txBody>
          </p:sp>
          <p:sp>
            <p:nvSpPr>
              <p:cNvPr id="20486" name="Freeform 6"/>
              <p:cNvSpPr>
                <a:spLocks/>
              </p:cNvSpPr>
              <p:nvPr/>
            </p:nvSpPr>
            <p:spPr bwMode="auto">
              <a:xfrm>
                <a:off x="3983" y="3526"/>
                <a:ext cx="269" cy="315"/>
              </a:xfrm>
              <a:custGeom>
                <a:avLst/>
                <a:gdLst/>
                <a:ahLst/>
                <a:cxnLst>
                  <a:cxn ang="0">
                    <a:pos x="256" y="0"/>
                  </a:cxn>
                  <a:cxn ang="0">
                    <a:pos x="8" y="0"/>
                  </a:cxn>
                  <a:cxn ang="0">
                    <a:pos x="6" y="20"/>
                  </a:cxn>
                  <a:cxn ang="0">
                    <a:pos x="4" y="47"/>
                  </a:cxn>
                  <a:cxn ang="0">
                    <a:pos x="2" y="74"/>
                  </a:cxn>
                  <a:cxn ang="0">
                    <a:pos x="1" y="109"/>
                  </a:cxn>
                  <a:cxn ang="0">
                    <a:pos x="0" y="146"/>
                  </a:cxn>
                  <a:cxn ang="0">
                    <a:pos x="2" y="173"/>
                  </a:cxn>
                  <a:cxn ang="0">
                    <a:pos x="6" y="197"/>
                  </a:cxn>
                  <a:cxn ang="0">
                    <a:pos x="10" y="213"/>
                  </a:cxn>
                  <a:cxn ang="0">
                    <a:pos x="19" y="238"/>
                  </a:cxn>
                  <a:cxn ang="0">
                    <a:pos x="31" y="261"/>
                  </a:cxn>
                  <a:cxn ang="0">
                    <a:pos x="44" y="277"/>
                  </a:cxn>
                  <a:cxn ang="0">
                    <a:pos x="55" y="288"/>
                  </a:cxn>
                  <a:cxn ang="0">
                    <a:pos x="71" y="301"/>
                  </a:cxn>
                  <a:cxn ang="0">
                    <a:pos x="90" y="309"/>
                  </a:cxn>
                  <a:cxn ang="0">
                    <a:pos x="111" y="314"/>
                  </a:cxn>
                  <a:cxn ang="0">
                    <a:pos x="132" y="314"/>
                  </a:cxn>
                  <a:cxn ang="0">
                    <a:pos x="150" y="312"/>
                  </a:cxn>
                  <a:cxn ang="0">
                    <a:pos x="168" y="307"/>
                  </a:cxn>
                  <a:cxn ang="0">
                    <a:pos x="185" y="298"/>
                  </a:cxn>
                  <a:cxn ang="0">
                    <a:pos x="199" y="288"/>
                  </a:cxn>
                  <a:cxn ang="0">
                    <a:pos x="212" y="274"/>
                  </a:cxn>
                  <a:cxn ang="0">
                    <a:pos x="224" y="261"/>
                  </a:cxn>
                  <a:cxn ang="0">
                    <a:pos x="232" y="247"/>
                  </a:cxn>
                  <a:cxn ang="0">
                    <a:pos x="241" y="229"/>
                  </a:cxn>
                  <a:cxn ang="0">
                    <a:pos x="248" y="215"/>
                  </a:cxn>
                  <a:cxn ang="0">
                    <a:pos x="254" y="198"/>
                  </a:cxn>
                  <a:cxn ang="0">
                    <a:pos x="259" y="181"/>
                  </a:cxn>
                  <a:cxn ang="0">
                    <a:pos x="263" y="163"/>
                  </a:cxn>
                  <a:cxn ang="0">
                    <a:pos x="265" y="143"/>
                  </a:cxn>
                  <a:cxn ang="0">
                    <a:pos x="267" y="127"/>
                  </a:cxn>
                  <a:cxn ang="0">
                    <a:pos x="268" y="108"/>
                  </a:cxn>
                  <a:cxn ang="0">
                    <a:pos x="268" y="71"/>
                  </a:cxn>
                  <a:cxn ang="0">
                    <a:pos x="266" y="41"/>
                  </a:cxn>
                  <a:cxn ang="0">
                    <a:pos x="261" y="8"/>
                  </a:cxn>
                  <a:cxn ang="0">
                    <a:pos x="256" y="0"/>
                  </a:cxn>
                </a:cxnLst>
                <a:rect l="0" t="0" r="r" b="b"/>
                <a:pathLst>
                  <a:path w="269" h="315">
                    <a:moveTo>
                      <a:pt x="256" y="0"/>
                    </a:moveTo>
                    <a:lnTo>
                      <a:pt x="8" y="0"/>
                    </a:lnTo>
                    <a:lnTo>
                      <a:pt x="6" y="20"/>
                    </a:lnTo>
                    <a:lnTo>
                      <a:pt x="4" y="47"/>
                    </a:lnTo>
                    <a:lnTo>
                      <a:pt x="2" y="74"/>
                    </a:lnTo>
                    <a:lnTo>
                      <a:pt x="1" y="109"/>
                    </a:lnTo>
                    <a:lnTo>
                      <a:pt x="0" y="146"/>
                    </a:lnTo>
                    <a:lnTo>
                      <a:pt x="2" y="173"/>
                    </a:lnTo>
                    <a:lnTo>
                      <a:pt x="6" y="197"/>
                    </a:lnTo>
                    <a:lnTo>
                      <a:pt x="10" y="213"/>
                    </a:lnTo>
                    <a:lnTo>
                      <a:pt x="19" y="238"/>
                    </a:lnTo>
                    <a:lnTo>
                      <a:pt x="31" y="261"/>
                    </a:lnTo>
                    <a:lnTo>
                      <a:pt x="44" y="277"/>
                    </a:lnTo>
                    <a:lnTo>
                      <a:pt x="55" y="288"/>
                    </a:lnTo>
                    <a:lnTo>
                      <a:pt x="71" y="301"/>
                    </a:lnTo>
                    <a:lnTo>
                      <a:pt x="90" y="309"/>
                    </a:lnTo>
                    <a:lnTo>
                      <a:pt x="111" y="314"/>
                    </a:lnTo>
                    <a:lnTo>
                      <a:pt x="132" y="314"/>
                    </a:lnTo>
                    <a:lnTo>
                      <a:pt x="150" y="312"/>
                    </a:lnTo>
                    <a:lnTo>
                      <a:pt x="168" y="307"/>
                    </a:lnTo>
                    <a:lnTo>
                      <a:pt x="185" y="298"/>
                    </a:lnTo>
                    <a:lnTo>
                      <a:pt x="199" y="288"/>
                    </a:lnTo>
                    <a:lnTo>
                      <a:pt x="212" y="274"/>
                    </a:lnTo>
                    <a:lnTo>
                      <a:pt x="224" y="261"/>
                    </a:lnTo>
                    <a:lnTo>
                      <a:pt x="232" y="247"/>
                    </a:lnTo>
                    <a:lnTo>
                      <a:pt x="241" y="229"/>
                    </a:lnTo>
                    <a:lnTo>
                      <a:pt x="248" y="215"/>
                    </a:lnTo>
                    <a:lnTo>
                      <a:pt x="254" y="198"/>
                    </a:lnTo>
                    <a:lnTo>
                      <a:pt x="259" y="181"/>
                    </a:lnTo>
                    <a:lnTo>
                      <a:pt x="263" y="163"/>
                    </a:lnTo>
                    <a:lnTo>
                      <a:pt x="265" y="143"/>
                    </a:lnTo>
                    <a:lnTo>
                      <a:pt x="267" y="127"/>
                    </a:lnTo>
                    <a:lnTo>
                      <a:pt x="268" y="108"/>
                    </a:lnTo>
                    <a:lnTo>
                      <a:pt x="268" y="71"/>
                    </a:lnTo>
                    <a:lnTo>
                      <a:pt x="266" y="41"/>
                    </a:lnTo>
                    <a:lnTo>
                      <a:pt x="261" y="8"/>
                    </a:lnTo>
                    <a:lnTo>
                      <a:pt x="256" y="0"/>
                    </a:lnTo>
                  </a:path>
                </a:pathLst>
              </a:custGeom>
              <a:solidFill>
                <a:schemeClr val="tx2">
                  <a:lumMod val="60000"/>
                  <a:lumOff val="40000"/>
                </a:schemeClr>
              </a:solidFill>
              <a:ln w="12700" cap="rnd" cmpd="sng">
                <a:solidFill>
                  <a:srgbClr val="000000"/>
                </a:solidFill>
                <a:prstDash val="solid"/>
                <a:round/>
                <a:headEnd type="none" w="med" len="med"/>
                <a:tailEnd type="none" w="med" len="med"/>
              </a:ln>
              <a:effectLst/>
            </p:spPr>
            <p:txBody>
              <a:bodyPr/>
              <a:lstStyle/>
              <a:p>
                <a:endParaRPr lang="en-US"/>
              </a:p>
            </p:txBody>
          </p:sp>
          <p:sp>
            <p:nvSpPr>
              <p:cNvPr id="20490" name="Line 10"/>
              <p:cNvSpPr>
                <a:spLocks noChangeShapeType="1"/>
              </p:cNvSpPr>
              <p:nvPr/>
            </p:nvSpPr>
            <p:spPr bwMode="auto">
              <a:xfrm>
                <a:off x="796" y="3309"/>
                <a:ext cx="992" cy="0"/>
              </a:xfrm>
              <a:prstGeom prst="line">
                <a:avLst/>
              </a:prstGeom>
              <a:solidFill>
                <a:srgbClr val="FFFF00"/>
              </a:solidFill>
              <a:ln w="101600">
                <a:solidFill>
                  <a:srgbClr val="FFFF00"/>
                </a:solidFill>
                <a:round/>
                <a:headEnd/>
                <a:tailEnd type="triangle" w="med" len="med"/>
              </a:ln>
              <a:effectLst/>
            </p:spPr>
            <p:txBody>
              <a:bodyPr wrap="none" anchor="ctr"/>
              <a:lstStyle/>
              <a:p>
                <a:endParaRPr lang="en-US"/>
              </a:p>
            </p:txBody>
          </p:sp>
          <p:grpSp>
            <p:nvGrpSpPr>
              <p:cNvPr id="3" name="Group 11"/>
              <p:cNvGrpSpPr>
                <a:grpSpLocks/>
              </p:cNvGrpSpPr>
              <p:nvPr/>
            </p:nvGrpSpPr>
            <p:grpSpPr bwMode="auto">
              <a:xfrm>
                <a:off x="1785" y="2675"/>
                <a:ext cx="406" cy="1168"/>
                <a:chOff x="1869" y="1835"/>
                <a:chExt cx="406" cy="1168"/>
              </a:xfrm>
            </p:grpSpPr>
            <p:sp>
              <p:nvSpPr>
                <p:cNvPr id="20492" name="Freeform 12"/>
                <p:cNvSpPr>
                  <a:spLocks/>
                </p:cNvSpPr>
                <p:nvPr/>
              </p:nvSpPr>
              <p:spPr bwMode="auto">
                <a:xfrm>
                  <a:off x="1869" y="1835"/>
                  <a:ext cx="406" cy="679"/>
                </a:xfrm>
                <a:custGeom>
                  <a:avLst/>
                  <a:gdLst/>
                  <a:ahLst/>
                  <a:cxnLst>
                    <a:cxn ang="0">
                      <a:pos x="231" y="0"/>
                    </a:cxn>
                    <a:cxn ang="0">
                      <a:pos x="189" y="9"/>
                    </a:cxn>
                    <a:cxn ang="0">
                      <a:pos x="164" y="22"/>
                    </a:cxn>
                    <a:cxn ang="0">
                      <a:pos x="137" y="45"/>
                    </a:cxn>
                    <a:cxn ang="0">
                      <a:pos x="112" y="70"/>
                    </a:cxn>
                    <a:cxn ang="0">
                      <a:pos x="91" y="97"/>
                    </a:cxn>
                    <a:cxn ang="0">
                      <a:pos x="72" y="128"/>
                    </a:cxn>
                    <a:cxn ang="0">
                      <a:pos x="57" y="159"/>
                    </a:cxn>
                    <a:cxn ang="0">
                      <a:pos x="43" y="192"/>
                    </a:cxn>
                    <a:cxn ang="0">
                      <a:pos x="26" y="240"/>
                    </a:cxn>
                    <a:cxn ang="0">
                      <a:pos x="16" y="280"/>
                    </a:cxn>
                    <a:cxn ang="0">
                      <a:pos x="7" y="321"/>
                    </a:cxn>
                    <a:cxn ang="0">
                      <a:pos x="1" y="363"/>
                    </a:cxn>
                    <a:cxn ang="0">
                      <a:pos x="0" y="409"/>
                    </a:cxn>
                    <a:cxn ang="0">
                      <a:pos x="0" y="447"/>
                    </a:cxn>
                    <a:cxn ang="0">
                      <a:pos x="1" y="484"/>
                    </a:cxn>
                    <a:cxn ang="0">
                      <a:pos x="8" y="513"/>
                    </a:cxn>
                    <a:cxn ang="0">
                      <a:pos x="13" y="540"/>
                    </a:cxn>
                    <a:cxn ang="0">
                      <a:pos x="21" y="566"/>
                    </a:cxn>
                    <a:cxn ang="0">
                      <a:pos x="31" y="592"/>
                    </a:cxn>
                    <a:cxn ang="0">
                      <a:pos x="51" y="622"/>
                    </a:cxn>
                    <a:cxn ang="0">
                      <a:pos x="62" y="635"/>
                    </a:cxn>
                    <a:cxn ang="0">
                      <a:pos x="78" y="648"/>
                    </a:cxn>
                    <a:cxn ang="0">
                      <a:pos x="90" y="658"/>
                    </a:cxn>
                    <a:cxn ang="0">
                      <a:pos x="105" y="667"/>
                    </a:cxn>
                    <a:cxn ang="0">
                      <a:pos x="117" y="672"/>
                    </a:cxn>
                    <a:cxn ang="0">
                      <a:pos x="137" y="676"/>
                    </a:cxn>
                    <a:cxn ang="0">
                      <a:pos x="154" y="678"/>
                    </a:cxn>
                    <a:cxn ang="0">
                      <a:pos x="177" y="675"/>
                    </a:cxn>
                    <a:cxn ang="0">
                      <a:pos x="201" y="670"/>
                    </a:cxn>
                    <a:cxn ang="0">
                      <a:pos x="224" y="663"/>
                    </a:cxn>
                    <a:cxn ang="0">
                      <a:pos x="245" y="654"/>
                    </a:cxn>
                    <a:cxn ang="0">
                      <a:pos x="268" y="644"/>
                    </a:cxn>
                    <a:cxn ang="0">
                      <a:pos x="293" y="631"/>
                    </a:cxn>
                    <a:cxn ang="0">
                      <a:pos x="316" y="614"/>
                    </a:cxn>
                    <a:cxn ang="0">
                      <a:pos x="343" y="589"/>
                    </a:cxn>
                    <a:cxn ang="0">
                      <a:pos x="368" y="552"/>
                    </a:cxn>
                    <a:cxn ang="0">
                      <a:pos x="384" y="520"/>
                    </a:cxn>
                    <a:cxn ang="0">
                      <a:pos x="397" y="474"/>
                    </a:cxn>
                    <a:cxn ang="0">
                      <a:pos x="403" y="420"/>
                    </a:cxn>
                    <a:cxn ang="0">
                      <a:pos x="405" y="369"/>
                    </a:cxn>
                    <a:cxn ang="0">
                      <a:pos x="405" y="315"/>
                    </a:cxn>
                    <a:cxn ang="0">
                      <a:pos x="403" y="270"/>
                    </a:cxn>
                    <a:cxn ang="0">
                      <a:pos x="395" y="213"/>
                    </a:cxn>
                    <a:cxn ang="0">
                      <a:pos x="387" y="166"/>
                    </a:cxn>
                    <a:cxn ang="0">
                      <a:pos x="374" y="118"/>
                    </a:cxn>
                    <a:cxn ang="0">
                      <a:pos x="358" y="85"/>
                    </a:cxn>
                    <a:cxn ang="0">
                      <a:pos x="340" y="57"/>
                    </a:cxn>
                    <a:cxn ang="0">
                      <a:pos x="319" y="34"/>
                    </a:cxn>
                    <a:cxn ang="0">
                      <a:pos x="297" y="15"/>
                    </a:cxn>
                    <a:cxn ang="0">
                      <a:pos x="267" y="3"/>
                    </a:cxn>
                    <a:cxn ang="0">
                      <a:pos x="231" y="0"/>
                    </a:cxn>
                  </a:cxnLst>
                  <a:rect l="0" t="0" r="r" b="b"/>
                  <a:pathLst>
                    <a:path w="406" h="679">
                      <a:moveTo>
                        <a:pt x="231" y="0"/>
                      </a:moveTo>
                      <a:lnTo>
                        <a:pt x="189" y="9"/>
                      </a:lnTo>
                      <a:lnTo>
                        <a:pt x="164" y="22"/>
                      </a:lnTo>
                      <a:lnTo>
                        <a:pt x="137" y="45"/>
                      </a:lnTo>
                      <a:lnTo>
                        <a:pt x="112" y="70"/>
                      </a:lnTo>
                      <a:lnTo>
                        <a:pt x="91" y="97"/>
                      </a:lnTo>
                      <a:lnTo>
                        <a:pt x="72" y="128"/>
                      </a:lnTo>
                      <a:lnTo>
                        <a:pt x="57" y="159"/>
                      </a:lnTo>
                      <a:lnTo>
                        <a:pt x="43" y="192"/>
                      </a:lnTo>
                      <a:lnTo>
                        <a:pt x="26" y="240"/>
                      </a:lnTo>
                      <a:lnTo>
                        <a:pt x="16" y="280"/>
                      </a:lnTo>
                      <a:lnTo>
                        <a:pt x="7" y="321"/>
                      </a:lnTo>
                      <a:lnTo>
                        <a:pt x="1" y="363"/>
                      </a:lnTo>
                      <a:lnTo>
                        <a:pt x="0" y="409"/>
                      </a:lnTo>
                      <a:lnTo>
                        <a:pt x="0" y="447"/>
                      </a:lnTo>
                      <a:lnTo>
                        <a:pt x="1" y="484"/>
                      </a:lnTo>
                      <a:lnTo>
                        <a:pt x="8" y="513"/>
                      </a:lnTo>
                      <a:lnTo>
                        <a:pt x="13" y="540"/>
                      </a:lnTo>
                      <a:lnTo>
                        <a:pt x="21" y="566"/>
                      </a:lnTo>
                      <a:lnTo>
                        <a:pt x="31" y="592"/>
                      </a:lnTo>
                      <a:lnTo>
                        <a:pt x="51" y="622"/>
                      </a:lnTo>
                      <a:lnTo>
                        <a:pt x="62" y="635"/>
                      </a:lnTo>
                      <a:lnTo>
                        <a:pt x="78" y="648"/>
                      </a:lnTo>
                      <a:lnTo>
                        <a:pt x="90" y="658"/>
                      </a:lnTo>
                      <a:lnTo>
                        <a:pt x="105" y="667"/>
                      </a:lnTo>
                      <a:lnTo>
                        <a:pt x="117" y="672"/>
                      </a:lnTo>
                      <a:lnTo>
                        <a:pt x="137" y="676"/>
                      </a:lnTo>
                      <a:lnTo>
                        <a:pt x="154" y="678"/>
                      </a:lnTo>
                      <a:lnTo>
                        <a:pt x="177" y="675"/>
                      </a:lnTo>
                      <a:lnTo>
                        <a:pt x="201" y="670"/>
                      </a:lnTo>
                      <a:lnTo>
                        <a:pt x="224" y="663"/>
                      </a:lnTo>
                      <a:lnTo>
                        <a:pt x="245" y="654"/>
                      </a:lnTo>
                      <a:lnTo>
                        <a:pt x="268" y="644"/>
                      </a:lnTo>
                      <a:lnTo>
                        <a:pt x="293" y="631"/>
                      </a:lnTo>
                      <a:lnTo>
                        <a:pt x="316" y="614"/>
                      </a:lnTo>
                      <a:lnTo>
                        <a:pt x="343" y="589"/>
                      </a:lnTo>
                      <a:lnTo>
                        <a:pt x="368" y="552"/>
                      </a:lnTo>
                      <a:lnTo>
                        <a:pt x="384" y="520"/>
                      </a:lnTo>
                      <a:lnTo>
                        <a:pt x="397" y="474"/>
                      </a:lnTo>
                      <a:lnTo>
                        <a:pt x="403" y="420"/>
                      </a:lnTo>
                      <a:lnTo>
                        <a:pt x="405" y="369"/>
                      </a:lnTo>
                      <a:lnTo>
                        <a:pt x="405" y="315"/>
                      </a:lnTo>
                      <a:lnTo>
                        <a:pt x="403" y="270"/>
                      </a:lnTo>
                      <a:lnTo>
                        <a:pt x="395" y="213"/>
                      </a:lnTo>
                      <a:lnTo>
                        <a:pt x="387" y="166"/>
                      </a:lnTo>
                      <a:lnTo>
                        <a:pt x="374" y="118"/>
                      </a:lnTo>
                      <a:lnTo>
                        <a:pt x="358" y="85"/>
                      </a:lnTo>
                      <a:lnTo>
                        <a:pt x="340" y="57"/>
                      </a:lnTo>
                      <a:lnTo>
                        <a:pt x="319" y="34"/>
                      </a:lnTo>
                      <a:lnTo>
                        <a:pt x="297" y="15"/>
                      </a:lnTo>
                      <a:lnTo>
                        <a:pt x="267" y="3"/>
                      </a:lnTo>
                      <a:lnTo>
                        <a:pt x="231" y="0"/>
                      </a:lnTo>
                    </a:path>
                  </a:pathLst>
                </a:custGeom>
                <a:solidFill>
                  <a:schemeClr val="tx2">
                    <a:lumMod val="60000"/>
                    <a:lumOff val="40000"/>
                  </a:schemeClr>
                </a:solidFill>
                <a:ln w="12700" cap="rnd" cmpd="sng">
                  <a:solidFill>
                    <a:srgbClr val="000000"/>
                  </a:solidFill>
                  <a:prstDash val="solid"/>
                  <a:round/>
                  <a:headEnd type="none" w="med" len="med"/>
                  <a:tailEnd type="none" w="med" len="med"/>
                </a:ln>
                <a:effectLst/>
              </p:spPr>
              <p:txBody>
                <a:bodyPr/>
                <a:lstStyle/>
                <a:p>
                  <a:endParaRPr lang="en-US"/>
                </a:p>
              </p:txBody>
            </p:sp>
            <p:sp>
              <p:nvSpPr>
                <p:cNvPr id="20493" name="Freeform 13"/>
                <p:cNvSpPr>
                  <a:spLocks/>
                </p:cNvSpPr>
                <p:nvPr/>
              </p:nvSpPr>
              <p:spPr bwMode="auto">
                <a:xfrm>
                  <a:off x="1947" y="2687"/>
                  <a:ext cx="269" cy="316"/>
                </a:xfrm>
                <a:custGeom>
                  <a:avLst/>
                  <a:gdLst/>
                  <a:ahLst/>
                  <a:cxnLst>
                    <a:cxn ang="0">
                      <a:pos x="12" y="0"/>
                    </a:cxn>
                    <a:cxn ang="0">
                      <a:pos x="260" y="0"/>
                    </a:cxn>
                    <a:cxn ang="0">
                      <a:pos x="262" y="20"/>
                    </a:cxn>
                    <a:cxn ang="0">
                      <a:pos x="264" y="46"/>
                    </a:cxn>
                    <a:cxn ang="0">
                      <a:pos x="266" y="74"/>
                    </a:cxn>
                    <a:cxn ang="0">
                      <a:pos x="267" y="108"/>
                    </a:cxn>
                    <a:cxn ang="0">
                      <a:pos x="268" y="146"/>
                    </a:cxn>
                    <a:cxn ang="0">
                      <a:pos x="266" y="173"/>
                    </a:cxn>
                    <a:cxn ang="0">
                      <a:pos x="262" y="197"/>
                    </a:cxn>
                    <a:cxn ang="0">
                      <a:pos x="258" y="213"/>
                    </a:cxn>
                    <a:cxn ang="0">
                      <a:pos x="249" y="237"/>
                    </a:cxn>
                    <a:cxn ang="0">
                      <a:pos x="237" y="261"/>
                    </a:cxn>
                    <a:cxn ang="0">
                      <a:pos x="224" y="276"/>
                    </a:cxn>
                    <a:cxn ang="0">
                      <a:pos x="213" y="288"/>
                    </a:cxn>
                    <a:cxn ang="0">
                      <a:pos x="197" y="301"/>
                    </a:cxn>
                    <a:cxn ang="0">
                      <a:pos x="178" y="309"/>
                    </a:cxn>
                    <a:cxn ang="0">
                      <a:pos x="157" y="314"/>
                    </a:cxn>
                    <a:cxn ang="0">
                      <a:pos x="136" y="315"/>
                    </a:cxn>
                    <a:cxn ang="0">
                      <a:pos x="118" y="312"/>
                    </a:cxn>
                    <a:cxn ang="0">
                      <a:pos x="100" y="307"/>
                    </a:cxn>
                    <a:cxn ang="0">
                      <a:pos x="83" y="297"/>
                    </a:cxn>
                    <a:cxn ang="0">
                      <a:pos x="69" y="287"/>
                    </a:cxn>
                    <a:cxn ang="0">
                      <a:pos x="56" y="274"/>
                    </a:cxn>
                    <a:cxn ang="0">
                      <a:pos x="44" y="261"/>
                    </a:cxn>
                    <a:cxn ang="0">
                      <a:pos x="35" y="247"/>
                    </a:cxn>
                    <a:cxn ang="0">
                      <a:pos x="27" y="229"/>
                    </a:cxn>
                    <a:cxn ang="0">
                      <a:pos x="20" y="215"/>
                    </a:cxn>
                    <a:cxn ang="0">
                      <a:pos x="14" y="198"/>
                    </a:cxn>
                    <a:cxn ang="0">
                      <a:pos x="9" y="180"/>
                    </a:cxn>
                    <a:cxn ang="0">
                      <a:pos x="5" y="162"/>
                    </a:cxn>
                    <a:cxn ang="0">
                      <a:pos x="3" y="143"/>
                    </a:cxn>
                    <a:cxn ang="0">
                      <a:pos x="1" y="127"/>
                    </a:cxn>
                    <a:cxn ang="0">
                      <a:pos x="0" y="108"/>
                    </a:cxn>
                    <a:cxn ang="0">
                      <a:pos x="0" y="71"/>
                    </a:cxn>
                    <a:cxn ang="0">
                      <a:pos x="2" y="40"/>
                    </a:cxn>
                    <a:cxn ang="0">
                      <a:pos x="7" y="7"/>
                    </a:cxn>
                    <a:cxn ang="0">
                      <a:pos x="12" y="0"/>
                    </a:cxn>
                  </a:cxnLst>
                  <a:rect l="0" t="0" r="r" b="b"/>
                  <a:pathLst>
                    <a:path w="269" h="316">
                      <a:moveTo>
                        <a:pt x="12" y="0"/>
                      </a:moveTo>
                      <a:lnTo>
                        <a:pt x="260" y="0"/>
                      </a:lnTo>
                      <a:lnTo>
                        <a:pt x="262" y="20"/>
                      </a:lnTo>
                      <a:lnTo>
                        <a:pt x="264" y="46"/>
                      </a:lnTo>
                      <a:lnTo>
                        <a:pt x="266" y="74"/>
                      </a:lnTo>
                      <a:lnTo>
                        <a:pt x="267" y="108"/>
                      </a:lnTo>
                      <a:lnTo>
                        <a:pt x="268" y="146"/>
                      </a:lnTo>
                      <a:lnTo>
                        <a:pt x="266" y="173"/>
                      </a:lnTo>
                      <a:lnTo>
                        <a:pt x="262" y="197"/>
                      </a:lnTo>
                      <a:lnTo>
                        <a:pt x="258" y="213"/>
                      </a:lnTo>
                      <a:lnTo>
                        <a:pt x="249" y="237"/>
                      </a:lnTo>
                      <a:lnTo>
                        <a:pt x="237" y="261"/>
                      </a:lnTo>
                      <a:lnTo>
                        <a:pt x="224" y="276"/>
                      </a:lnTo>
                      <a:lnTo>
                        <a:pt x="213" y="288"/>
                      </a:lnTo>
                      <a:lnTo>
                        <a:pt x="197" y="301"/>
                      </a:lnTo>
                      <a:lnTo>
                        <a:pt x="178" y="309"/>
                      </a:lnTo>
                      <a:lnTo>
                        <a:pt x="157" y="314"/>
                      </a:lnTo>
                      <a:lnTo>
                        <a:pt x="136" y="315"/>
                      </a:lnTo>
                      <a:lnTo>
                        <a:pt x="118" y="312"/>
                      </a:lnTo>
                      <a:lnTo>
                        <a:pt x="100" y="307"/>
                      </a:lnTo>
                      <a:lnTo>
                        <a:pt x="83" y="297"/>
                      </a:lnTo>
                      <a:lnTo>
                        <a:pt x="69" y="287"/>
                      </a:lnTo>
                      <a:lnTo>
                        <a:pt x="56" y="274"/>
                      </a:lnTo>
                      <a:lnTo>
                        <a:pt x="44" y="261"/>
                      </a:lnTo>
                      <a:lnTo>
                        <a:pt x="35" y="247"/>
                      </a:lnTo>
                      <a:lnTo>
                        <a:pt x="27" y="229"/>
                      </a:lnTo>
                      <a:lnTo>
                        <a:pt x="20" y="215"/>
                      </a:lnTo>
                      <a:lnTo>
                        <a:pt x="14" y="198"/>
                      </a:lnTo>
                      <a:lnTo>
                        <a:pt x="9" y="180"/>
                      </a:lnTo>
                      <a:lnTo>
                        <a:pt x="5" y="162"/>
                      </a:lnTo>
                      <a:lnTo>
                        <a:pt x="3" y="143"/>
                      </a:lnTo>
                      <a:lnTo>
                        <a:pt x="1" y="127"/>
                      </a:lnTo>
                      <a:lnTo>
                        <a:pt x="0" y="108"/>
                      </a:lnTo>
                      <a:lnTo>
                        <a:pt x="0" y="71"/>
                      </a:lnTo>
                      <a:lnTo>
                        <a:pt x="2" y="40"/>
                      </a:lnTo>
                      <a:lnTo>
                        <a:pt x="7" y="7"/>
                      </a:lnTo>
                      <a:lnTo>
                        <a:pt x="12" y="0"/>
                      </a:lnTo>
                    </a:path>
                  </a:pathLst>
                </a:custGeom>
                <a:solidFill>
                  <a:schemeClr val="tx2">
                    <a:lumMod val="60000"/>
                    <a:lumOff val="40000"/>
                  </a:schemeClr>
                </a:solidFill>
                <a:ln w="12700" cap="rnd" cmpd="sng">
                  <a:solidFill>
                    <a:srgbClr val="000000"/>
                  </a:solidFill>
                  <a:prstDash val="solid"/>
                  <a:round/>
                  <a:headEnd type="none" w="med" len="med"/>
                  <a:tailEnd type="none" w="med" len="med"/>
                </a:ln>
                <a:effectLst/>
              </p:spPr>
              <p:txBody>
                <a:bodyPr/>
                <a:lstStyle/>
                <a:p>
                  <a:endParaRPr lang="en-US"/>
                </a:p>
              </p:txBody>
            </p:sp>
          </p:grpSp>
          <p:sp>
            <p:nvSpPr>
              <p:cNvPr id="20496" name="Freeform 16"/>
              <p:cNvSpPr>
                <a:spLocks/>
              </p:cNvSpPr>
              <p:nvPr/>
            </p:nvSpPr>
            <p:spPr bwMode="auto">
              <a:xfrm>
                <a:off x="3924" y="2669"/>
                <a:ext cx="406" cy="680"/>
              </a:xfrm>
              <a:custGeom>
                <a:avLst/>
                <a:gdLst/>
                <a:ahLst/>
                <a:cxnLst>
                  <a:cxn ang="0">
                    <a:pos x="174" y="0"/>
                  </a:cxn>
                  <a:cxn ang="0">
                    <a:pos x="216" y="10"/>
                  </a:cxn>
                  <a:cxn ang="0">
                    <a:pos x="241" y="24"/>
                  </a:cxn>
                  <a:cxn ang="0">
                    <a:pos x="268" y="46"/>
                  </a:cxn>
                  <a:cxn ang="0">
                    <a:pos x="293" y="72"/>
                  </a:cxn>
                  <a:cxn ang="0">
                    <a:pos x="314" y="99"/>
                  </a:cxn>
                  <a:cxn ang="0">
                    <a:pos x="333" y="129"/>
                  </a:cxn>
                  <a:cxn ang="0">
                    <a:pos x="348" y="160"/>
                  </a:cxn>
                  <a:cxn ang="0">
                    <a:pos x="362" y="193"/>
                  </a:cxn>
                  <a:cxn ang="0">
                    <a:pos x="379" y="241"/>
                  </a:cxn>
                  <a:cxn ang="0">
                    <a:pos x="389" y="281"/>
                  </a:cxn>
                  <a:cxn ang="0">
                    <a:pos x="398" y="322"/>
                  </a:cxn>
                  <a:cxn ang="0">
                    <a:pos x="404" y="364"/>
                  </a:cxn>
                  <a:cxn ang="0">
                    <a:pos x="405" y="410"/>
                  </a:cxn>
                  <a:cxn ang="0">
                    <a:pos x="405" y="448"/>
                  </a:cxn>
                  <a:cxn ang="0">
                    <a:pos x="404" y="485"/>
                  </a:cxn>
                  <a:cxn ang="0">
                    <a:pos x="397" y="514"/>
                  </a:cxn>
                  <a:cxn ang="0">
                    <a:pos x="392" y="541"/>
                  </a:cxn>
                  <a:cxn ang="0">
                    <a:pos x="384" y="566"/>
                  </a:cxn>
                  <a:cxn ang="0">
                    <a:pos x="374" y="592"/>
                  </a:cxn>
                  <a:cxn ang="0">
                    <a:pos x="354" y="622"/>
                  </a:cxn>
                  <a:cxn ang="0">
                    <a:pos x="343" y="636"/>
                  </a:cxn>
                  <a:cxn ang="0">
                    <a:pos x="327" y="649"/>
                  </a:cxn>
                  <a:cxn ang="0">
                    <a:pos x="315" y="659"/>
                  </a:cxn>
                  <a:cxn ang="0">
                    <a:pos x="300" y="668"/>
                  </a:cxn>
                  <a:cxn ang="0">
                    <a:pos x="288" y="673"/>
                  </a:cxn>
                  <a:cxn ang="0">
                    <a:pos x="268" y="678"/>
                  </a:cxn>
                  <a:cxn ang="0">
                    <a:pos x="251" y="679"/>
                  </a:cxn>
                  <a:cxn ang="0">
                    <a:pos x="228" y="676"/>
                  </a:cxn>
                  <a:cxn ang="0">
                    <a:pos x="204" y="671"/>
                  </a:cxn>
                  <a:cxn ang="0">
                    <a:pos x="181" y="664"/>
                  </a:cxn>
                  <a:cxn ang="0">
                    <a:pos x="160" y="656"/>
                  </a:cxn>
                  <a:cxn ang="0">
                    <a:pos x="137" y="646"/>
                  </a:cxn>
                  <a:cxn ang="0">
                    <a:pos x="112" y="631"/>
                  </a:cxn>
                  <a:cxn ang="0">
                    <a:pos x="89" y="614"/>
                  </a:cxn>
                  <a:cxn ang="0">
                    <a:pos x="62" y="589"/>
                  </a:cxn>
                  <a:cxn ang="0">
                    <a:pos x="36" y="552"/>
                  </a:cxn>
                  <a:cxn ang="0">
                    <a:pos x="21" y="522"/>
                  </a:cxn>
                  <a:cxn ang="0">
                    <a:pos x="8" y="475"/>
                  </a:cxn>
                  <a:cxn ang="0">
                    <a:pos x="2" y="421"/>
                  </a:cxn>
                  <a:cxn ang="0">
                    <a:pos x="0" y="370"/>
                  </a:cxn>
                  <a:cxn ang="0">
                    <a:pos x="0" y="316"/>
                  </a:cxn>
                  <a:cxn ang="0">
                    <a:pos x="2" y="271"/>
                  </a:cxn>
                  <a:cxn ang="0">
                    <a:pos x="10" y="214"/>
                  </a:cxn>
                  <a:cxn ang="0">
                    <a:pos x="17" y="168"/>
                  </a:cxn>
                  <a:cxn ang="0">
                    <a:pos x="31" y="120"/>
                  </a:cxn>
                  <a:cxn ang="0">
                    <a:pos x="47" y="87"/>
                  </a:cxn>
                  <a:cxn ang="0">
                    <a:pos x="65" y="58"/>
                  </a:cxn>
                  <a:cxn ang="0">
                    <a:pos x="86" y="35"/>
                  </a:cxn>
                  <a:cxn ang="0">
                    <a:pos x="108" y="16"/>
                  </a:cxn>
                  <a:cxn ang="0">
                    <a:pos x="138" y="4"/>
                  </a:cxn>
                  <a:cxn ang="0">
                    <a:pos x="174" y="0"/>
                  </a:cxn>
                </a:cxnLst>
                <a:rect l="0" t="0" r="r" b="b"/>
                <a:pathLst>
                  <a:path w="406" h="680">
                    <a:moveTo>
                      <a:pt x="174" y="0"/>
                    </a:moveTo>
                    <a:lnTo>
                      <a:pt x="216" y="10"/>
                    </a:lnTo>
                    <a:lnTo>
                      <a:pt x="241" y="24"/>
                    </a:lnTo>
                    <a:lnTo>
                      <a:pt x="268" y="46"/>
                    </a:lnTo>
                    <a:lnTo>
                      <a:pt x="293" y="72"/>
                    </a:lnTo>
                    <a:lnTo>
                      <a:pt x="314" y="99"/>
                    </a:lnTo>
                    <a:lnTo>
                      <a:pt x="333" y="129"/>
                    </a:lnTo>
                    <a:lnTo>
                      <a:pt x="348" y="160"/>
                    </a:lnTo>
                    <a:lnTo>
                      <a:pt x="362" y="193"/>
                    </a:lnTo>
                    <a:lnTo>
                      <a:pt x="379" y="241"/>
                    </a:lnTo>
                    <a:lnTo>
                      <a:pt x="389" y="281"/>
                    </a:lnTo>
                    <a:lnTo>
                      <a:pt x="398" y="322"/>
                    </a:lnTo>
                    <a:lnTo>
                      <a:pt x="404" y="364"/>
                    </a:lnTo>
                    <a:lnTo>
                      <a:pt x="405" y="410"/>
                    </a:lnTo>
                    <a:lnTo>
                      <a:pt x="405" y="448"/>
                    </a:lnTo>
                    <a:lnTo>
                      <a:pt x="404" y="485"/>
                    </a:lnTo>
                    <a:lnTo>
                      <a:pt x="397" y="514"/>
                    </a:lnTo>
                    <a:lnTo>
                      <a:pt x="392" y="541"/>
                    </a:lnTo>
                    <a:lnTo>
                      <a:pt x="384" y="566"/>
                    </a:lnTo>
                    <a:lnTo>
                      <a:pt x="374" y="592"/>
                    </a:lnTo>
                    <a:lnTo>
                      <a:pt x="354" y="622"/>
                    </a:lnTo>
                    <a:lnTo>
                      <a:pt x="343" y="636"/>
                    </a:lnTo>
                    <a:lnTo>
                      <a:pt x="327" y="649"/>
                    </a:lnTo>
                    <a:lnTo>
                      <a:pt x="315" y="659"/>
                    </a:lnTo>
                    <a:lnTo>
                      <a:pt x="300" y="668"/>
                    </a:lnTo>
                    <a:lnTo>
                      <a:pt x="288" y="673"/>
                    </a:lnTo>
                    <a:lnTo>
                      <a:pt x="268" y="678"/>
                    </a:lnTo>
                    <a:lnTo>
                      <a:pt x="251" y="679"/>
                    </a:lnTo>
                    <a:lnTo>
                      <a:pt x="228" y="676"/>
                    </a:lnTo>
                    <a:lnTo>
                      <a:pt x="204" y="671"/>
                    </a:lnTo>
                    <a:lnTo>
                      <a:pt x="181" y="664"/>
                    </a:lnTo>
                    <a:lnTo>
                      <a:pt x="160" y="656"/>
                    </a:lnTo>
                    <a:lnTo>
                      <a:pt x="137" y="646"/>
                    </a:lnTo>
                    <a:lnTo>
                      <a:pt x="112" y="631"/>
                    </a:lnTo>
                    <a:lnTo>
                      <a:pt x="89" y="614"/>
                    </a:lnTo>
                    <a:lnTo>
                      <a:pt x="62" y="589"/>
                    </a:lnTo>
                    <a:lnTo>
                      <a:pt x="36" y="552"/>
                    </a:lnTo>
                    <a:lnTo>
                      <a:pt x="21" y="522"/>
                    </a:lnTo>
                    <a:lnTo>
                      <a:pt x="8" y="475"/>
                    </a:lnTo>
                    <a:lnTo>
                      <a:pt x="2" y="421"/>
                    </a:lnTo>
                    <a:lnTo>
                      <a:pt x="0" y="370"/>
                    </a:lnTo>
                    <a:lnTo>
                      <a:pt x="0" y="316"/>
                    </a:lnTo>
                    <a:lnTo>
                      <a:pt x="2" y="271"/>
                    </a:lnTo>
                    <a:lnTo>
                      <a:pt x="10" y="214"/>
                    </a:lnTo>
                    <a:lnTo>
                      <a:pt x="17" y="168"/>
                    </a:lnTo>
                    <a:lnTo>
                      <a:pt x="31" y="120"/>
                    </a:lnTo>
                    <a:lnTo>
                      <a:pt x="47" y="87"/>
                    </a:lnTo>
                    <a:lnTo>
                      <a:pt x="65" y="58"/>
                    </a:lnTo>
                    <a:lnTo>
                      <a:pt x="86" y="35"/>
                    </a:lnTo>
                    <a:lnTo>
                      <a:pt x="108" y="16"/>
                    </a:lnTo>
                    <a:lnTo>
                      <a:pt x="138" y="4"/>
                    </a:lnTo>
                    <a:lnTo>
                      <a:pt x="174" y="0"/>
                    </a:lnTo>
                  </a:path>
                </a:pathLst>
              </a:custGeom>
              <a:solidFill>
                <a:schemeClr val="tx2">
                  <a:lumMod val="60000"/>
                  <a:lumOff val="40000"/>
                </a:schemeClr>
              </a:solidFill>
              <a:ln w="12700" cap="rnd" cmpd="sng">
                <a:solidFill>
                  <a:srgbClr val="000000"/>
                </a:solidFill>
                <a:prstDash val="solid"/>
                <a:round/>
                <a:headEnd type="none" w="med" len="med"/>
                <a:tailEnd type="none" w="med" len="med"/>
              </a:ln>
              <a:effectLst/>
            </p:spPr>
            <p:txBody>
              <a:bodyPr/>
              <a:lstStyle/>
              <a:p>
                <a:endParaRPr lang="en-US"/>
              </a:p>
            </p:txBody>
          </p:sp>
        </p:grpSp>
        <p:sp>
          <p:nvSpPr>
            <p:cNvPr id="14" name="TextBox 13"/>
            <p:cNvSpPr txBox="1"/>
            <p:nvPr/>
          </p:nvSpPr>
          <p:spPr>
            <a:xfrm>
              <a:off x="928662" y="4214818"/>
              <a:ext cx="1857388" cy="369332"/>
            </a:xfrm>
            <a:prstGeom prst="rect">
              <a:avLst/>
            </a:prstGeom>
            <a:solidFill>
              <a:srgbClr val="FFFF00"/>
            </a:solidFill>
          </p:spPr>
          <p:txBody>
            <a:bodyPr wrap="square" rtlCol="0">
              <a:spAutoFit/>
            </a:bodyPr>
            <a:lstStyle/>
            <a:p>
              <a:pPr algn="ctr"/>
              <a:r>
                <a:rPr lang="en-AU" b="1"/>
                <a:t>Oncoming force</a:t>
              </a:r>
              <a:endParaRPr lang="en-US" b="1"/>
            </a:p>
          </p:txBody>
        </p:sp>
      </p:grpSp>
      <p:sp>
        <p:nvSpPr>
          <p:cNvPr id="15" name="5-Point Star 14"/>
          <p:cNvSpPr/>
          <p:nvPr/>
        </p:nvSpPr>
        <p:spPr>
          <a:xfrm>
            <a:off x="5744860" y="4308316"/>
            <a:ext cx="214314" cy="214314"/>
          </a:xfrm>
          <a:prstGeom prst="star5">
            <a:avLst/>
          </a:prstGeom>
          <a:solidFill>
            <a:srgbClr val="FFFF0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5"/>
          <p:cNvSpPr>
            <a:spLocks noGrp="1"/>
          </p:cNvSpPr>
          <p:nvPr>
            <p:ph type="sldNum" sz="quarter" idx="12"/>
          </p:nvPr>
        </p:nvSpPr>
        <p:spPr/>
        <p:txBody>
          <a:bodyPr/>
          <a:lstStyle/>
          <a:p>
            <a:pPr>
              <a:defRPr/>
            </a:pPr>
            <a:fld id="{EA38D44F-3B33-49D9-893A-4D3EBBCEA846}" type="slidenum">
              <a:rPr lang="en-US" smtClean="0"/>
              <a:pPr>
                <a:defRPr/>
              </a:pPr>
              <a:t>81</a:t>
            </a:fld>
            <a:endParaRPr lang="en-US"/>
          </a:p>
        </p:txBody>
      </p:sp>
      <p:sp>
        <p:nvSpPr>
          <p:cNvPr id="17" name="Footer Placeholder 16"/>
          <p:cNvSpPr>
            <a:spLocks noGrp="1"/>
          </p:cNvSpPr>
          <p:nvPr>
            <p:ph type="ftr" sz="quarter" idx="11"/>
          </p:nvPr>
        </p:nvSpPr>
        <p:spPr>
          <a:xfrm>
            <a:off x="3124200" y="6492899"/>
            <a:ext cx="2895600" cy="365125"/>
          </a:xfrm>
        </p:spPr>
        <p:txBody>
          <a:bodyPr/>
          <a:lstStyle/>
          <a:p>
            <a:pPr>
              <a:defRPr/>
            </a:pPr>
            <a:r>
              <a:rPr lang="en-US"/>
              <a:t>©PE STUDIES RESOURCES</a:t>
            </a:r>
          </a:p>
        </p:txBody>
      </p:sp>
      <p:pic>
        <p:nvPicPr>
          <p:cNvPr id="18"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37949" y="6263520"/>
            <a:ext cx="457501" cy="457955"/>
          </a:xfrm>
          <a:prstGeom prst="rect">
            <a:avLst/>
          </a:prstGeom>
          <a:noFill/>
        </p:spPr>
      </p:pic>
      <p:sp>
        <p:nvSpPr>
          <p:cNvPr id="19" name="TextBox 18">
            <a:hlinkClick r:id="rId3" action="ppaction://hlinksldjump"/>
          </p:cNvPr>
          <p:cNvSpPr txBox="1"/>
          <p:nvPr/>
        </p:nvSpPr>
        <p:spPr>
          <a:xfrm>
            <a:off x="-114451" y="6645275"/>
            <a:ext cx="838200" cy="215444"/>
          </a:xfrm>
          <a:prstGeom prst="rect">
            <a:avLst/>
          </a:prstGeom>
          <a:noFill/>
        </p:spPr>
        <p:txBody>
          <a:bodyPr wrap="square" rtlCol="0">
            <a:spAutoFit/>
          </a:bodyPr>
          <a:lstStyle/>
          <a:p>
            <a:pPr algn="ctr"/>
            <a:r>
              <a:rPr lang="en-AU" sz="800"/>
              <a:t>Home</a:t>
            </a:r>
            <a:endParaRPr lang="en-US" sz="800"/>
          </a:p>
        </p:txBody>
      </p:sp>
      <p:sp>
        <p:nvSpPr>
          <p:cNvPr id="22" name="TextBox 21">
            <a:extLst>
              <a:ext uri="{FF2B5EF4-FFF2-40B4-BE49-F238E27FC236}">
                <a16:creationId xmlns:a16="http://schemas.microsoft.com/office/drawing/2014/main" id="{4A465E55-639F-4617-AE85-B7A3F66641E3}"/>
              </a:ext>
            </a:extLst>
          </p:cNvPr>
          <p:cNvSpPr txBox="1"/>
          <p:nvPr/>
        </p:nvSpPr>
        <p:spPr>
          <a:xfrm>
            <a:off x="4095033" y="6040702"/>
            <a:ext cx="3648533" cy="369332"/>
          </a:xfrm>
          <a:prstGeom prst="rect">
            <a:avLst/>
          </a:prstGeom>
          <a:solidFill>
            <a:srgbClr val="FF0000"/>
          </a:solidFill>
        </p:spPr>
        <p:txBody>
          <a:bodyPr wrap="square" rtlCol="0">
            <a:spAutoFit/>
          </a:bodyPr>
          <a:lstStyle/>
          <a:p>
            <a:pPr algn="ctr"/>
            <a:r>
              <a:rPr lang="en-AU" b="1">
                <a:solidFill>
                  <a:schemeClr val="bg1"/>
                </a:solidFill>
              </a:rPr>
              <a:t>Wide stance = ↑Base of Support</a:t>
            </a:r>
            <a:endParaRPr lang="en-US" b="1">
              <a:solidFill>
                <a:schemeClr val="bg1"/>
              </a:solidFill>
            </a:endParaRPr>
          </a:p>
        </p:txBody>
      </p:sp>
      <p:sp>
        <p:nvSpPr>
          <p:cNvPr id="23" name="Title 1">
            <a:extLst>
              <a:ext uri="{FF2B5EF4-FFF2-40B4-BE49-F238E27FC236}">
                <a16:creationId xmlns:a16="http://schemas.microsoft.com/office/drawing/2014/main" id="{94D83E37-C137-E140-A3F1-C9BB3B763E0E}"/>
              </a:ext>
            </a:extLst>
          </p:cNvPr>
          <p:cNvSpPr txBox="1">
            <a:spLocks/>
          </p:cNvSpPr>
          <p:nvPr/>
        </p:nvSpPr>
        <p:spPr>
          <a:xfrm>
            <a:off x="0" y="0"/>
            <a:ext cx="9144000" cy="476657"/>
          </a:xfrm>
          <a:prstGeom prst="rect">
            <a:avLst/>
          </a:prstGeom>
          <a:solidFill>
            <a:srgbClr val="FF40FF"/>
          </a:solidFill>
          <a:ln w="9525" cap="flat" cmpd="sng" algn="ctr">
            <a:solidFill>
              <a:schemeClr val="bg1"/>
            </a:solidFill>
            <a:prstDash val="solid"/>
          </a:ln>
        </p:spPr>
        <p:style>
          <a:lnRef idx="1">
            <a:schemeClr val="dk1"/>
          </a:lnRef>
          <a:fillRef idx="2">
            <a:schemeClr val="dk1"/>
          </a:fillRef>
          <a:effectRef idx="1">
            <a:schemeClr val="dk1"/>
          </a:effectRef>
          <a:fontRef idx="minor">
            <a:schemeClr val="dk1"/>
          </a:fontRef>
        </p:style>
        <p:txBody>
          <a:bodyPr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BALANCE</a:t>
            </a:r>
          </a:p>
        </p:txBody>
      </p:sp>
      <p:sp>
        <p:nvSpPr>
          <p:cNvPr id="21" name="Title 4">
            <a:extLst>
              <a:ext uri="{FF2B5EF4-FFF2-40B4-BE49-F238E27FC236}">
                <a16:creationId xmlns:a16="http://schemas.microsoft.com/office/drawing/2014/main" id="{71EDAF95-F4B5-8642-BE27-0F1D3FC97D5C}"/>
              </a:ext>
            </a:extLst>
          </p:cNvPr>
          <p:cNvSpPr txBox="1">
            <a:spLocks/>
          </p:cNvSpPr>
          <p:nvPr/>
        </p:nvSpPr>
        <p:spPr>
          <a:xfrm>
            <a:off x="133350" y="1208732"/>
            <a:ext cx="3448839" cy="400110"/>
          </a:xfrm>
          <a:prstGeom prst="rect">
            <a:avLst/>
          </a:prstGeom>
          <a:solidFill>
            <a:srgbClr val="FF0000"/>
          </a:solidFill>
        </p:spPr>
        <p:style>
          <a:lnRef idx="1">
            <a:schemeClr val="dk1"/>
          </a:lnRef>
          <a:fillRef idx="2">
            <a:schemeClr val="dk1"/>
          </a:fillRef>
          <a:effectRef idx="1">
            <a:schemeClr val="dk1"/>
          </a:effectRef>
          <a:fontRef idx="minor">
            <a:schemeClr val="dk1"/>
          </a:fontRef>
        </p:style>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2000" b="1">
                <a:solidFill>
                  <a:schemeClr val="bg1"/>
                </a:solidFill>
              </a:rPr>
              <a:t>FACTORS AFFECTING BALANCE</a:t>
            </a:r>
          </a:p>
        </p:txBody>
      </p:sp>
    </p:spTree>
    <p:extLst>
      <p:ext uri="{BB962C8B-B14F-4D97-AF65-F5344CB8AC3E}">
        <p14:creationId xmlns:p14="http://schemas.microsoft.com/office/powerpoint/2010/main" val="102647754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928662" y="3357562"/>
            <a:ext cx="7572428" cy="3154364"/>
            <a:chOff x="844" y="2836"/>
            <a:chExt cx="3534" cy="1176"/>
          </a:xfrm>
        </p:grpSpPr>
        <p:sp>
          <p:nvSpPr>
            <p:cNvPr id="21509" name="AutoShape 5" descr="Wide upward diagonal"/>
            <p:cNvSpPr>
              <a:spLocks noChangeArrowheads="1"/>
            </p:cNvSpPr>
            <p:nvPr/>
          </p:nvSpPr>
          <p:spPr bwMode="auto">
            <a:xfrm>
              <a:off x="1840" y="2836"/>
              <a:ext cx="2536" cy="1176"/>
            </a:xfrm>
            <a:prstGeom prst="roundRect">
              <a:avLst>
                <a:gd name="adj" fmla="val 12495"/>
              </a:avLst>
            </a:prstGeom>
            <a:solidFill>
              <a:srgbClr val="00B0F0"/>
            </a:solidFill>
            <a:ln w="12700">
              <a:solidFill>
                <a:schemeClr val="tx1"/>
              </a:solidFill>
              <a:round/>
              <a:headEnd/>
              <a:tailEnd/>
            </a:ln>
            <a:effectLst/>
          </p:spPr>
          <p:txBody>
            <a:bodyPr wrap="none" anchor="ctr"/>
            <a:lstStyle/>
            <a:p>
              <a:endParaRPr lang="en-US"/>
            </a:p>
          </p:txBody>
        </p:sp>
        <p:sp>
          <p:nvSpPr>
            <p:cNvPr id="21510" name="Freeform 6"/>
            <p:cNvSpPr>
              <a:spLocks/>
            </p:cNvSpPr>
            <p:nvPr/>
          </p:nvSpPr>
          <p:spPr bwMode="auto">
            <a:xfrm>
              <a:off x="4031" y="3694"/>
              <a:ext cx="269" cy="315"/>
            </a:xfrm>
            <a:custGeom>
              <a:avLst/>
              <a:gdLst/>
              <a:ahLst/>
              <a:cxnLst>
                <a:cxn ang="0">
                  <a:pos x="256" y="0"/>
                </a:cxn>
                <a:cxn ang="0">
                  <a:pos x="8" y="0"/>
                </a:cxn>
                <a:cxn ang="0">
                  <a:pos x="6" y="20"/>
                </a:cxn>
                <a:cxn ang="0">
                  <a:pos x="4" y="47"/>
                </a:cxn>
                <a:cxn ang="0">
                  <a:pos x="2" y="74"/>
                </a:cxn>
                <a:cxn ang="0">
                  <a:pos x="1" y="109"/>
                </a:cxn>
                <a:cxn ang="0">
                  <a:pos x="0" y="146"/>
                </a:cxn>
                <a:cxn ang="0">
                  <a:pos x="2" y="173"/>
                </a:cxn>
                <a:cxn ang="0">
                  <a:pos x="6" y="197"/>
                </a:cxn>
                <a:cxn ang="0">
                  <a:pos x="10" y="213"/>
                </a:cxn>
                <a:cxn ang="0">
                  <a:pos x="19" y="238"/>
                </a:cxn>
                <a:cxn ang="0">
                  <a:pos x="31" y="261"/>
                </a:cxn>
                <a:cxn ang="0">
                  <a:pos x="44" y="277"/>
                </a:cxn>
                <a:cxn ang="0">
                  <a:pos x="55" y="288"/>
                </a:cxn>
                <a:cxn ang="0">
                  <a:pos x="71" y="301"/>
                </a:cxn>
                <a:cxn ang="0">
                  <a:pos x="90" y="309"/>
                </a:cxn>
                <a:cxn ang="0">
                  <a:pos x="111" y="314"/>
                </a:cxn>
                <a:cxn ang="0">
                  <a:pos x="132" y="314"/>
                </a:cxn>
                <a:cxn ang="0">
                  <a:pos x="150" y="312"/>
                </a:cxn>
                <a:cxn ang="0">
                  <a:pos x="168" y="307"/>
                </a:cxn>
                <a:cxn ang="0">
                  <a:pos x="185" y="298"/>
                </a:cxn>
                <a:cxn ang="0">
                  <a:pos x="199" y="288"/>
                </a:cxn>
                <a:cxn ang="0">
                  <a:pos x="212" y="274"/>
                </a:cxn>
                <a:cxn ang="0">
                  <a:pos x="224" y="261"/>
                </a:cxn>
                <a:cxn ang="0">
                  <a:pos x="232" y="247"/>
                </a:cxn>
                <a:cxn ang="0">
                  <a:pos x="241" y="229"/>
                </a:cxn>
                <a:cxn ang="0">
                  <a:pos x="248" y="215"/>
                </a:cxn>
                <a:cxn ang="0">
                  <a:pos x="254" y="198"/>
                </a:cxn>
                <a:cxn ang="0">
                  <a:pos x="259" y="181"/>
                </a:cxn>
                <a:cxn ang="0">
                  <a:pos x="263" y="163"/>
                </a:cxn>
                <a:cxn ang="0">
                  <a:pos x="265" y="143"/>
                </a:cxn>
                <a:cxn ang="0">
                  <a:pos x="267" y="127"/>
                </a:cxn>
                <a:cxn ang="0">
                  <a:pos x="268" y="108"/>
                </a:cxn>
                <a:cxn ang="0">
                  <a:pos x="268" y="71"/>
                </a:cxn>
                <a:cxn ang="0">
                  <a:pos x="266" y="41"/>
                </a:cxn>
                <a:cxn ang="0">
                  <a:pos x="261" y="8"/>
                </a:cxn>
                <a:cxn ang="0">
                  <a:pos x="256" y="0"/>
                </a:cxn>
              </a:cxnLst>
              <a:rect l="0" t="0" r="r" b="b"/>
              <a:pathLst>
                <a:path w="269" h="315">
                  <a:moveTo>
                    <a:pt x="256" y="0"/>
                  </a:moveTo>
                  <a:lnTo>
                    <a:pt x="8" y="0"/>
                  </a:lnTo>
                  <a:lnTo>
                    <a:pt x="6" y="20"/>
                  </a:lnTo>
                  <a:lnTo>
                    <a:pt x="4" y="47"/>
                  </a:lnTo>
                  <a:lnTo>
                    <a:pt x="2" y="74"/>
                  </a:lnTo>
                  <a:lnTo>
                    <a:pt x="1" y="109"/>
                  </a:lnTo>
                  <a:lnTo>
                    <a:pt x="0" y="146"/>
                  </a:lnTo>
                  <a:lnTo>
                    <a:pt x="2" y="173"/>
                  </a:lnTo>
                  <a:lnTo>
                    <a:pt x="6" y="197"/>
                  </a:lnTo>
                  <a:lnTo>
                    <a:pt x="10" y="213"/>
                  </a:lnTo>
                  <a:lnTo>
                    <a:pt x="19" y="238"/>
                  </a:lnTo>
                  <a:lnTo>
                    <a:pt x="31" y="261"/>
                  </a:lnTo>
                  <a:lnTo>
                    <a:pt x="44" y="277"/>
                  </a:lnTo>
                  <a:lnTo>
                    <a:pt x="55" y="288"/>
                  </a:lnTo>
                  <a:lnTo>
                    <a:pt x="71" y="301"/>
                  </a:lnTo>
                  <a:lnTo>
                    <a:pt x="90" y="309"/>
                  </a:lnTo>
                  <a:lnTo>
                    <a:pt x="111" y="314"/>
                  </a:lnTo>
                  <a:lnTo>
                    <a:pt x="132" y="314"/>
                  </a:lnTo>
                  <a:lnTo>
                    <a:pt x="150" y="312"/>
                  </a:lnTo>
                  <a:lnTo>
                    <a:pt x="168" y="307"/>
                  </a:lnTo>
                  <a:lnTo>
                    <a:pt x="185" y="298"/>
                  </a:lnTo>
                  <a:lnTo>
                    <a:pt x="199" y="288"/>
                  </a:lnTo>
                  <a:lnTo>
                    <a:pt x="212" y="274"/>
                  </a:lnTo>
                  <a:lnTo>
                    <a:pt x="224" y="261"/>
                  </a:lnTo>
                  <a:lnTo>
                    <a:pt x="232" y="247"/>
                  </a:lnTo>
                  <a:lnTo>
                    <a:pt x="241" y="229"/>
                  </a:lnTo>
                  <a:lnTo>
                    <a:pt x="248" y="215"/>
                  </a:lnTo>
                  <a:lnTo>
                    <a:pt x="254" y="198"/>
                  </a:lnTo>
                  <a:lnTo>
                    <a:pt x="259" y="181"/>
                  </a:lnTo>
                  <a:lnTo>
                    <a:pt x="263" y="163"/>
                  </a:lnTo>
                  <a:lnTo>
                    <a:pt x="265" y="143"/>
                  </a:lnTo>
                  <a:lnTo>
                    <a:pt x="267" y="127"/>
                  </a:lnTo>
                  <a:lnTo>
                    <a:pt x="268" y="108"/>
                  </a:lnTo>
                  <a:lnTo>
                    <a:pt x="268" y="71"/>
                  </a:lnTo>
                  <a:lnTo>
                    <a:pt x="266" y="41"/>
                  </a:lnTo>
                  <a:lnTo>
                    <a:pt x="261" y="8"/>
                  </a:lnTo>
                  <a:lnTo>
                    <a:pt x="256" y="0"/>
                  </a:lnTo>
                </a:path>
              </a:pathLst>
            </a:custGeom>
            <a:solidFill>
              <a:schemeClr val="tx2">
                <a:lumMod val="60000"/>
                <a:lumOff val="40000"/>
              </a:schemeClr>
            </a:solidFill>
            <a:ln w="12700" cap="rnd" cmpd="sng">
              <a:solidFill>
                <a:srgbClr val="000000"/>
              </a:solidFill>
              <a:prstDash val="solid"/>
              <a:round/>
              <a:headEnd type="none" w="med" len="med"/>
              <a:tailEnd type="none" w="med" len="med"/>
            </a:ln>
            <a:effectLst/>
          </p:spPr>
          <p:txBody>
            <a:bodyPr/>
            <a:lstStyle/>
            <a:p>
              <a:endParaRPr lang="en-US"/>
            </a:p>
          </p:txBody>
        </p:sp>
        <p:sp>
          <p:nvSpPr>
            <p:cNvPr id="21513" name="Line 9"/>
            <p:cNvSpPr>
              <a:spLocks noChangeShapeType="1"/>
            </p:cNvSpPr>
            <p:nvPr/>
          </p:nvSpPr>
          <p:spPr bwMode="auto">
            <a:xfrm>
              <a:off x="844" y="3502"/>
              <a:ext cx="992" cy="0"/>
            </a:xfrm>
            <a:prstGeom prst="line">
              <a:avLst/>
            </a:prstGeom>
            <a:noFill/>
            <a:ln w="101600">
              <a:solidFill>
                <a:srgbClr val="FFFF00"/>
              </a:solidFill>
              <a:round/>
              <a:headEnd/>
              <a:tailEnd type="triangle" w="med" len="med"/>
            </a:ln>
            <a:effectLst/>
          </p:spPr>
          <p:txBody>
            <a:bodyPr wrap="none" anchor="ctr"/>
            <a:lstStyle/>
            <a:p>
              <a:endParaRPr lang="en-US"/>
            </a:p>
          </p:txBody>
        </p:sp>
        <p:grpSp>
          <p:nvGrpSpPr>
            <p:cNvPr id="3" name="Group 10"/>
            <p:cNvGrpSpPr>
              <a:grpSpLocks/>
            </p:cNvGrpSpPr>
            <p:nvPr/>
          </p:nvGrpSpPr>
          <p:grpSpPr bwMode="auto">
            <a:xfrm>
              <a:off x="1833" y="2838"/>
              <a:ext cx="406" cy="1172"/>
              <a:chOff x="1869" y="1830"/>
              <a:chExt cx="406" cy="1172"/>
            </a:xfrm>
          </p:grpSpPr>
          <p:sp>
            <p:nvSpPr>
              <p:cNvPr id="21515" name="Freeform 11"/>
              <p:cNvSpPr>
                <a:spLocks/>
              </p:cNvSpPr>
              <p:nvPr/>
            </p:nvSpPr>
            <p:spPr bwMode="auto">
              <a:xfrm>
                <a:off x="1869" y="1830"/>
                <a:ext cx="406" cy="679"/>
              </a:xfrm>
              <a:custGeom>
                <a:avLst/>
                <a:gdLst/>
                <a:ahLst/>
                <a:cxnLst>
                  <a:cxn ang="0">
                    <a:pos x="231" y="0"/>
                  </a:cxn>
                  <a:cxn ang="0">
                    <a:pos x="189" y="9"/>
                  </a:cxn>
                  <a:cxn ang="0">
                    <a:pos x="164" y="22"/>
                  </a:cxn>
                  <a:cxn ang="0">
                    <a:pos x="137" y="45"/>
                  </a:cxn>
                  <a:cxn ang="0">
                    <a:pos x="112" y="70"/>
                  </a:cxn>
                  <a:cxn ang="0">
                    <a:pos x="91" y="97"/>
                  </a:cxn>
                  <a:cxn ang="0">
                    <a:pos x="72" y="128"/>
                  </a:cxn>
                  <a:cxn ang="0">
                    <a:pos x="57" y="159"/>
                  </a:cxn>
                  <a:cxn ang="0">
                    <a:pos x="43" y="192"/>
                  </a:cxn>
                  <a:cxn ang="0">
                    <a:pos x="26" y="240"/>
                  </a:cxn>
                  <a:cxn ang="0">
                    <a:pos x="16" y="280"/>
                  </a:cxn>
                  <a:cxn ang="0">
                    <a:pos x="7" y="321"/>
                  </a:cxn>
                  <a:cxn ang="0">
                    <a:pos x="1" y="363"/>
                  </a:cxn>
                  <a:cxn ang="0">
                    <a:pos x="0" y="409"/>
                  </a:cxn>
                  <a:cxn ang="0">
                    <a:pos x="0" y="447"/>
                  </a:cxn>
                  <a:cxn ang="0">
                    <a:pos x="1" y="484"/>
                  </a:cxn>
                  <a:cxn ang="0">
                    <a:pos x="8" y="513"/>
                  </a:cxn>
                  <a:cxn ang="0">
                    <a:pos x="13" y="540"/>
                  </a:cxn>
                  <a:cxn ang="0">
                    <a:pos x="21" y="566"/>
                  </a:cxn>
                  <a:cxn ang="0">
                    <a:pos x="31" y="592"/>
                  </a:cxn>
                  <a:cxn ang="0">
                    <a:pos x="51" y="622"/>
                  </a:cxn>
                  <a:cxn ang="0">
                    <a:pos x="62" y="635"/>
                  </a:cxn>
                  <a:cxn ang="0">
                    <a:pos x="78" y="648"/>
                  </a:cxn>
                  <a:cxn ang="0">
                    <a:pos x="90" y="658"/>
                  </a:cxn>
                  <a:cxn ang="0">
                    <a:pos x="105" y="667"/>
                  </a:cxn>
                  <a:cxn ang="0">
                    <a:pos x="117" y="672"/>
                  </a:cxn>
                  <a:cxn ang="0">
                    <a:pos x="137" y="676"/>
                  </a:cxn>
                  <a:cxn ang="0">
                    <a:pos x="154" y="678"/>
                  </a:cxn>
                  <a:cxn ang="0">
                    <a:pos x="177" y="675"/>
                  </a:cxn>
                  <a:cxn ang="0">
                    <a:pos x="201" y="670"/>
                  </a:cxn>
                  <a:cxn ang="0">
                    <a:pos x="224" y="663"/>
                  </a:cxn>
                  <a:cxn ang="0">
                    <a:pos x="245" y="654"/>
                  </a:cxn>
                  <a:cxn ang="0">
                    <a:pos x="268" y="644"/>
                  </a:cxn>
                  <a:cxn ang="0">
                    <a:pos x="293" y="631"/>
                  </a:cxn>
                  <a:cxn ang="0">
                    <a:pos x="316" y="614"/>
                  </a:cxn>
                  <a:cxn ang="0">
                    <a:pos x="343" y="589"/>
                  </a:cxn>
                  <a:cxn ang="0">
                    <a:pos x="368" y="552"/>
                  </a:cxn>
                  <a:cxn ang="0">
                    <a:pos x="384" y="520"/>
                  </a:cxn>
                  <a:cxn ang="0">
                    <a:pos x="397" y="474"/>
                  </a:cxn>
                  <a:cxn ang="0">
                    <a:pos x="403" y="420"/>
                  </a:cxn>
                  <a:cxn ang="0">
                    <a:pos x="405" y="369"/>
                  </a:cxn>
                  <a:cxn ang="0">
                    <a:pos x="405" y="315"/>
                  </a:cxn>
                  <a:cxn ang="0">
                    <a:pos x="403" y="270"/>
                  </a:cxn>
                  <a:cxn ang="0">
                    <a:pos x="395" y="213"/>
                  </a:cxn>
                  <a:cxn ang="0">
                    <a:pos x="387" y="166"/>
                  </a:cxn>
                  <a:cxn ang="0">
                    <a:pos x="374" y="118"/>
                  </a:cxn>
                  <a:cxn ang="0">
                    <a:pos x="358" y="85"/>
                  </a:cxn>
                  <a:cxn ang="0">
                    <a:pos x="340" y="57"/>
                  </a:cxn>
                  <a:cxn ang="0">
                    <a:pos x="319" y="34"/>
                  </a:cxn>
                  <a:cxn ang="0">
                    <a:pos x="297" y="15"/>
                  </a:cxn>
                  <a:cxn ang="0">
                    <a:pos x="267" y="3"/>
                  </a:cxn>
                  <a:cxn ang="0">
                    <a:pos x="231" y="0"/>
                  </a:cxn>
                </a:cxnLst>
                <a:rect l="0" t="0" r="r" b="b"/>
                <a:pathLst>
                  <a:path w="406" h="679">
                    <a:moveTo>
                      <a:pt x="231" y="0"/>
                    </a:moveTo>
                    <a:lnTo>
                      <a:pt x="189" y="9"/>
                    </a:lnTo>
                    <a:lnTo>
                      <a:pt x="164" y="22"/>
                    </a:lnTo>
                    <a:lnTo>
                      <a:pt x="137" y="45"/>
                    </a:lnTo>
                    <a:lnTo>
                      <a:pt x="112" y="70"/>
                    </a:lnTo>
                    <a:lnTo>
                      <a:pt x="91" y="97"/>
                    </a:lnTo>
                    <a:lnTo>
                      <a:pt x="72" y="128"/>
                    </a:lnTo>
                    <a:lnTo>
                      <a:pt x="57" y="159"/>
                    </a:lnTo>
                    <a:lnTo>
                      <a:pt x="43" y="192"/>
                    </a:lnTo>
                    <a:lnTo>
                      <a:pt x="26" y="240"/>
                    </a:lnTo>
                    <a:lnTo>
                      <a:pt x="16" y="280"/>
                    </a:lnTo>
                    <a:lnTo>
                      <a:pt x="7" y="321"/>
                    </a:lnTo>
                    <a:lnTo>
                      <a:pt x="1" y="363"/>
                    </a:lnTo>
                    <a:lnTo>
                      <a:pt x="0" y="409"/>
                    </a:lnTo>
                    <a:lnTo>
                      <a:pt x="0" y="447"/>
                    </a:lnTo>
                    <a:lnTo>
                      <a:pt x="1" y="484"/>
                    </a:lnTo>
                    <a:lnTo>
                      <a:pt x="8" y="513"/>
                    </a:lnTo>
                    <a:lnTo>
                      <a:pt x="13" y="540"/>
                    </a:lnTo>
                    <a:lnTo>
                      <a:pt x="21" y="566"/>
                    </a:lnTo>
                    <a:lnTo>
                      <a:pt x="31" y="592"/>
                    </a:lnTo>
                    <a:lnTo>
                      <a:pt x="51" y="622"/>
                    </a:lnTo>
                    <a:lnTo>
                      <a:pt x="62" y="635"/>
                    </a:lnTo>
                    <a:lnTo>
                      <a:pt x="78" y="648"/>
                    </a:lnTo>
                    <a:lnTo>
                      <a:pt x="90" y="658"/>
                    </a:lnTo>
                    <a:lnTo>
                      <a:pt x="105" y="667"/>
                    </a:lnTo>
                    <a:lnTo>
                      <a:pt x="117" y="672"/>
                    </a:lnTo>
                    <a:lnTo>
                      <a:pt x="137" y="676"/>
                    </a:lnTo>
                    <a:lnTo>
                      <a:pt x="154" y="678"/>
                    </a:lnTo>
                    <a:lnTo>
                      <a:pt x="177" y="675"/>
                    </a:lnTo>
                    <a:lnTo>
                      <a:pt x="201" y="670"/>
                    </a:lnTo>
                    <a:lnTo>
                      <a:pt x="224" y="663"/>
                    </a:lnTo>
                    <a:lnTo>
                      <a:pt x="245" y="654"/>
                    </a:lnTo>
                    <a:lnTo>
                      <a:pt x="268" y="644"/>
                    </a:lnTo>
                    <a:lnTo>
                      <a:pt x="293" y="631"/>
                    </a:lnTo>
                    <a:lnTo>
                      <a:pt x="316" y="614"/>
                    </a:lnTo>
                    <a:lnTo>
                      <a:pt x="343" y="589"/>
                    </a:lnTo>
                    <a:lnTo>
                      <a:pt x="368" y="552"/>
                    </a:lnTo>
                    <a:lnTo>
                      <a:pt x="384" y="520"/>
                    </a:lnTo>
                    <a:lnTo>
                      <a:pt x="397" y="474"/>
                    </a:lnTo>
                    <a:lnTo>
                      <a:pt x="403" y="420"/>
                    </a:lnTo>
                    <a:lnTo>
                      <a:pt x="405" y="369"/>
                    </a:lnTo>
                    <a:lnTo>
                      <a:pt x="405" y="315"/>
                    </a:lnTo>
                    <a:lnTo>
                      <a:pt x="403" y="270"/>
                    </a:lnTo>
                    <a:lnTo>
                      <a:pt x="395" y="213"/>
                    </a:lnTo>
                    <a:lnTo>
                      <a:pt x="387" y="166"/>
                    </a:lnTo>
                    <a:lnTo>
                      <a:pt x="374" y="118"/>
                    </a:lnTo>
                    <a:lnTo>
                      <a:pt x="358" y="85"/>
                    </a:lnTo>
                    <a:lnTo>
                      <a:pt x="340" y="57"/>
                    </a:lnTo>
                    <a:lnTo>
                      <a:pt x="319" y="34"/>
                    </a:lnTo>
                    <a:lnTo>
                      <a:pt x="297" y="15"/>
                    </a:lnTo>
                    <a:lnTo>
                      <a:pt x="267" y="3"/>
                    </a:lnTo>
                    <a:lnTo>
                      <a:pt x="231" y="0"/>
                    </a:lnTo>
                  </a:path>
                </a:pathLst>
              </a:custGeom>
              <a:solidFill>
                <a:schemeClr val="tx2">
                  <a:lumMod val="60000"/>
                  <a:lumOff val="40000"/>
                </a:schemeClr>
              </a:solidFill>
              <a:ln w="12700" cap="rnd" cmpd="sng">
                <a:solidFill>
                  <a:srgbClr val="000000"/>
                </a:solidFill>
                <a:prstDash val="solid"/>
                <a:round/>
                <a:headEnd type="none" w="med" len="med"/>
                <a:tailEnd type="none" w="med" len="med"/>
              </a:ln>
              <a:effectLst/>
            </p:spPr>
            <p:txBody>
              <a:bodyPr/>
              <a:lstStyle/>
              <a:p>
                <a:endParaRPr lang="en-US"/>
              </a:p>
            </p:txBody>
          </p:sp>
          <p:sp>
            <p:nvSpPr>
              <p:cNvPr id="21516" name="Freeform 12"/>
              <p:cNvSpPr>
                <a:spLocks/>
              </p:cNvSpPr>
              <p:nvPr/>
            </p:nvSpPr>
            <p:spPr bwMode="auto">
              <a:xfrm>
                <a:off x="1947" y="2686"/>
                <a:ext cx="269" cy="316"/>
              </a:xfrm>
              <a:custGeom>
                <a:avLst/>
                <a:gdLst/>
                <a:ahLst/>
                <a:cxnLst>
                  <a:cxn ang="0">
                    <a:pos x="12" y="0"/>
                  </a:cxn>
                  <a:cxn ang="0">
                    <a:pos x="260" y="0"/>
                  </a:cxn>
                  <a:cxn ang="0">
                    <a:pos x="262" y="20"/>
                  </a:cxn>
                  <a:cxn ang="0">
                    <a:pos x="264" y="46"/>
                  </a:cxn>
                  <a:cxn ang="0">
                    <a:pos x="266" y="74"/>
                  </a:cxn>
                  <a:cxn ang="0">
                    <a:pos x="267" y="108"/>
                  </a:cxn>
                  <a:cxn ang="0">
                    <a:pos x="268" y="146"/>
                  </a:cxn>
                  <a:cxn ang="0">
                    <a:pos x="266" y="173"/>
                  </a:cxn>
                  <a:cxn ang="0">
                    <a:pos x="262" y="197"/>
                  </a:cxn>
                  <a:cxn ang="0">
                    <a:pos x="258" y="213"/>
                  </a:cxn>
                  <a:cxn ang="0">
                    <a:pos x="249" y="237"/>
                  </a:cxn>
                  <a:cxn ang="0">
                    <a:pos x="237" y="261"/>
                  </a:cxn>
                  <a:cxn ang="0">
                    <a:pos x="224" y="276"/>
                  </a:cxn>
                  <a:cxn ang="0">
                    <a:pos x="213" y="288"/>
                  </a:cxn>
                  <a:cxn ang="0">
                    <a:pos x="197" y="301"/>
                  </a:cxn>
                  <a:cxn ang="0">
                    <a:pos x="178" y="309"/>
                  </a:cxn>
                  <a:cxn ang="0">
                    <a:pos x="157" y="314"/>
                  </a:cxn>
                  <a:cxn ang="0">
                    <a:pos x="136" y="315"/>
                  </a:cxn>
                  <a:cxn ang="0">
                    <a:pos x="118" y="312"/>
                  </a:cxn>
                  <a:cxn ang="0">
                    <a:pos x="100" y="307"/>
                  </a:cxn>
                  <a:cxn ang="0">
                    <a:pos x="83" y="297"/>
                  </a:cxn>
                  <a:cxn ang="0">
                    <a:pos x="69" y="287"/>
                  </a:cxn>
                  <a:cxn ang="0">
                    <a:pos x="56" y="274"/>
                  </a:cxn>
                  <a:cxn ang="0">
                    <a:pos x="44" y="261"/>
                  </a:cxn>
                  <a:cxn ang="0">
                    <a:pos x="35" y="247"/>
                  </a:cxn>
                  <a:cxn ang="0">
                    <a:pos x="27" y="229"/>
                  </a:cxn>
                  <a:cxn ang="0">
                    <a:pos x="20" y="215"/>
                  </a:cxn>
                  <a:cxn ang="0">
                    <a:pos x="14" y="198"/>
                  </a:cxn>
                  <a:cxn ang="0">
                    <a:pos x="9" y="180"/>
                  </a:cxn>
                  <a:cxn ang="0">
                    <a:pos x="5" y="162"/>
                  </a:cxn>
                  <a:cxn ang="0">
                    <a:pos x="3" y="143"/>
                  </a:cxn>
                  <a:cxn ang="0">
                    <a:pos x="1" y="127"/>
                  </a:cxn>
                  <a:cxn ang="0">
                    <a:pos x="0" y="108"/>
                  </a:cxn>
                  <a:cxn ang="0">
                    <a:pos x="0" y="71"/>
                  </a:cxn>
                  <a:cxn ang="0">
                    <a:pos x="2" y="40"/>
                  </a:cxn>
                  <a:cxn ang="0">
                    <a:pos x="7" y="7"/>
                  </a:cxn>
                  <a:cxn ang="0">
                    <a:pos x="12" y="0"/>
                  </a:cxn>
                </a:cxnLst>
                <a:rect l="0" t="0" r="r" b="b"/>
                <a:pathLst>
                  <a:path w="269" h="316">
                    <a:moveTo>
                      <a:pt x="12" y="0"/>
                    </a:moveTo>
                    <a:lnTo>
                      <a:pt x="260" y="0"/>
                    </a:lnTo>
                    <a:lnTo>
                      <a:pt x="262" y="20"/>
                    </a:lnTo>
                    <a:lnTo>
                      <a:pt x="264" y="46"/>
                    </a:lnTo>
                    <a:lnTo>
                      <a:pt x="266" y="74"/>
                    </a:lnTo>
                    <a:lnTo>
                      <a:pt x="267" y="108"/>
                    </a:lnTo>
                    <a:lnTo>
                      <a:pt x="268" y="146"/>
                    </a:lnTo>
                    <a:lnTo>
                      <a:pt x="266" y="173"/>
                    </a:lnTo>
                    <a:lnTo>
                      <a:pt x="262" y="197"/>
                    </a:lnTo>
                    <a:lnTo>
                      <a:pt x="258" y="213"/>
                    </a:lnTo>
                    <a:lnTo>
                      <a:pt x="249" y="237"/>
                    </a:lnTo>
                    <a:lnTo>
                      <a:pt x="237" y="261"/>
                    </a:lnTo>
                    <a:lnTo>
                      <a:pt x="224" y="276"/>
                    </a:lnTo>
                    <a:lnTo>
                      <a:pt x="213" y="288"/>
                    </a:lnTo>
                    <a:lnTo>
                      <a:pt x="197" y="301"/>
                    </a:lnTo>
                    <a:lnTo>
                      <a:pt x="178" y="309"/>
                    </a:lnTo>
                    <a:lnTo>
                      <a:pt x="157" y="314"/>
                    </a:lnTo>
                    <a:lnTo>
                      <a:pt x="136" y="315"/>
                    </a:lnTo>
                    <a:lnTo>
                      <a:pt x="118" y="312"/>
                    </a:lnTo>
                    <a:lnTo>
                      <a:pt x="100" y="307"/>
                    </a:lnTo>
                    <a:lnTo>
                      <a:pt x="83" y="297"/>
                    </a:lnTo>
                    <a:lnTo>
                      <a:pt x="69" y="287"/>
                    </a:lnTo>
                    <a:lnTo>
                      <a:pt x="56" y="274"/>
                    </a:lnTo>
                    <a:lnTo>
                      <a:pt x="44" y="261"/>
                    </a:lnTo>
                    <a:lnTo>
                      <a:pt x="35" y="247"/>
                    </a:lnTo>
                    <a:lnTo>
                      <a:pt x="27" y="229"/>
                    </a:lnTo>
                    <a:lnTo>
                      <a:pt x="20" y="215"/>
                    </a:lnTo>
                    <a:lnTo>
                      <a:pt x="14" y="198"/>
                    </a:lnTo>
                    <a:lnTo>
                      <a:pt x="9" y="180"/>
                    </a:lnTo>
                    <a:lnTo>
                      <a:pt x="5" y="162"/>
                    </a:lnTo>
                    <a:lnTo>
                      <a:pt x="3" y="143"/>
                    </a:lnTo>
                    <a:lnTo>
                      <a:pt x="1" y="127"/>
                    </a:lnTo>
                    <a:lnTo>
                      <a:pt x="0" y="108"/>
                    </a:lnTo>
                    <a:lnTo>
                      <a:pt x="0" y="71"/>
                    </a:lnTo>
                    <a:lnTo>
                      <a:pt x="2" y="40"/>
                    </a:lnTo>
                    <a:lnTo>
                      <a:pt x="7" y="7"/>
                    </a:lnTo>
                    <a:lnTo>
                      <a:pt x="12" y="0"/>
                    </a:lnTo>
                  </a:path>
                </a:pathLst>
              </a:custGeom>
              <a:solidFill>
                <a:schemeClr val="tx2">
                  <a:lumMod val="60000"/>
                  <a:lumOff val="40000"/>
                </a:schemeClr>
              </a:solidFill>
              <a:ln w="12700" cap="rnd" cmpd="sng">
                <a:solidFill>
                  <a:srgbClr val="000000"/>
                </a:solidFill>
                <a:prstDash val="solid"/>
                <a:round/>
                <a:headEnd type="none" w="med" len="med"/>
                <a:tailEnd type="none" w="med" len="med"/>
              </a:ln>
              <a:effectLst/>
            </p:spPr>
            <p:txBody>
              <a:bodyPr/>
              <a:lstStyle/>
              <a:p>
                <a:endParaRPr lang="en-US"/>
              </a:p>
            </p:txBody>
          </p:sp>
        </p:grpSp>
        <p:sp>
          <p:nvSpPr>
            <p:cNvPr id="21519" name="Freeform 15"/>
            <p:cNvSpPr>
              <a:spLocks/>
            </p:cNvSpPr>
            <p:nvPr/>
          </p:nvSpPr>
          <p:spPr bwMode="auto">
            <a:xfrm>
              <a:off x="3972" y="2837"/>
              <a:ext cx="406" cy="680"/>
            </a:xfrm>
            <a:custGeom>
              <a:avLst/>
              <a:gdLst/>
              <a:ahLst/>
              <a:cxnLst>
                <a:cxn ang="0">
                  <a:pos x="174" y="0"/>
                </a:cxn>
                <a:cxn ang="0">
                  <a:pos x="216" y="10"/>
                </a:cxn>
                <a:cxn ang="0">
                  <a:pos x="241" y="24"/>
                </a:cxn>
                <a:cxn ang="0">
                  <a:pos x="268" y="46"/>
                </a:cxn>
                <a:cxn ang="0">
                  <a:pos x="293" y="72"/>
                </a:cxn>
                <a:cxn ang="0">
                  <a:pos x="314" y="99"/>
                </a:cxn>
                <a:cxn ang="0">
                  <a:pos x="333" y="129"/>
                </a:cxn>
                <a:cxn ang="0">
                  <a:pos x="348" y="160"/>
                </a:cxn>
                <a:cxn ang="0">
                  <a:pos x="362" y="193"/>
                </a:cxn>
                <a:cxn ang="0">
                  <a:pos x="379" y="241"/>
                </a:cxn>
                <a:cxn ang="0">
                  <a:pos x="389" y="281"/>
                </a:cxn>
                <a:cxn ang="0">
                  <a:pos x="398" y="322"/>
                </a:cxn>
                <a:cxn ang="0">
                  <a:pos x="404" y="364"/>
                </a:cxn>
                <a:cxn ang="0">
                  <a:pos x="405" y="410"/>
                </a:cxn>
                <a:cxn ang="0">
                  <a:pos x="405" y="448"/>
                </a:cxn>
                <a:cxn ang="0">
                  <a:pos x="404" y="485"/>
                </a:cxn>
                <a:cxn ang="0">
                  <a:pos x="397" y="514"/>
                </a:cxn>
                <a:cxn ang="0">
                  <a:pos x="392" y="541"/>
                </a:cxn>
                <a:cxn ang="0">
                  <a:pos x="384" y="566"/>
                </a:cxn>
                <a:cxn ang="0">
                  <a:pos x="374" y="592"/>
                </a:cxn>
                <a:cxn ang="0">
                  <a:pos x="354" y="622"/>
                </a:cxn>
                <a:cxn ang="0">
                  <a:pos x="343" y="636"/>
                </a:cxn>
                <a:cxn ang="0">
                  <a:pos x="327" y="649"/>
                </a:cxn>
                <a:cxn ang="0">
                  <a:pos x="315" y="659"/>
                </a:cxn>
                <a:cxn ang="0">
                  <a:pos x="300" y="668"/>
                </a:cxn>
                <a:cxn ang="0">
                  <a:pos x="288" y="673"/>
                </a:cxn>
                <a:cxn ang="0">
                  <a:pos x="268" y="678"/>
                </a:cxn>
                <a:cxn ang="0">
                  <a:pos x="251" y="679"/>
                </a:cxn>
                <a:cxn ang="0">
                  <a:pos x="228" y="676"/>
                </a:cxn>
                <a:cxn ang="0">
                  <a:pos x="204" y="671"/>
                </a:cxn>
                <a:cxn ang="0">
                  <a:pos x="181" y="664"/>
                </a:cxn>
                <a:cxn ang="0">
                  <a:pos x="160" y="656"/>
                </a:cxn>
                <a:cxn ang="0">
                  <a:pos x="137" y="646"/>
                </a:cxn>
                <a:cxn ang="0">
                  <a:pos x="112" y="631"/>
                </a:cxn>
                <a:cxn ang="0">
                  <a:pos x="89" y="614"/>
                </a:cxn>
                <a:cxn ang="0">
                  <a:pos x="62" y="589"/>
                </a:cxn>
                <a:cxn ang="0">
                  <a:pos x="36" y="552"/>
                </a:cxn>
                <a:cxn ang="0">
                  <a:pos x="21" y="522"/>
                </a:cxn>
                <a:cxn ang="0">
                  <a:pos x="8" y="475"/>
                </a:cxn>
                <a:cxn ang="0">
                  <a:pos x="2" y="421"/>
                </a:cxn>
                <a:cxn ang="0">
                  <a:pos x="0" y="370"/>
                </a:cxn>
                <a:cxn ang="0">
                  <a:pos x="0" y="316"/>
                </a:cxn>
                <a:cxn ang="0">
                  <a:pos x="2" y="271"/>
                </a:cxn>
                <a:cxn ang="0">
                  <a:pos x="10" y="214"/>
                </a:cxn>
                <a:cxn ang="0">
                  <a:pos x="17" y="168"/>
                </a:cxn>
                <a:cxn ang="0">
                  <a:pos x="31" y="120"/>
                </a:cxn>
                <a:cxn ang="0">
                  <a:pos x="47" y="87"/>
                </a:cxn>
                <a:cxn ang="0">
                  <a:pos x="65" y="58"/>
                </a:cxn>
                <a:cxn ang="0">
                  <a:pos x="86" y="35"/>
                </a:cxn>
                <a:cxn ang="0">
                  <a:pos x="108" y="16"/>
                </a:cxn>
                <a:cxn ang="0">
                  <a:pos x="138" y="4"/>
                </a:cxn>
                <a:cxn ang="0">
                  <a:pos x="174" y="0"/>
                </a:cxn>
              </a:cxnLst>
              <a:rect l="0" t="0" r="r" b="b"/>
              <a:pathLst>
                <a:path w="406" h="680">
                  <a:moveTo>
                    <a:pt x="174" y="0"/>
                  </a:moveTo>
                  <a:lnTo>
                    <a:pt x="216" y="10"/>
                  </a:lnTo>
                  <a:lnTo>
                    <a:pt x="241" y="24"/>
                  </a:lnTo>
                  <a:lnTo>
                    <a:pt x="268" y="46"/>
                  </a:lnTo>
                  <a:lnTo>
                    <a:pt x="293" y="72"/>
                  </a:lnTo>
                  <a:lnTo>
                    <a:pt x="314" y="99"/>
                  </a:lnTo>
                  <a:lnTo>
                    <a:pt x="333" y="129"/>
                  </a:lnTo>
                  <a:lnTo>
                    <a:pt x="348" y="160"/>
                  </a:lnTo>
                  <a:lnTo>
                    <a:pt x="362" y="193"/>
                  </a:lnTo>
                  <a:lnTo>
                    <a:pt x="379" y="241"/>
                  </a:lnTo>
                  <a:lnTo>
                    <a:pt x="389" y="281"/>
                  </a:lnTo>
                  <a:lnTo>
                    <a:pt x="398" y="322"/>
                  </a:lnTo>
                  <a:lnTo>
                    <a:pt x="404" y="364"/>
                  </a:lnTo>
                  <a:lnTo>
                    <a:pt x="405" y="410"/>
                  </a:lnTo>
                  <a:lnTo>
                    <a:pt x="405" y="448"/>
                  </a:lnTo>
                  <a:lnTo>
                    <a:pt x="404" y="485"/>
                  </a:lnTo>
                  <a:lnTo>
                    <a:pt x="397" y="514"/>
                  </a:lnTo>
                  <a:lnTo>
                    <a:pt x="392" y="541"/>
                  </a:lnTo>
                  <a:lnTo>
                    <a:pt x="384" y="566"/>
                  </a:lnTo>
                  <a:lnTo>
                    <a:pt x="374" y="592"/>
                  </a:lnTo>
                  <a:lnTo>
                    <a:pt x="354" y="622"/>
                  </a:lnTo>
                  <a:lnTo>
                    <a:pt x="343" y="636"/>
                  </a:lnTo>
                  <a:lnTo>
                    <a:pt x="327" y="649"/>
                  </a:lnTo>
                  <a:lnTo>
                    <a:pt x="315" y="659"/>
                  </a:lnTo>
                  <a:lnTo>
                    <a:pt x="300" y="668"/>
                  </a:lnTo>
                  <a:lnTo>
                    <a:pt x="288" y="673"/>
                  </a:lnTo>
                  <a:lnTo>
                    <a:pt x="268" y="678"/>
                  </a:lnTo>
                  <a:lnTo>
                    <a:pt x="251" y="679"/>
                  </a:lnTo>
                  <a:lnTo>
                    <a:pt x="228" y="676"/>
                  </a:lnTo>
                  <a:lnTo>
                    <a:pt x="204" y="671"/>
                  </a:lnTo>
                  <a:lnTo>
                    <a:pt x="181" y="664"/>
                  </a:lnTo>
                  <a:lnTo>
                    <a:pt x="160" y="656"/>
                  </a:lnTo>
                  <a:lnTo>
                    <a:pt x="137" y="646"/>
                  </a:lnTo>
                  <a:lnTo>
                    <a:pt x="112" y="631"/>
                  </a:lnTo>
                  <a:lnTo>
                    <a:pt x="89" y="614"/>
                  </a:lnTo>
                  <a:lnTo>
                    <a:pt x="62" y="589"/>
                  </a:lnTo>
                  <a:lnTo>
                    <a:pt x="36" y="552"/>
                  </a:lnTo>
                  <a:lnTo>
                    <a:pt x="21" y="522"/>
                  </a:lnTo>
                  <a:lnTo>
                    <a:pt x="8" y="475"/>
                  </a:lnTo>
                  <a:lnTo>
                    <a:pt x="2" y="421"/>
                  </a:lnTo>
                  <a:lnTo>
                    <a:pt x="0" y="370"/>
                  </a:lnTo>
                  <a:lnTo>
                    <a:pt x="0" y="316"/>
                  </a:lnTo>
                  <a:lnTo>
                    <a:pt x="2" y="271"/>
                  </a:lnTo>
                  <a:lnTo>
                    <a:pt x="10" y="214"/>
                  </a:lnTo>
                  <a:lnTo>
                    <a:pt x="17" y="168"/>
                  </a:lnTo>
                  <a:lnTo>
                    <a:pt x="31" y="120"/>
                  </a:lnTo>
                  <a:lnTo>
                    <a:pt x="47" y="87"/>
                  </a:lnTo>
                  <a:lnTo>
                    <a:pt x="65" y="58"/>
                  </a:lnTo>
                  <a:lnTo>
                    <a:pt x="86" y="35"/>
                  </a:lnTo>
                  <a:lnTo>
                    <a:pt x="108" y="16"/>
                  </a:lnTo>
                  <a:lnTo>
                    <a:pt x="138" y="4"/>
                  </a:lnTo>
                  <a:lnTo>
                    <a:pt x="174" y="0"/>
                  </a:lnTo>
                </a:path>
              </a:pathLst>
            </a:custGeom>
            <a:solidFill>
              <a:schemeClr val="tx2">
                <a:lumMod val="60000"/>
                <a:lumOff val="40000"/>
              </a:schemeClr>
            </a:solidFill>
            <a:ln w="12700" cap="rnd" cmpd="sng">
              <a:solidFill>
                <a:srgbClr val="000000"/>
              </a:solidFill>
              <a:prstDash val="solid"/>
              <a:round/>
              <a:headEnd type="none" w="med" len="med"/>
              <a:tailEnd type="none" w="med" len="med"/>
            </a:ln>
            <a:effectLst/>
          </p:spPr>
          <p:txBody>
            <a:bodyPr/>
            <a:lstStyle/>
            <a:p>
              <a:endParaRPr lang="en-US"/>
            </a:p>
          </p:txBody>
        </p:sp>
      </p:grpSp>
      <p:sp>
        <p:nvSpPr>
          <p:cNvPr id="21521" name="Text Box 17"/>
          <p:cNvSpPr txBox="1">
            <a:spLocks noChangeArrowheads="1"/>
          </p:cNvSpPr>
          <p:nvPr/>
        </p:nvSpPr>
        <p:spPr bwMode="auto">
          <a:xfrm>
            <a:off x="166718" y="1740747"/>
            <a:ext cx="8763000" cy="707886"/>
          </a:xfrm>
          <a:prstGeom prst="rect">
            <a:avLst/>
          </a:prstGeom>
          <a:solidFill>
            <a:schemeClr val="bg1"/>
          </a:solidFill>
          <a:ln w="12700">
            <a:solidFill>
              <a:srgbClr val="FF40FF"/>
            </a:solidFill>
            <a:headEnd/>
            <a:tailEnd/>
          </a:ln>
        </p:spPr>
        <p:style>
          <a:lnRef idx="3">
            <a:schemeClr val="lt1"/>
          </a:lnRef>
          <a:fillRef idx="1">
            <a:schemeClr val="accent4"/>
          </a:fillRef>
          <a:effectRef idx="1">
            <a:schemeClr val="accent4"/>
          </a:effectRef>
          <a:fontRef idx="minor">
            <a:schemeClr val="lt1"/>
          </a:fontRef>
        </p:style>
        <p:txBody>
          <a:bodyPr>
            <a:spAutoFit/>
          </a:bodyPr>
          <a:lstStyle/>
          <a:p>
            <a:r>
              <a:rPr lang="en-US" sz="2000" b="1">
                <a:solidFill>
                  <a:schemeClr val="tx1"/>
                </a:solidFill>
                <a:latin typeface="+mj-lt"/>
              </a:rPr>
              <a:t>6. Horizontally positioning the COG near the edge of the base of support on the side of the external force </a:t>
            </a:r>
          </a:p>
        </p:txBody>
      </p:sp>
      <p:sp>
        <p:nvSpPr>
          <p:cNvPr id="14" name="TextBox 13"/>
          <p:cNvSpPr txBox="1"/>
          <p:nvPr/>
        </p:nvSpPr>
        <p:spPr>
          <a:xfrm>
            <a:off x="928662" y="4214818"/>
            <a:ext cx="1857388" cy="369332"/>
          </a:xfrm>
          <a:prstGeom prst="rect">
            <a:avLst/>
          </a:prstGeom>
          <a:solidFill>
            <a:srgbClr val="FFFF00"/>
          </a:solidFill>
        </p:spPr>
        <p:txBody>
          <a:bodyPr wrap="square" rtlCol="0">
            <a:spAutoFit/>
          </a:bodyPr>
          <a:lstStyle/>
          <a:p>
            <a:pPr algn="ctr"/>
            <a:r>
              <a:rPr lang="en-AU" b="1"/>
              <a:t>Oncoming force</a:t>
            </a:r>
            <a:endParaRPr lang="en-US" b="1"/>
          </a:p>
        </p:txBody>
      </p:sp>
      <p:sp>
        <p:nvSpPr>
          <p:cNvPr id="15" name="5-Point Star 14"/>
          <p:cNvSpPr/>
          <p:nvPr/>
        </p:nvSpPr>
        <p:spPr>
          <a:xfrm>
            <a:off x="3929058" y="4857760"/>
            <a:ext cx="214314" cy="214314"/>
          </a:xfrm>
          <a:prstGeom prst="star5">
            <a:avLst/>
          </a:prstGeom>
          <a:solidFill>
            <a:srgbClr val="FFFF0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5"/>
          <p:cNvSpPr>
            <a:spLocks noGrp="1"/>
          </p:cNvSpPr>
          <p:nvPr>
            <p:ph type="sldNum" sz="quarter" idx="12"/>
          </p:nvPr>
        </p:nvSpPr>
        <p:spPr/>
        <p:txBody>
          <a:bodyPr/>
          <a:lstStyle/>
          <a:p>
            <a:pPr>
              <a:defRPr/>
            </a:pPr>
            <a:fld id="{EA38D44F-3B33-49D9-893A-4D3EBBCEA846}" type="slidenum">
              <a:rPr lang="en-US" smtClean="0"/>
              <a:pPr>
                <a:defRPr/>
              </a:pPr>
              <a:t>82</a:t>
            </a:fld>
            <a:endParaRPr lang="en-US"/>
          </a:p>
        </p:txBody>
      </p:sp>
      <p:sp>
        <p:nvSpPr>
          <p:cNvPr id="17" name="Footer Placeholder 16"/>
          <p:cNvSpPr>
            <a:spLocks noGrp="1"/>
          </p:cNvSpPr>
          <p:nvPr>
            <p:ph type="ftr" sz="quarter" idx="11"/>
          </p:nvPr>
        </p:nvSpPr>
        <p:spPr>
          <a:xfrm>
            <a:off x="3124200" y="6492899"/>
            <a:ext cx="2895600" cy="365125"/>
          </a:xfrm>
        </p:spPr>
        <p:txBody>
          <a:bodyPr/>
          <a:lstStyle/>
          <a:p>
            <a:pPr>
              <a:defRPr/>
            </a:pPr>
            <a:r>
              <a:rPr lang="en-US"/>
              <a:t>©PE STUDIES RESOURCES</a:t>
            </a:r>
          </a:p>
        </p:txBody>
      </p:sp>
      <p:pic>
        <p:nvPicPr>
          <p:cNvPr id="18"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36198" y="6260801"/>
            <a:ext cx="457501" cy="457955"/>
          </a:xfrm>
          <a:prstGeom prst="rect">
            <a:avLst/>
          </a:prstGeom>
          <a:noFill/>
        </p:spPr>
      </p:pic>
      <p:sp>
        <p:nvSpPr>
          <p:cNvPr id="19" name="TextBox 18">
            <a:hlinkClick r:id="rId3" action="ppaction://hlinksldjump"/>
          </p:cNvPr>
          <p:cNvSpPr txBox="1"/>
          <p:nvPr/>
        </p:nvSpPr>
        <p:spPr>
          <a:xfrm>
            <a:off x="-116202" y="6642556"/>
            <a:ext cx="838200" cy="215444"/>
          </a:xfrm>
          <a:prstGeom prst="rect">
            <a:avLst/>
          </a:prstGeom>
          <a:noFill/>
        </p:spPr>
        <p:txBody>
          <a:bodyPr wrap="square" rtlCol="0">
            <a:spAutoFit/>
          </a:bodyPr>
          <a:lstStyle/>
          <a:p>
            <a:pPr algn="ctr"/>
            <a:r>
              <a:rPr lang="en-AU" sz="800"/>
              <a:t>Home</a:t>
            </a:r>
            <a:endParaRPr lang="en-US" sz="800"/>
          </a:p>
        </p:txBody>
      </p:sp>
      <p:sp>
        <p:nvSpPr>
          <p:cNvPr id="22" name="Line 9">
            <a:extLst>
              <a:ext uri="{FF2B5EF4-FFF2-40B4-BE49-F238E27FC236}">
                <a16:creationId xmlns:a16="http://schemas.microsoft.com/office/drawing/2014/main" id="{BCA477AB-93E1-4389-9A84-C561FAD9486C}"/>
              </a:ext>
            </a:extLst>
          </p:cNvPr>
          <p:cNvSpPr>
            <a:spLocks noChangeShapeType="1"/>
          </p:cNvSpPr>
          <p:nvPr/>
        </p:nvSpPr>
        <p:spPr bwMode="auto">
          <a:xfrm flipH="1">
            <a:off x="4095032" y="2539572"/>
            <a:ext cx="620983" cy="2146245"/>
          </a:xfrm>
          <a:prstGeom prst="line">
            <a:avLst/>
          </a:prstGeom>
          <a:ln w="57150">
            <a:solidFill>
              <a:srgbClr val="FFFF00"/>
            </a:solidFill>
            <a:headEnd/>
            <a:tailEnd type="triangle" w="med" len="med"/>
          </a:ln>
        </p:spPr>
        <p:style>
          <a:lnRef idx="1">
            <a:schemeClr val="accent2"/>
          </a:lnRef>
          <a:fillRef idx="0">
            <a:schemeClr val="accent2"/>
          </a:fillRef>
          <a:effectRef idx="0">
            <a:schemeClr val="accent2"/>
          </a:effectRef>
          <a:fontRef idx="minor">
            <a:schemeClr val="tx1"/>
          </a:fontRef>
        </p:style>
        <p:txBody>
          <a:bodyPr wrap="none" anchor="ctr"/>
          <a:lstStyle/>
          <a:p>
            <a:endParaRPr lang="en-US" b="1">
              <a:ln w="22225">
                <a:solidFill>
                  <a:schemeClr val="accent2"/>
                </a:solidFill>
                <a:prstDash val="solid"/>
              </a:ln>
              <a:solidFill>
                <a:schemeClr val="accent2">
                  <a:lumMod val="40000"/>
                  <a:lumOff val="60000"/>
                </a:schemeClr>
              </a:solidFill>
            </a:endParaRPr>
          </a:p>
        </p:txBody>
      </p:sp>
      <p:sp>
        <p:nvSpPr>
          <p:cNvPr id="23" name="Title 1">
            <a:extLst>
              <a:ext uri="{FF2B5EF4-FFF2-40B4-BE49-F238E27FC236}">
                <a16:creationId xmlns:a16="http://schemas.microsoft.com/office/drawing/2014/main" id="{365CEE47-A83C-C349-A204-2C42A3072397}"/>
              </a:ext>
            </a:extLst>
          </p:cNvPr>
          <p:cNvSpPr txBox="1">
            <a:spLocks/>
          </p:cNvSpPr>
          <p:nvPr/>
        </p:nvSpPr>
        <p:spPr>
          <a:xfrm>
            <a:off x="0" y="0"/>
            <a:ext cx="9144000" cy="519995"/>
          </a:xfrm>
          <a:prstGeom prst="rect">
            <a:avLst/>
          </a:prstGeom>
          <a:solidFill>
            <a:srgbClr val="FF40FF"/>
          </a:solidFill>
          <a:ln w="9525" cap="flat" cmpd="sng" algn="ctr">
            <a:solidFill>
              <a:schemeClr val="bg1"/>
            </a:solidFill>
            <a:prstDash val="solid"/>
          </a:ln>
        </p:spPr>
        <p:style>
          <a:lnRef idx="1">
            <a:schemeClr val="dk1"/>
          </a:lnRef>
          <a:fillRef idx="2">
            <a:schemeClr val="dk1"/>
          </a:fillRef>
          <a:effectRef idx="1">
            <a:schemeClr val="dk1"/>
          </a:effectRef>
          <a:fontRef idx="minor">
            <a:schemeClr val="dk1"/>
          </a:fontRef>
        </p:style>
        <p:txBody>
          <a:bodyPr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BALANCE</a:t>
            </a:r>
          </a:p>
        </p:txBody>
      </p:sp>
      <p:sp>
        <p:nvSpPr>
          <p:cNvPr id="20" name="Title 4">
            <a:extLst>
              <a:ext uri="{FF2B5EF4-FFF2-40B4-BE49-F238E27FC236}">
                <a16:creationId xmlns:a16="http://schemas.microsoft.com/office/drawing/2014/main" id="{67125763-3B3A-FA42-A3DA-2AFB99BCC8CF}"/>
              </a:ext>
            </a:extLst>
          </p:cNvPr>
          <p:cNvSpPr txBox="1">
            <a:spLocks/>
          </p:cNvSpPr>
          <p:nvPr/>
        </p:nvSpPr>
        <p:spPr>
          <a:xfrm>
            <a:off x="166718" y="1144360"/>
            <a:ext cx="3448839" cy="400110"/>
          </a:xfrm>
          <a:prstGeom prst="rect">
            <a:avLst/>
          </a:prstGeom>
          <a:solidFill>
            <a:srgbClr val="FF0000"/>
          </a:solidFill>
        </p:spPr>
        <p:style>
          <a:lnRef idx="1">
            <a:schemeClr val="dk1"/>
          </a:lnRef>
          <a:fillRef idx="2">
            <a:schemeClr val="dk1"/>
          </a:fillRef>
          <a:effectRef idx="1">
            <a:schemeClr val="dk1"/>
          </a:effectRef>
          <a:fontRef idx="minor">
            <a:schemeClr val="dk1"/>
          </a:fontRef>
        </p:style>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2000" b="1">
                <a:solidFill>
                  <a:schemeClr val="bg1"/>
                </a:solidFill>
              </a:rPr>
              <a:t>FACTORS AFFECTING BALANCE</a:t>
            </a:r>
          </a:p>
        </p:txBody>
      </p:sp>
    </p:spTree>
    <p:extLst>
      <p:ext uri="{BB962C8B-B14F-4D97-AF65-F5344CB8AC3E}">
        <p14:creationId xmlns:p14="http://schemas.microsoft.com/office/powerpoint/2010/main" val="1293393588"/>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428596" y="893377"/>
            <a:ext cx="4040188" cy="452201"/>
          </a:xfrm>
          <a:solidFill>
            <a:srgbClr val="FF0000"/>
          </a:solidFill>
        </p:spPr>
        <p:style>
          <a:lnRef idx="3">
            <a:schemeClr val="lt1"/>
          </a:lnRef>
          <a:fillRef idx="1">
            <a:schemeClr val="accent3"/>
          </a:fillRef>
          <a:effectRef idx="1">
            <a:schemeClr val="accent3"/>
          </a:effectRef>
          <a:fontRef idx="minor">
            <a:schemeClr val="lt1"/>
          </a:fontRef>
        </p:style>
        <p:txBody>
          <a:bodyPr>
            <a:normAutofit/>
          </a:bodyPr>
          <a:lstStyle/>
          <a:p>
            <a:pPr algn="ctr"/>
            <a:r>
              <a:rPr lang="en-US" sz="2000"/>
              <a:t>Sports Requiring Low Balance</a:t>
            </a:r>
          </a:p>
        </p:txBody>
      </p:sp>
      <p:sp>
        <p:nvSpPr>
          <p:cNvPr id="7" name="Content Placeholder 6"/>
          <p:cNvSpPr>
            <a:spLocks noGrp="1"/>
          </p:cNvSpPr>
          <p:nvPr>
            <p:ph sz="half" idx="2"/>
          </p:nvPr>
        </p:nvSpPr>
        <p:spPr>
          <a:xfrm>
            <a:off x="428596" y="1370025"/>
            <a:ext cx="4040188" cy="1877916"/>
          </a:xfr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a:lstStyle/>
          <a:p>
            <a:r>
              <a:rPr lang="en-US" sz="1800"/>
              <a:t>Sprint starts – swimming and athletics</a:t>
            </a:r>
          </a:p>
          <a:p>
            <a:r>
              <a:rPr lang="en-US" sz="1800"/>
              <a:t>Tennis – service reception</a:t>
            </a:r>
          </a:p>
          <a:p>
            <a:r>
              <a:rPr lang="en-US" sz="1800"/>
              <a:t>Any aspect of sport requiring quick lateral movement or change of direction</a:t>
            </a:r>
          </a:p>
          <a:p>
            <a:endParaRPr lang="en-US"/>
          </a:p>
        </p:txBody>
      </p:sp>
      <p:sp>
        <p:nvSpPr>
          <p:cNvPr id="8" name="Text Placeholder 7"/>
          <p:cNvSpPr>
            <a:spLocks noGrp="1"/>
          </p:cNvSpPr>
          <p:nvPr>
            <p:ph type="body" sz="quarter" idx="3"/>
          </p:nvPr>
        </p:nvSpPr>
        <p:spPr>
          <a:xfrm>
            <a:off x="4643438" y="893377"/>
            <a:ext cx="4041775" cy="452202"/>
          </a:xfrm>
          <a:solidFill>
            <a:srgbClr val="0070C0"/>
          </a:solidFill>
        </p:spPr>
        <p:style>
          <a:lnRef idx="3">
            <a:schemeClr val="lt1"/>
          </a:lnRef>
          <a:fillRef idx="1">
            <a:schemeClr val="accent1"/>
          </a:fillRef>
          <a:effectRef idx="1">
            <a:schemeClr val="accent1"/>
          </a:effectRef>
          <a:fontRef idx="minor">
            <a:schemeClr val="lt1"/>
          </a:fontRef>
        </p:style>
        <p:txBody>
          <a:bodyPr>
            <a:normAutofit/>
          </a:bodyPr>
          <a:lstStyle/>
          <a:p>
            <a:pPr algn="ctr"/>
            <a:r>
              <a:rPr lang="en-US" sz="2000"/>
              <a:t>Sports Requiring High Balance</a:t>
            </a:r>
          </a:p>
        </p:txBody>
      </p:sp>
      <p:sp>
        <p:nvSpPr>
          <p:cNvPr id="9" name="Content Placeholder 8"/>
          <p:cNvSpPr>
            <a:spLocks noGrp="1"/>
          </p:cNvSpPr>
          <p:nvPr>
            <p:ph sz="quarter" idx="4"/>
          </p:nvPr>
        </p:nvSpPr>
        <p:spPr>
          <a:xfrm>
            <a:off x="4643438" y="1379270"/>
            <a:ext cx="4041775" cy="1143008"/>
          </a:xfrm>
          <a:solidFill>
            <a:schemeClr val="accent3">
              <a:lumMod val="40000"/>
              <a:lumOff val="60000"/>
            </a:schemeClr>
          </a:solidFill>
          <a:ln>
            <a:solidFill>
              <a:schemeClr val="accent3">
                <a:lumMod val="40000"/>
                <a:lumOff val="60000"/>
              </a:schemeClr>
            </a:solidFill>
          </a:ln>
        </p:spPr>
        <p:style>
          <a:lnRef idx="1">
            <a:schemeClr val="accent1"/>
          </a:lnRef>
          <a:fillRef idx="2">
            <a:schemeClr val="accent1"/>
          </a:fillRef>
          <a:effectRef idx="1">
            <a:schemeClr val="accent1"/>
          </a:effectRef>
          <a:fontRef idx="minor">
            <a:schemeClr val="dk1"/>
          </a:fontRef>
        </p:style>
        <p:txBody>
          <a:bodyPr/>
          <a:lstStyle/>
          <a:p>
            <a:r>
              <a:rPr lang="en-US" sz="1800"/>
              <a:t>Wrestling</a:t>
            </a:r>
          </a:p>
          <a:p>
            <a:r>
              <a:rPr lang="en-US" sz="1800"/>
              <a:t>Weight lifting</a:t>
            </a:r>
          </a:p>
          <a:p>
            <a:r>
              <a:rPr lang="en-US" sz="1800"/>
              <a:t>Collision sports</a:t>
            </a:r>
          </a:p>
          <a:p>
            <a:endParaRPr lang="en-US"/>
          </a:p>
        </p:txBody>
      </p:sp>
      <p:sp>
        <p:nvSpPr>
          <p:cNvPr id="10" name="Slide Number Placeholder 9"/>
          <p:cNvSpPr>
            <a:spLocks noGrp="1"/>
          </p:cNvSpPr>
          <p:nvPr>
            <p:ph type="sldNum" sz="quarter" idx="12"/>
          </p:nvPr>
        </p:nvSpPr>
        <p:spPr/>
        <p:txBody>
          <a:bodyPr/>
          <a:lstStyle/>
          <a:p>
            <a:pPr>
              <a:defRPr/>
            </a:pPr>
            <a:fld id="{75E438CA-CF00-4E33-8960-1FC4472DB2C2}" type="slidenum">
              <a:rPr lang="en-US" smtClean="0"/>
              <a:pPr>
                <a:defRPr/>
              </a:pPr>
              <a:t>83</a:t>
            </a:fld>
            <a:endParaRPr lang="en-US"/>
          </a:p>
        </p:txBody>
      </p:sp>
      <p:sp>
        <p:nvSpPr>
          <p:cNvPr id="11" name="Footer Placeholder 10"/>
          <p:cNvSpPr>
            <a:spLocks noGrp="1"/>
          </p:cNvSpPr>
          <p:nvPr>
            <p:ph type="ftr" sz="quarter" idx="11"/>
          </p:nvPr>
        </p:nvSpPr>
        <p:spPr>
          <a:xfrm>
            <a:off x="2214546" y="6356350"/>
            <a:ext cx="2895600" cy="365125"/>
          </a:xfrm>
        </p:spPr>
        <p:txBody>
          <a:bodyPr/>
          <a:lstStyle/>
          <a:p>
            <a:pPr>
              <a:defRPr/>
            </a:pPr>
            <a:r>
              <a:rPr lang="en-US"/>
              <a:t>©PE STUDIES RESOURCES</a:t>
            </a:r>
          </a:p>
        </p:txBody>
      </p:sp>
      <p:pic>
        <p:nvPicPr>
          <p:cNvPr id="12"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0" y="6256516"/>
            <a:ext cx="457501" cy="457955"/>
          </a:xfrm>
          <a:prstGeom prst="rect">
            <a:avLst/>
          </a:prstGeom>
          <a:noFill/>
        </p:spPr>
      </p:pic>
      <p:sp>
        <p:nvSpPr>
          <p:cNvPr id="13" name="TextBox 12">
            <a:hlinkClick r:id="rId3" action="ppaction://hlinksldjump"/>
          </p:cNvPr>
          <p:cNvSpPr txBox="1"/>
          <p:nvPr/>
        </p:nvSpPr>
        <p:spPr>
          <a:xfrm>
            <a:off x="-152400" y="6638271"/>
            <a:ext cx="838200" cy="215444"/>
          </a:xfrm>
          <a:prstGeom prst="rect">
            <a:avLst/>
          </a:prstGeom>
          <a:noFill/>
        </p:spPr>
        <p:txBody>
          <a:bodyPr wrap="square" rtlCol="0">
            <a:spAutoFit/>
          </a:bodyPr>
          <a:lstStyle/>
          <a:p>
            <a:pPr algn="ctr"/>
            <a:r>
              <a:rPr lang="en-AU" sz="800"/>
              <a:t>Home</a:t>
            </a:r>
            <a:endParaRPr lang="en-US" sz="800"/>
          </a:p>
        </p:txBody>
      </p:sp>
      <p:sp>
        <p:nvSpPr>
          <p:cNvPr id="14" name="Title 1">
            <a:extLst>
              <a:ext uri="{FF2B5EF4-FFF2-40B4-BE49-F238E27FC236}">
                <a16:creationId xmlns:a16="http://schemas.microsoft.com/office/drawing/2014/main" id="{F977A445-F2BA-DA49-B031-D4096A6F7F72}"/>
              </a:ext>
            </a:extLst>
          </p:cNvPr>
          <p:cNvSpPr txBox="1">
            <a:spLocks/>
          </p:cNvSpPr>
          <p:nvPr/>
        </p:nvSpPr>
        <p:spPr>
          <a:xfrm>
            <a:off x="0" y="8710"/>
            <a:ext cx="9144000" cy="502666"/>
          </a:xfrm>
          <a:prstGeom prst="rect">
            <a:avLst/>
          </a:prstGeom>
          <a:solidFill>
            <a:srgbClr val="FF40FF"/>
          </a:solidFill>
          <a:ln w="9525" cap="flat" cmpd="sng" algn="ctr">
            <a:solidFill>
              <a:schemeClr val="bg1"/>
            </a:solidFill>
            <a:prstDash val="solid"/>
          </a:ln>
        </p:spPr>
        <p:style>
          <a:lnRef idx="1">
            <a:schemeClr val="dk1"/>
          </a:lnRef>
          <a:fillRef idx="2">
            <a:schemeClr val="dk1"/>
          </a:fillRef>
          <a:effectRef idx="1">
            <a:schemeClr val="dk1"/>
          </a:effectRef>
          <a:fontRef idx="minor">
            <a:schemeClr val="dk1"/>
          </a:fontRef>
        </p:style>
        <p:txBody>
          <a:bodyPr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BALANCE</a:t>
            </a:r>
          </a:p>
        </p:txBody>
      </p:sp>
      <p:pic>
        <p:nvPicPr>
          <p:cNvPr id="5122" name="Picture 2" descr="Image result for swim start">
            <a:extLst>
              <a:ext uri="{FF2B5EF4-FFF2-40B4-BE49-F238E27FC236}">
                <a16:creationId xmlns:a16="http://schemas.microsoft.com/office/drawing/2014/main" id="{A9414793-7EC7-624E-9145-46C3998ED0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126" y="3299318"/>
            <a:ext cx="4011283" cy="26653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369C801-DAF4-E84F-80E3-112C4665C158}"/>
              </a:ext>
            </a:extLst>
          </p:cNvPr>
          <p:cNvSpPr/>
          <p:nvPr/>
        </p:nvSpPr>
        <p:spPr>
          <a:xfrm>
            <a:off x="457501" y="5944933"/>
            <a:ext cx="2555966" cy="184666"/>
          </a:xfrm>
          <a:prstGeom prst="rect">
            <a:avLst/>
          </a:prstGeom>
        </p:spPr>
        <p:txBody>
          <a:bodyPr wrap="square">
            <a:spAutoFit/>
          </a:bodyPr>
          <a:lstStyle/>
          <a:p>
            <a:r>
              <a:rPr lang="en-US" sz="600"/>
              <a:t>https://</a:t>
            </a:r>
            <a:r>
              <a:rPr lang="en-US" sz="600" err="1"/>
              <a:t>pixabay.com</a:t>
            </a:r>
            <a:r>
              <a:rPr lang="en-US" sz="600"/>
              <a:t>/photos/swimming-race-competition-start-676328/</a:t>
            </a:r>
          </a:p>
        </p:txBody>
      </p:sp>
      <p:sp>
        <p:nvSpPr>
          <p:cNvPr id="3" name="Rectangle 2">
            <a:extLst>
              <a:ext uri="{FF2B5EF4-FFF2-40B4-BE49-F238E27FC236}">
                <a16:creationId xmlns:a16="http://schemas.microsoft.com/office/drawing/2014/main" id="{484C1B7F-B4CE-924A-BB53-78E72C6AB17C}"/>
              </a:ext>
            </a:extLst>
          </p:cNvPr>
          <p:cNvSpPr/>
          <p:nvPr/>
        </p:nvSpPr>
        <p:spPr>
          <a:xfrm>
            <a:off x="5386385" y="5926873"/>
            <a:ext cx="2730137" cy="184666"/>
          </a:xfrm>
          <a:prstGeom prst="rect">
            <a:avLst/>
          </a:prstGeom>
        </p:spPr>
        <p:txBody>
          <a:bodyPr wrap="square">
            <a:spAutoFit/>
          </a:bodyPr>
          <a:lstStyle/>
          <a:p>
            <a:r>
              <a:rPr lang="en-US" sz="600"/>
              <a:t>https://</a:t>
            </a:r>
            <a:r>
              <a:rPr lang="en-US" sz="600" err="1"/>
              <a:t>coastguard.dodlive.mil</a:t>
            </a:r>
            <a:r>
              <a:rPr lang="en-US" sz="600"/>
              <a:t>/2015/05/future-leaders-wrestling-with-success/</a:t>
            </a:r>
          </a:p>
        </p:txBody>
      </p:sp>
      <p:pic>
        <p:nvPicPr>
          <p:cNvPr id="5126" name="Picture 6" descr="Image result for wrestling">
            <a:extLst>
              <a:ext uri="{FF2B5EF4-FFF2-40B4-BE49-F238E27FC236}">
                <a16:creationId xmlns:a16="http://schemas.microsoft.com/office/drawing/2014/main" id="{F3510FFF-2B5E-404D-A13E-A2BC8543D01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75390" y="2558997"/>
            <a:ext cx="2577870" cy="3405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5260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Content Placeholder 2"/>
          <p:cNvSpPr>
            <a:spLocks noGrp="1"/>
          </p:cNvSpPr>
          <p:nvPr>
            <p:ph idx="1"/>
          </p:nvPr>
        </p:nvSpPr>
        <p:spPr>
          <a:xfrm>
            <a:off x="500034" y="1142984"/>
            <a:ext cx="8183562" cy="1692205"/>
          </a:xfrm>
          <a:solidFill>
            <a:schemeClr val="bg1"/>
          </a:solidFill>
          <a:ln>
            <a:solidFill>
              <a:srgbClr val="FF40FF"/>
            </a:solidFill>
          </a:ln>
        </p:spPr>
        <p:txBody>
          <a:bodyPr/>
          <a:lstStyle/>
          <a:p>
            <a:r>
              <a:rPr lang="en-US" sz="1800"/>
              <a:t>In many sports skills, players are required to unbalance quickly in order to have a fast movement time. This can be done by either;</a:t>
            </a:r>
          </a:p>
          <a:p>
            <a:pPr lvl="1"/>
            <a:r>
              <a:rPr lang="en-US" sz="1800"/>
              <a:t>Decreasing the size of the effective base and/or</a:t>
            </a:r>
          </a:p>
          <a:p>
            <a:pPr lvl="1"/>
            <a:r>
              <a:rPr lang="en-US" sz="1800"/>
              <a:t>Displacing the </a:t>
            </a:r>
            <a:r>
              <a:rPr lang="en-US" sz="1800" err="1"/>
              <a:t>centre</a:t>
            </a:r>
            <a:r>
              <a:rPr lang="en-US" sz="1800"/>
              <a:t> of weight quickly outside the effective base (move the line of gravity close to the base of support)</a:t>
            </a:r>
          </a:p>
          <a:p>
            <a:endParaRPr lang="en-US" sz="2000"/>
          </a:p>
          <a:p>
            <a:pPr>
              <a:buFont typeface="Wingdings 2" pitchFamily="18" charset="2"/>
              <a:buNone/>
            </a:pPr>
            <a:endParaRPr lang="en-US" sz="2000"/>
          </a:p>
        </p:txBody>
      </p:sp>
      <p:pic>
        <p:nvPicPr>
          <p:cNvPr id="29699" name="Picture 3" descr="D:\Courses of Study\powerpoints for sale\sports photos\IMG_0735.JPG"/>
          <p:cNvPicPr>
            <a:picLocks noChangeAspect="1" noChangeArrowheads="1"/>
          </p:cNvPicPr>
          <p:nvPr/>
        </p:nvPicPr>
        <p:blipFill>
          <a:blip r:embed="rId3" cstate="print"/>
          <a:srcRect/>
          <a:stretch>
            <a:fillRect/>
          </a:stretch>
        </p:blipFill>
        <p:spPr bwMode="auto">
          <a:xfrm>
            <a:off x="2143108" y="3149494"/>
            <a:ext cx="4500594" cy="3375446"/>
          </a:xfrm>
          <a:prstGeom prst="rect">
            <a:avLst/>
          </a:prstGeom>
          <a:noFill/>
        </p:spPr>
      </p:pic>
      <p:cxnSp>
        <p:nvCxnSpPr>
          <p:cNvPr id="6" name="Straight Arrow Connector 5"/>
          <p:cNvCxnSpPr/>
          <p:nvPr/>
        </p:nvCxnSpPr>
        <p:spPr>
          <a:xfrm rot="5400000">
            <a:off x="4286248" y="5292634"/>
            <a:ext cx="1571636" cy="1588"/>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0800000" flipV="1">
            <a:off x="5143504" y="4864006"/>
            <a:ext cx="1928826" cy="14287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6929454" y="3220932"/>
            <a:ext cx="2000232" cy="230832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AU"/>
              <a:t>Line of gravity passes close to edge of base of support, reducing stability allowing the runner to get out of the blocks faster.</a:t>
            </a:r>
            <a:endParaRPr lang="en-US"/>
          </a:p>
        </p:txBody>
      </p:sp>
      <p:sp>
        <p:nvSpPr>
          <p:cNvPr id="10" name="Slide Number Placeholder 9"/>
          <p:cNvSpPr>
            <a:spLocks noGrp="1"/>
          </p:cNvSpPr>
          <p:nvPr>
            <p:ph type="sldNum" sz="quarter" idx="12"/>
          </p:nvPr>
        </p:nvSpPr>
        <p:spPr/>
        <p:txBody>
          <a:bodyPr/>
          <a:lstStyle/>
          <a:p>
            <a:pPr>
              <a:defRPr/>
            </a:pPr>
            <a:fld id="{989D97D2-95B3-4677-9D7B-2A2FC247BB09}" type="slidenum">
              <a:rPr lang="en-US" smtClean="0"/>
              <a:pPr>
                <a:defRPr/>
              </a:pPr>
              <a:t>84</a:t>
            </a:fld>
            <a:endParaRPr lang="en-US"/>
          </a:p>
        </p:txBody>
      </p:sp>
      <p:sp>
        <p:nvSpPr>
          <p:cNvPr id="11" name="Footer Placeholder 10"/>
          <p:cNvSpPr>
            <a:spLocks noGrp="1"/>
          </p:cNvSpPr>
          <p:nvPr>
            <p:ph type="ftr" sz="quarter" idx="11"/>
          </p:nvPr>
        </p:nvSpPr>
        <p:spPr>
          <a:xfrm>
            <a:off x="3124200" y="6564337"/>
            <a:ext cx="2895600" cy="365125"/>
          </a:xfrm>
        </p:spPr>
        <p:txBody>
          <a:bodyPr/>
          <a:lstStyle/>
          <a:p>
            <a:pPr>
              <a:defRPr/>
            </a:pPr>
            <a:r>
              <a:rPr lang="en-US"/>
              <a:t>©PE STUDIES RESOURCES</a:t>
            </a:r>
          </a:p>
        </p:txBody>
      </p:sp>
      <p:pic>
        <p:nvPicPr>
          <p:cNvPr id="12" name="Picture 2" descr="C:\Program Files\Microsoft Office\MEDIA\CAGCAT10\j0185604.wmf">
            <a:hlinkClick r:id="rId4" action="ppaction://hlinksldjump"/>
          </p:cNvPr>
          <p:cNvPicPr>
            <a:picLocks noChangeAspect="1" noChangeArrowheads="1"/>
          </p:cNvPicPr>
          <p:nvPr/>
        </p:nvPicPr>
        <p:blipFill>
          <a:blip r:embed="rId5" cstate="print"/>
          <a:srcRect/>
          <a:stretch>
            <a:fillRect/>
          </a:stretch>
        </p:blipFill>
        <p:spPr bwMode="auto">
          <a:xfrm>
            <a:off x="42533" y="6263520"/>
            <a:ext cx="457501" cy="457955"/>
          </a:xfrm>
          <a:prstGeom prst="rect">
            <a:avLst/>
          </a:prstGeom>
          <a:noFill/>
        </p:spPr>
      </p:pic>
      <p:sp>
        <p:nvSpPr>
          <p:cNvPr id="13" name="TextBox 12">
            <a:hlinkClick r:id="rId4" action="ppaction://hlinksldjump"/>
          </p:cNvPr>
          <p:cNvSpPr txBox="1"/>
          <p:nvPr/>
        </p:nvSpPr>
        <p:spPr>
          <a:xfrm>
            <a:off x="-109867" y="6645275"/>
            <a:ext cx="838200" cy="215444"/>
          </a:xfrm>
          <a:prstGeom prst="rect">
            <a:avLst/>
          </a:prstGeom>
          <a:noFill/>
        </p:spPr>
        <p:txBody>
          <a:bodyPr wrap="square" rtlCol="0">
            <a:spAutoFit/>
          </a:bodyPr>
          <a:lstStyle/>
          <a:p>
            <a:pPr algn="ctr"/>
            <a:r>
              <a:rPr lang="en-AU" sz="800"/>
              <a:t>Home</a:t>
            </a:r>
            <a:endParaRPr lang="en-US" sz="800"/>
          </a:p>
        </p:txBody>
      </p:sp>
      <p:sp>
        <p:nvSpPr>
          <p:cNvPr id="15" name="Title 1">
            <a:extLst>
              <a:ext uri="{FF2B5EF4-FFF2-40B4-BE49-F238E27FC236}">
                <a16:creationId xmlns:a16="http://schemas.microsoft.com/office/drawing/2014/main" id="{4F48019C-A7C4-7748-8ADA-4BD5C1453965}"/>
              </a:ext>
            </a:extLst>
          </p:cNvPr>
          <p:cNvSpPr txBox="1">
            <a:spLocks/>
          </p:cNvSpPr>
          <p:nvPr/>
        </p:nvSpPr>
        <p:spPr>
          <a:xfrm>
            <a:off x="0" y="1"/>
            <a:ext cx="9144000" cy="518984"/>
          </a:xfrm>
          <a:prstGeom prst="rect">
            <a:avLst/>
          </a:prstGeom>
          <a:solidFill>
            <a:srgbClr val="FF40FF"/>
          </a:solidFill>
          <a:ln w="9525" cap="flat" cmpd="sng" algn="ctr">
            <a:solidFill>
              <a:schemeClr val="bg1"/>
            </a:solidFill>
            <a:prstDash val="solid"/>
          </a:ln>
        </p:spPr>
        <p:style>
          <a:lnRef idx="1">
            <a:schemeClr val="dk1"/>
          </a:lnRef>
          <a:fillRef idx="2">
            <a:schemeClr val="dk1"/>
          </a:fillRef>
          <a:effectRef idx="1">
            <a:schemeClr val="dk1"/>
          </a:effectRef>
          <a:fontRef idx="minor">
            <a:schemeClr val="dk1"/>
          </a:fontRef>
        </p:style>
        <p:txBody>
          <a:bodyPr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BALANCE</a:t>
            </a:r>
          </a:p>
        </p:txBody>
      </p:sp>
    </p:spTree>
    <p:extLst>
      <p:ext uri="{BB962C8B-B14F-4D97-AF65-F5344CB8AC3E}">
        <p14:creationId xmlns:p14="http://schemas.microsoft.com/office/powerpoint/2010/main" val="2589810076"/>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503238" y="845759"/>
            <a:ext cx="8183562" cy="2003897"/>
          </a:xfrm>
          <a:prstGeom prst="rect">
            <a:avLst/>
          </a:prstGeom>
          <a:solidFill>
            <a:schemeClr val="bg1"/>
          </a:solidFill>
          <a:ln>
            <a:solidFill>
              <a:srgbClr val="FF40FF"/>
            </a:solidFill>
          </a:ln>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a:ln>
                  <a:noFill/>
                </a:ln>
                <a:solidFill>
                  <a:schemeClr val="tx1"/>
                </a:solidFill>
                <a:effectLst/>
                <a:uLnTx/>
                <a:uFillTx/>
                <a:latin typeface="+mn-lt"/>
                <a:ea typeface="+mn-ea"/>
                <a:cs typeface="+mn-cs"/>
              </a:rPr>
              <a:t>E.g. When receiving service a tennis player has to be prepared to move quickly in a sideways direction. In order to respond to a wide serve the player sways form side to side keeping the </a:t>
            </a:r>
            <a:r>
              <a:rPr kumimoji="0" lang="en-US" b="0" i="0" u="none" strike="noStrike" kern="1200" cap="none" spc="0" normalizeH="0" baseline="0" noProof="0" err="1">
                <a:ln>
                  <a:noFill/>
                </a:ln>
                <a:solidFill>
                  <a:schemeClr val="tx1"/>
                </a:solidFill>
                <a:effectLst/>
                <a:uLnTx/>
                <a:uFillTx/>
                <a:latin typeface="+mn-lt"/>
                <a:ea typeface="+mn-ea"/>
                <a:cs typeface="+mn-cs"/>
              </a:rPr>
              <a:t>centre</a:t>
            </a:r>
            <a:r>
              <a:rPr kumimoji="0" lang="en-US" b="0" i="0" u="none" strike="noStrike" kern="1200" cap="none" spc="0" normalizeH="0" baseline="0" noProof="0">
                <a:ln>
                  <a:noFill/>
                </a:ln>
                <a:solidFill>
                  <a:schemeClr val="tx1"/>
                </a:solidFill>
                <a:effectLst/>
                <a:uLnTx/>
                <a:uFillTx/>
                <a:latin typeface="+mn-lt"/>
                <a:ea typeface="+mn-ea"/>
                <a:cs typeface="+mn-cs"/>
              </a:rPr>
              <a:t> of weight in motion across the base of support. With the </a:t>
            </a:r>
            <a:r>
              <a:rPr kumimoji="0" lang="en-US" b="0" i="0" u="none" strike="noStrike" kern="1200" cap="none" spc="0" normalizeH="0" baseline="0" noProof="0" err="1">
                <a:ln>
                  <a:noFill/>
                </a:ln>
                <a:solidFill>
                  <a:schemeClr val="tx1"/>
                </a:solidFill>
                <a:effectLst/>
                <a:uLnTx/>
                <a:uFillTx/>
                <a:latin typeface="+mn-lt"/>
                <a:ea typeface="+mn-ea"/>
                <a:cs typeface="+mn-cs"/>
              </a:rPr>
              <a:t>centre</a:t>
            </a:r>
            <a:r>
              <a:rPr kumimoji="0" lang="en-US" b="0" i="0" u="none" strike="noStrike" kern="1200" cap="none" spc="0" normalizeH="0" baseline="0" noProof="0">
                <a:ln>
                  <a:noFill/>
                </a:ln>
                <a:solidFill>
                  <a:schemeClr val="tx1"/>
                </a:solidFill>
                <a:effectLst/>
                <a:uLnTx/>
                <a:uFillTx/>
                <a:latin typeface="+mn-lt"/>
                <a:ea typeface="+mn-ea"/>
                <a:cs typeface="+mn-cs"/>
              </a:rPr>
              <a:t> of weight in motion, less effort is required to unbalance the player when the decision to move in a particular direction is made. At the last moment players will also be seen to bring their feet closer together thereby decreasing the size of the effective base and facilitating an unbalancing effect.</a:t>
            </a:r>
          </a:p>
          <a:p>
            <a:pPr marL="342900" marR="0" lvl="0" indent="-342900" algn="l" defTabSz="914400" rtl="0" eaLnBrk="1" fontAlgn="auto" latinLnBrk="0" hangingPunct="1">
              <a:lnSpc>
                <a:spcPct val="100000"/>
              </a:lnSpc>
              <a:spcBef>
                <a:spcPct val="20000"/>
              </a:spcBef>
              <a:spcAft>
                <a:spcPts val="0"/>
              </a:spcAft>
              <a:buClrTx/>
              <a:buSzTx/>
              <a:buFont typeface="Wingdings 2" pitchFamily="18" charset="2"/>
              <a:buNone/>
              <a:tabLst/>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pic>
        <p:nvPicPr>
          <p:cNvPr id="6" name="Picture 2" descr="Aggie Women's Tennis - 12 by StuSeeger">
            <a:hlinkClick r:id="rId3" tooltip="Aggie Women's Tennis - 12 by StuSeeger"/>
          </p:cNvPr>
          <p:cNvPicPr>
            <a:picLocks noChangeAspect="1" noChangeArrowheads="1"/>
          </p:cNvPicPr>
          <p:nvPr/>
        </p:nvPicPr>
        <p:blipFill>
          <a:blip r:embed="rId4" cstate="print"/>
          <a:srcRect/>
          <a:stretch>
            <a:fillRect/>
          </a:stretch>
        </p:blipFill>
        <p:spPr bwMode="auto">
          <a:xfrm>
            <a:off x="6072198" y="3099077"/>
            <a:ext cx="2047889" cy="3071834"/>
          </a:xfrm>
          <a:prstGeom prst="rect">
            <a:avLst/>
          </a:prstGeom>
          <a:noFill/>
        </p:spPr>
      </p:pic>
      <p:sp>
        <p:nvSpPr>
          <p:cNvPr id="7" name="TextBox 6"/>
          <p:cNvSpPr txBox="1"/>
          <p:nvPr/>
        </p:nvSpPr>
        <p:spPr>
          <a:xfrm>
            <a:off x="6000760" y="6170910"/>
            <a:ext cx="2228840" cy="184666"/>
          </a:xfrm>
          <a:prstGeom prst="rect">
            <a:avLst/>
          </a:prstGeom>
          <a:noFill/>
        </p:spPr>
        <p:txBody>
          <a:bodyPr wrap="square" rtlCol="0">
            <a:spAutoFit/>
          </a:bodyPr>
          <a:lstStyle/>
          <a:p>
            <a:pPr algn="r"/>
            <a:r>
              <a:rPr lang="en-US" sz="600" err="1"/>
              <a:t>www.flickr.com</a:t>
            </a:r>
            <a:r>
              <a:rPr lang="en-US" sz="600"/>
              <a:t>/photos/</a:t>
            </a:r>
            <a:r>
              <a:rPr lang="en-US" sz="600" err="1"/>
              <a:t>stuseeger</a:t>
            </a:r>
            <a:r>
              <a:rPr lang="en-US" sz="600"/>
              <a:t>/2419626533/</a:t>
            </a:r>
          </a:p>
        </p:txBody>
      </p:sp>
      <p:pic>
        <p:nvPicPr>
          <p:cNvPr id="27650" name="Picture 2" descr="Shahar Peer (ISR)- WTA ranked #23 by live4sports."/>
          <p:cNvPicPr>
            <a:picLocks noChangeAspect="1" noChangeArrowheads="1"/>
          </p:cNvPicPr>
          <p:nvPr/>
        </p:nvPicPr>
        <p:blipFill>
          <a:blip r:embed="rId5" cstate="print"/>
          <a:srcRect/>
          <a:stretch>
            <a:fillRect/>
          </a:stretch>
        </p:blipFill>
        <p:spPr bwMode="auto">
          <a:xfrm>
            <a:off x="928662" y="3170514"/>
            <a:ext cx="4505526" cy="3000681"/>
          </a:xfrm>
          <a:prstGeom prst="rect">
            <a:avLst/>
          </a:prstGeom>
          <a:noFill/>
        </p:spPr>
      </p:pic>
      <p:sp>
        <p:nvSpPr>
          <p:cNvPr id="9" name="Rectangle 8"/>
          <p:cNvSpPr/>
          <p:nvPr/>
        </p:nvSpPr>
        <p:spPr>
          <a:xfrm>
            <a:off x="2148040" y="6155689"/>
            <a:ext cx="3357586" cy="184666"/>
          </a:xfrm>
          <a:prstGeom prst="rect">
            <a:avLst/>
          </a:prstGeom>
        </p:spPr>
        <p:txBody>
          <a:bodyPr wrap="square">
            <a:spAutoFit/>
          </a:bodyPr>
          <a:lstStyle/>
          <a:p>
            <a:pPr algn="r"/>
            <a:r>
              <a:rPr lang="en-US" sz="600" err="1"/>
              <a:t>www.flickr.com</a:t>
            </a:r>
            <a:r>
              <a:rPr lang="en-US" sz="600"/>
              <a:t>/photos/15740359@N06/2736645585/</a:t>
            </a:r>
          </a:p>
        </p:txBody>
      </p:sp>
      <p:sp>
        <p:nvSpPr>
          <p:cNvPr id="8" name="Slide Number Placeholder 7"/>
          <p:cNvSpPr>
            <a:spLocks noGrp="1"/>
          </p:cNvSpPr>
          <p:nvPr>
            <p:ph type="sldNum" sz="quarter" idx="12"/>
          </p:nvPr>
        </p:nvSpPr>
        <p:spPr/>
        <p:txBody>
          <a:bodyPr/>
          <a:lstStyle/>
          <a:p>
            <a:pPr>
              <a:defRPr/>
            </a:pPr>
            <a:fld id="{EA38D44F-3B33-49D9-893A-4D3EBBCEA846}" type="slidenum">
              <a:rPr lang="en-US" smtClean="0"/>
              <a:pPr>
                <a:defRPr/>
              </a:pPr>
              <a:t>85</a:t>
            </a:fld>
            <a:endParaRPr lang="en-US"/>
          </a:p>
        </p:txBody>
      </p:sp>
      <p:sp>
        <p:nvSpPr>
          <p:cNvPr id="10" name="Footer Placeholder 9"/>
          <p:cNvSpPr>
            <a:spLocks noGrp="1"/>
          </p:cNvSpPr>
          <p:nvPr>
            <p:ph type="ftr" sz="quarter" idx="11"/>
          </p:nvPr>
        </p:nvSpPr>
        <p:spPr>
          <a:xfrm>
            <a:off x="3071802" y="6564337"/>
            <a:ext cx="2895600" cy="365125"/>
          </a:xfrm>
        </p:spPr>
        <p:txBody>
          <a:bodyPr/>
          <a:lstStyle/>
          <a:p>
            <a:pPr>
              <a:defRPr/>
            </a:pPr>
            <a:r>
              <a:rPr lang="en-US"/>
              <a:t>©PE STUDIES RESOURCES</a:t>
            </a:r>
          </a:p>
        </p:txBody>
      </p:sp>
      <p:pic>
        <p:nvPicPr>
          <p:cNvPr id="11" name="Picture 2" descr="C:\Program Files\Microsoft Office\MEDIA\CAGCAT10\j0185604.wmf">
            <a:hlinkClick r:id="rId6" action="ppaction://hlinksldjump"/>
          </p:cNvPr>
          <p:cNvPicPr>
            <a:picLocks noChangeAspect="1" noChangeArrowheads="1"/>
          </p:cNvPicPr>
          <p:nvPr/>
        </p:nvPicPr>
        <p:blipFill>
          <a:blip r:embed="rId7" cstate="print"/>
          <a:srcRect/>
          <a:stretch>
            <a:fillRect/>
          </a:stretch>
        </p:blipFill>
        <p:spPr bwMode="auto">
          <a:xfrm>
            <a:off x="45737" y="6312252"/>
            <a:ext cx="457501" cy="457955"/>
          </a:xfrm>
          <a:prstGeom prst="rect">
            <a:avLst/>
          </a:prstGeom>
          <a:noFill/>
        </p:spPr>
      </p:pic>
      <p:sp>
        <p:nvSpPr>
          <p:cNvPr id="12" name="TextBox 11">
            <a:hlinkClick r:id="rId6" action="ppaction://hlinksldjump"/>
          </p:cNvPr>
          <p:cNvSpPr txBox="1"/>
          <p:nvPr/>
        </p:nvSpPr>
        <p:spPr>
          <a:xfrm>
            <a:off x="-106663" y="6694007"/>
            <a:ext cx="838200" cy="215444"/>
          </a:xfrm>
          <a:prstGeom prst="rect">
            <a:avLst/>
          </a:prstGeom>
          <a:noFill/>
        </p:spPr>
        <p:txBody>
          <a:bodyPr wrap="square" rtlCol="0">
            <a:spAutoFit/>
          </a:bodyPr>
          <a:lstStyle/>
          <a:p>
            <a:pPr algn="ctr"/>
            <a:r>
              <a:rPr lang="en-AU" sz="800"/>
              <a:t>Home</a:t>
            </a:r>
            <a:endParaRPr lang="en-US" sz="800"/>
          </a:p>
        </p:txBody>
      </p:sp>
      <p:sp>
        <p:nvSpPr>
          <p:cNvPr id="14" name="Title 1">
            <a:extLst>
              <a:ext uri="{FF2B5EF4-FFF2-40B4-BE49-F238E27FC236}">
                <a16:creationId xmlns:a16="http://schemas.microsoft.com/office/drawing/2014/main" id="{05EEB0D9-45F2-E342-8468-7A49BB32A394}"/>
              </a:ext>
            </a:extLst>
          </p:cNvPr>
          <p:cNvSpPr txBox="1">
            <a:spLocks/>
          </p:cNvSpPr>
          <p:nvPr/>
        </p:nvSpPr>
        <p:spPr>
          <a:xfrm>
            <a:off x="0" y="0"/>
            <a:ext cx="9144000" cy="524901"/>
          </a:xfrm>
          <a:prstGeom prst="rect">
            <a:avLst/>
          </a:prstGeom>
          <a:solidFill>
            <a:srgbClr val="FF40FF"/>
          </a:solidFill>
          <a:ln w="9525" cap="flat" cmpd="sng" algn="ctr">
            <a:solidFill>
              <a:schemeClr val="bg1"/>
            </a:solidFill>
            <a:prstDash val="solid"/>
          </a:ln>
        </p:spPr>
        <p:style>
          <a:lnRef idx="1">
            <a:schemeClr val="dk1"/>
          </a:lnRef>
          <a:fillRef idx="2">
            <a:schemeClr val="dk1"/>
          </a:fillRef>
          <a:effectRef idx="1">
            <a:schemeClr val="dk1"/>
          </a:effectRef>
          <a:fontRef idx="minor">
            <a:schemeClr val="dk1"/>
          </a:fontRef>
        </p:style>
        <p:txBody>
          <a:bodyPr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BALANCE</a:t>
            </a:r>
          </a:p>
        </p:txBody>
      </p:sp>
    </p:spTree>
    <p:extLst>
      <p:ext uri="{BB962C8B-B14F-4D97-AF65-F5344CB8AC3E}">
        <p14:creationId xmlns:p14="http://schemas.microsoft.com/office/powerpoint/2010/main" val="285589261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46EB1A-5778-064F-A87E-318AEAAE487C}"/>
              </a:ext>
            </a:extLst>
          </p:cNvPr>
          <p:cNvSpPr>
            <a:spLocks noGrp="1"/>
          </p:cNvSpPr>
          <p:nvPr>
            <p:ph type="ftr" sz="quarter" idx="11"/>
          </p:nvPr>
        </p:nvSpPr>
        <p:spPr>
          <a:xfrm>
            <a:off x="3124200" y="6632263"/>
            <a:ext cx="2895600" cy="365125"/>
          </a:xfrm>
        </p:spPr>
        <p:txBody>
          <a:bodyPr/>
          <a:lstStyle/>
          <a:p>
            <a:r>
              <a:rPr lang="en-US"/>
              <a:t>©PE STUDIES RESOURCES</a:t>
            </a:r>
          </a:p>
        </p:txBody>
      </p:sp>
      <p:sp>
        <p:nvSpPr>
          <p:cNvPr id="5" name="Slide Number Placeholder 4">
            <a:extLst>
              <a:ext uri="{FF2B5EF4-FFF2-40B4-BE49-F238E27FC236}">
                <a16:creationId xmlns:a16="http://schemas.microsoft.com/office/drawing/2014/main" id="{1BCF1208-8135-034A-AAE6-6DDBCF2B7010}"/>
              </a:ext>
            </a:extLst>
          </p:cNvPr>
          <p:cNvSpPr>
            <a:spLocks noGrp="1"/>
          </p:cNvSpPr>
          <p:nvPr>
            <p:ph type="sldNum" sz="quarter" idx="12"/>
          </p:nvPr>
        </p:nvSpPr>
        <p:spPr>
          <a:xfrm>
            <a:off x="6952637" y="6479072"/>
            <a:ext cx="2133600" cy="365125"/>
          </a:xfrm>
        </p:spPr>
        <p:txBody>
          <a:bodyPr/>
          <a:lstStyle/>
          <a:p>
            <a:fld id="{9B5CFCF4-B172-4E71-8694-052B86E59B98}" type="slidenum">
              <a:rPr lang="en-US" smtClean="0"/>
              <a:pPr/>
              <a:t>86</a:t>
            </a:fld>
            <a:endParaRPr lang="en-US"/>
          </a:p>
        </p:txBody>
      </p:sp>
      <p:sp>
        <p:nvSpPr>
          <p:cNvPr id="6" name="Title 1">
            <a:extLst>
              <a:ext uri="{FF2B5EF4-FFF2-40B4-BE49-F238E27FC236}">
                <a16:creationId xmlns:a16="http://schemas.microsoft.com/office/drawing/2014/main" id="{A82106EE-690A-044B-965D-49E101D50ECC}"/>
              </a:ext>
            </a:extLst>
          </p:cNvPr>
          <p:cNvSpPr txBox="1">
            <a:spLocks/>
          </p:cNvSpPr>
          <p:nvPr/>
        </p:nvSpPr>
        <p:spPr>
          <a:xfrm>
            <a:off x="0" y="1"/>
            <a:ext cx="9144000" cy="477742"/>
          </a:xfrm>
          <a:prstGeom prst="rect">
            <a:avLst/>
          </a:prstGeom>
          <a:solidFill>
            <a:srgbClr val="FF40FF"/>
          </a:solidFill>
          <a:ln w="9525" cap="flat" cmpd="sng" algn="ctr">
            <a:solidFill>
              <a:schemeClr val="bg1"/>
            </a:solidFill>
            <a:prstDash val="solid"/>
          </a:ln>
        </p:spPr>
        <p:style>
          <a:lnRef idx="1">
            <a:schemeClr val="dk1"/>
          </a:lnRef>
          <a:fillRef idx="2">
            <a:schemeClr val="dk1"/>
          </a:fillRef>
          <a:effectRef idx="1">
            <a:schemeClr val="dk1"/>
          </a:effectRef>
          <a:fontRef idx="minor">
            <a:schemeClr val="dk1"/>
          </a:fontRef>
        </p:style>
        <p:txBody>
          <a:bodyPr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a:solidFill>
                  <a:schemeClr val="bg1"/>
                </a:solidFill>
              </a:rPr>
              <a:t>BALANCE</a:t>
            </a:r>
          </a:p>
        </p:txBody>
      </p:sp>
      <p:sp>
        <p:nvSpPr>
          <p:cNvPr id="8" name="TextBox 7">
            <a:hlinkClick r:id="rId2" action="ppaction://hlinksldjump"/>
            <a:extLst>
              <a:ext uri="{FF2B5EF4-FFF2-40B4-BE49-F238E27FC236}">
                <a16:creationId xmlns:a16="http://schemas.microsoft.com/office/drawing/2014/main" id="{288F3356-B339-CC40-B857-595F2C8583F5}"/>
              </a:ext>
            </a:extLst>
          </p:cNvPr>
          <p:cNvSpPr txBox="1"/>
          <p:nvPr/>
        </p:nvSpPr>
        <p:spPr>
          <a:xfrm>
            <a:off x="-94638" y="6639546"/>
            <a:ext cx="807462" cy="215444"/>
          </a:xfrm>
          <a:prstGeom prst="rect">
            <a:avLst/>
          </a:prstGeom>
          <a:noFill/>
        </p:spPr>
        <p:txBody>
          <a:bodyPr wrap="square" rtlCol="0">
            <a:spAutoFit/>
          </a:bodyPr>
          <a:lstStyle/>
          <a:p>
            <a:pPr algn="ctr"/>
            <a:r>
              <a:rPr lang="en-AU" sz="800"/>
              <a:t>Home</a:t>
            </a:r>
            <a:endParaRPr lang="en-US" sz="800"/>
          </a:p>
        </p:txBody>
      </p:sp>
      <p:pic>
        <p:nvPicPr>
          <p:cNvPr id="6146" name="Picture 2" descr="Image result for olympic diving">
            <a:extLst>
              <a:ext uri="{FF2B5EF4-FFF2-40B4-BE49-F238E27FC236}">
                <a16:creationId xmlns:a16="http://schemas.microsoft.com/office/drawing/2014/main" id="{FC5585DB-182C-194A-A52D-E70BB16CF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1406" y="1683440"/>
            <a:ext cx="2297237" cy="229723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FB58E94-E0B0-B347-BDFF-C028E00229AA}"/>
              </a:ext>
            </a:extLst>
          </p:cNvPr>
          <p:cNvSpPr/>
          <p:nvPr/>
        </p:nvSpPr>
        <p:spPr>
          <a:xfrm>
            <a:off x="7324621" y="3952764"/>
            <a:ext cx="1611339" cy="184666"/>
          </a:xfrm>
          <a:prstGeom prst="rect">
            <a:avLst/>
          </a:prstGeom>
        </p:spPr>
        <p:txBody>
          <a:bodyPr wrap="none">
            <a:spAutoFit/>
          </a:bodyPr>
          <a:lstStyle/>
          <a:p>
            <a:r>
              <a:rPr lang="en-US" sz="600"/>
              <a:t>https://</a:t>
            </a:r>
            <a:r>
              <a:rPr lang="en-US" sz="600" err="1"/>
              <a:t>www.kidcyber.com.au</a:t>
            </a:r>
            <a:r>
              <a:rPr lang="en-US" sz="600"/>
              <a:t>/</a:t>
            </a:r>
            <a:r>
              <a:rPr lang="en-US" sz="600" err="1"/>
              <a:t>olympic</a:t>
            </a:r>
            <a:r>
              <a:rPr lang="en-US" sz="600"/>
              <a:t>-diving</a:t>
            </a:r>
          </a:p>
        </p:txBody>
      </p:sp>
      <p:sp>
        <p:nvSpPr>
          <p:cNvPr id="16" name="TextBox 15">
            <a:extLst>
              <a:ext uri="{FF2B5EF4-FFF2-40B4-BE49-F238E27FC236}">
                <a16:creationId xmlns:a16="http://schemas.microsoft.com/office/drawing/2014/main" id="{207F1F21-FFDF-0344-A238-E76851F7B504}"/>
              </a:ext>
            </a:extLst>
          </p:cNvPr>
          <p:cNvSpPr txBox="1"/>
          <p:nvPr/>
        </p:nvSpPr>
        <p:spPr>
          <a:xfrm>
            <a:off x="96950" y="677038"/>
            <a:ext cx="8741693" cy="923330"/>
          </a:xfrm>
          <a:prstGeom prst="rect">
            <a:avLst/>
          </a:prstGeom>
          <a:solidFill>
            <a:srgbClr val="FFC000"/>
          </a:solidFill>
          <a:ln>
            <a:solidFill>
              <a:schemeClr val="tx1"/>
            </a:solidFill>
          </a:ln>
        </p:spPr>
        <p:txBody>
          <a:bodyPr wrap="square" rtlCol="0">
            <a:spAutoFit/>
          </a:bodyPr>
          <a:lstStyle/>
          <a:p>
            <a:r>
              <a:rPr lang="en-US"/>
              <a:t>Some sports require athletes to be less stable, enabling them to move quickly in response to a stimulus. Discuss how these athletes might manipulate their base of support, </a:t>
            </a:r>
            <a:r>
              <a:rPr lang="en-US" err="1"/>
              <a:t>centre</a:t>
            </a:r>
            <a:r>
              <a:rPr lang="en-US"/>
              <a:t> of gravity and line of gravity to reduce stability?</a:t>
            </a:r>
          </a:p>
        </p:txBody>
      </p:sp>
      <p:pic>
        <p:nvPicPr>
          <p:cNvPr id="3074" name="Picture 2" descr="Image result for roger federer">
            <a:extLst>
              <a:ext uri="{FF2B5EF4-FFF2-40B4-BE49-F238E27FC236}">
                <a16:creationId xmlns:a16="http://schemas.microsoft.com/office/drawing/2014/main" id="{F4304833-236A-F342-9071-F6FF2D3DD9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3919" y="1683440"/>
            <a:ext cx="2971547" cy="22972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BB059C7-4C57-3149-9EA6-307E19153B03}"/>
              </a:ext>
            </a:extLst>
          </p:cNvPr>
          <p:cNvSpPr/>
          <p:nvPr/>
        </p:nvSpPr>
        <p:spPr>
          <a:xfrm>
            <a:off x="4899151" y="3945203"/>
            <a:ext cx="1911531" cy="169277"/>
          </a:xfrm>
          <a:prstGeom prst="rect">
            <a:avLst/>
          </a:prstGeom>
        </p:spPr>
        <p:txBody>
          <a:bodyPr wrap="square">
            <a:spAutoFit/>
          </a:bodyPr>
          <a:lstStyle/>
          <a:p>
            <a:r>
              <a:rPr lang="en-US" sz="500"/>
              <a:t>https://</a:t>
            </a:r>
            <a:r>
              <a:rPr lang="en-US" sz="500" err="1"/>
              <a:t>www.flickr.com</a:t>
            </a:r>
            <a:r>
              <a:rPr lang="en-US" sz="500"/>
              <a:t>/photos/</a:t>
            </a:r>
            <a:r>
              <a:rPr lang="en-US" sz="500" err="1"/>
              <a:t>shinyasuzuki</a:t>
            </a:r>
            <a:r>
              <a:rPr lang="en-US" sz="500"/>
              <a:t>/35990830784</a:t>
            </a:r>
          </a:p>
        </p:txBody>
      </p:sp>
      <p:pic>
        <p:nvPicPr>
          <p:cNvPr id="3076" name="Picture 4" descr="Athletics, Sport, Sprint, Run, Women, Race, Career">
            <a:extLst>
              <a:ext uri="{FF2B5EF4-FFF2-40B4-BE49-F238E27FC236}">
                <a16:creationId xmlns:a16="http://schemas.microsoft.com/office/drawing/2014/main" id="{2FD92264-13E4-8C4C-9743-AEE920BBDB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2541" y="4264658"/>
            <a:ext cx="2971547" cy="22340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7A11FAB-949A-8E4D-B9C8-82EC54F3DA62}"/>
              </a:ext>
            </a:extLst>
          </p:cNvPr>
          <p:cNvSpPr/>
          <p:nvPr/>
        </p:nvSpPr>
        <p:spPr>
          <a:xfrm>
            <a:off x="3701189" y="6459315"/>
            <a:ext cx="2878183" cy="184666"/>
          </a:xfrm>
          <a:prstGeom prst="rect">
            <a:avLst/>
          </a:prstGeom>
        </p:spPr>
        <p:txBody>
          <a:bodyPr wrap="square">
            <a:spAutoFit/>
          </a:bodyPr>
          <a:lstStyle/>
          <a:p>
            <a:r>
              <a:rPr lang="en-US" sz="600"/>
              <a:t>https://</a:t>
            </a:r>
            <a:r>
              <a:rPr lang="en-US" sz="600" err="1"/>
              <a:t>www.maxpixel.net</a:t>
            </a:r>
            <a:r>
              <a:rPr lang="en-US" sz="600"/>
              <a:t>/Sport-Career-Women-Run-Race-Athletics-Sprint-1539388</a:t>
            </a:r>
          </a:p>
        </p:txBody>
      </p:sp>
      <p:pic>
        <p:nvPicPr>
          <p:cNvPr id="9" name="Picture 8">
            <a:extLst>
              <a:ext uri="{FF2B5EF4-FFF2-40B4-BE49-F238E27FC236}">
                <a16:creationId xmlns:a16="http://schemas.microsoft.com/office/drawing/2014/main" id="{BE468252-B470-C742-B1BC-33F8D4D68C3F}"/>
              </a:ext>
            </a:extLst>
          </p:cNvPr>
          <p:cNvPicPr>
            <a:picLocks noChangeAspect="1"/>
          </p:cNvPicPr>
          <p:nvPr/>
        </p:nvPicPr>
        <p:blipFill>
          <a:blip r:embed="rId6"/>
          <a:stretch>
            <a:fillRect/>
          </a:stretch>
        </p:blipFill>
        <p:spPr>
          <a:xfrm>
            <a:off x="57763" y="1683440"/>
            <a:ext cx="3360217" cy="2271322"/>
          </a:xfrm>
          <a:prstGeom prst="rect">
            <a:avLst/>
          </a:prstGeom>
        </p:spPr>
      </p:pic>
      <p:sp>
        <p:nvSpPr>
          <p:cNvPr id="11" name="Doughnut 10">
            <a:extLst>
              <a:ext uri="{FF2B5EF4-FFF2-40B4-BE49-F238E27FC236}">
                <a16:creationId xmlns:a16="http://schemas.microsoft.com/office/drawing/2014/main" id="{7DBB06AF-5F12-CD47-9047-87951481FDCC}"/>
              </a:ext>
            </a:extLst>
          </p:cNvPr>
          <p:cNvSpPr/>
          <p:nvPr/>
        </p:nvSpPr>
        <p:spPr>
          <a:xfrm>
            <a:off x="498487" y="1694899"/>
            <a:ext cx="1025047" cy="1297577"/>
          </a:xfrm>
          <a:prstGeom prst="donut">
            <a:avLst>
              <a:gd name="adj" fmla="val 457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9CC56C2F-DA23-2945-B0DC-7AE549C13D18}"/>
              </a:ext>
            </a:extLst>
          </p:cNvPr>
          <p:cNvSpPr/>
          <p:nvPr/>
        </p:nvSpPr>
        <p:spPr>
          <a:xfrm>
            <a:off x="1876630" y="3909074"/>
            <a:ext cx="1798320" cy="169277"/>
          </a:xfrm>
          <a:prstGeom prst="rect">
            <a:avLst/>
          </a:prstGeom>
        </p:spPr>
        <p:txBody>
          <a:bodyPr wrap="square">
            <a:spAutoFit/>
          </a:bodyPr>
          <a:lstStyle/>
          <a:p>
            <a:r>
              <a:rPr lang="en-US" sz="500"/>
              <a:t>https://</a:t>
            </a:r>
            <a:r>
              <a:rPr lang="en-US" sz="500" err="1"/>
              <a:t>www.flickr.com</a:t>
            </a:r>
            <a:r>
              <a:rPr lang="en-US" sz="500"/>
              <a:t>/photos/</a:t>
            </a:r>
            <a:r>
              <a:rPr lang="en-US" sz="500" err="1"/>
              <a:t>nagarjun</a:t>
            </a:r>
            <a:r>
              <a:rPr lang="en-US" sz="500"/>
              <a:t>/5766113054</a:t>
            </a:r>
          </a:p>
        </p:txBody>
      </p:sp>
      <p:pic>
        <p:nvPicPr>
          <p:cNvPr id="3078" name="Picture 6">
            <a:extLst>
              <a:ext uri="{FF2B5EF4-FFF2-40B4-BE49-F238E27FC236}">
                <a16:creationId xmlns:a16="http://schemas.microsoft.com/office/drawing/2014/main" id="{75E11D49-ECB2-AC43-8429-0393CF4D94B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950" y="4264657"/>
            <a:ext cx="3321029" cy="22037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Program Files\Microsoft Office\MEDIA\CAGCAT10\j0185604.wmf">
            <a:hlinkClick r:id="rId2" action="ppaction://hlinksldjump"/>
            <a:extLst>
              <a:ext uri="{FF2B5EF4-FFF2-40B4-BE49-F238E27FC236}">
                <a16:creationId xmlns:a16="http://schemas.microsoft.com/office/drawing/2014/main" id="{DC4672E4-104B-6F42-8238-49B070218B91}"/>
              </a:ext>
            </a:extLst>
          </p:cNvPr>
          <p:cNvPicPr>
            <a:picLocks noChangeAspect="1" noChangeArrowheads="1"/>
          </p:cNvPicPr>
          <p:nvPr/>
        </p:nvPicPr>
        <p:blipFill>
          <a:blip r:embed="rId8" cstate="print"/>
          <a:srcRect/>
          <a:stretch>
            <a:fillRect/>
          </a:stretch>
        </p:blipFill>
        <p:spPr bwMode="auto">
          <a:xfrm>
            <a:off x="57763" y="6272196"/>
            <a:ext cx="440724" cy="441161"/>
          </a:xfrm>
          <a:prstGeom prst="rect">
            <a:avLst/>
          </a:prstGeom>
          <a:noFill/>
        </p:spPr>
      </p:pic>
      <p:sp>
        <p:nvSpPr>
          <p:cNvPr id="13" name="Rectangle 12">
            <a:extLst>
              <a:ext uri="{FF2B5EF4-FFF2-40B4-BE49-F238E27FC236}">
                <a16:creationId xmlns:a16="http://schemas.microsoft.com/office/drawing/2014/main" id="{9EC88BEB-A283-7C42-B3C8-56FAA7DBE86D}"/>
              </a:ext>
            </a:extLst>
          </p:cNvPr>
          <p:cNvSpPr/>
          <p:nvPr/>
        </p:nvSpPr>
        <p:spPr>
          <a:xfrm>
            <a:off x="1150440" y="6421299"/>
            <a:ext cx="2904309" cy="169277"/>
          </a:xfrm>
          <a:prstGeom prst="rect">
            <a:avLst/>
          </a:prstGeom>
        </p:spPr>
        <p:txBody>
          <a:bodyPr wrap="square">
            <a:spAutoFit/>
          </a:bodyPr>
          <a:lstStyle/>
          <a:p>
            <a:r>
              <a:rPr lang="en-US" sz="500"/>
              <a:t>https://</a:t>
            </a:r>
            <a:r>
              <a:rPr lang="en-US" sz="500" err="1"/>
              <a:t>commons.wikimedia.org</a:t>
            </a:r>
            <a:r>
              <a:rPr lang="en-US" sz="500"/>
              <a:t>/wiki/</a:t>
            </a:r>
            <a:r>
              <a:rPr lang="en-US" sz="500" err="1"/>
              <a:t>File:Bailey_Dale_evading_Tom_McDonald.jpg</a:t>
            </a:r>
            <a:endParaRPr lang="en-US" sz="500"/>
          </a:p>
        </p:txBody>
      </p:sp>
      <p:pic>
        <p:nvPicPr>
          <p:cNvPr id="3080" name="Picture 8" descr="Soccer, Football, Soccer Player, Goal Keeper, Goalie">
            <a:extLst>
              <a:ext uri="{FF2B5EF4-FFF2-40B4-BE49-F238E27FC236}">
                <a16:creationId xmlns:a16="http://schemas.microsoft.com/office/drawing/2014/main" id="{D4022D1F-5BD1-534C-801B-9149348875D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70676" y="4264658"/>
            <a:ext cx="2267967" cy="222274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D0A975E6-8B88-304F-B708-44B86929375C}"/>
              </a:ext>
            </a:extLst>
          </p:cNvPr>
          <p:cNvSpPr/>
          <p:nvPr/>
        </p:nvSpPr>
        <p:spPr>
          <a:xfrm>
            <a:off x="6541406" y="6445350"/>
            <a:ext cx="2512423" cy="169277"/>
          </a:xfrm>
          <a:prstGeom prst="rect">
            <a:avLst/>
          </a:prstGeom>
        </p:spPr>
        <p:txBody>
          <a:bodyPr wrap="square">
            <a:spAutoFit/>
          </a:bodyPr>
          <a:lstStyle/>
          <a:p>
            <a:r>
              <a:rPr lang="en-US" sz="500"/>
              <a:t>https://</a:t>
            </a:r>
            <a:r>
              <a:rPr lang="en-US" sz="500" err="1"/>
              <a:t>www.maxpixel.net</a:t>
            </a:r>
            <a:r>
              <a:rPr lang="en-US" sz="500"/>
              <a:t>/Goalie-Goal-Keeper-Football-Soccer-Soccer-Player-1477569</a:t>
            </a:r>
          </a:p>
        </p:txBody>
      </p:sp>
    </p:spTree>
    <p:extLst>
      <p:ext uri="{BB962C8B-B14F-4D97-AF65-F5344CB8AC3E}">
        <p14:creationId xmlns:p14="http://schemas.microsoft.com/office/powerpoint/2010/main" val="353390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7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3" grpId="0"/>
      <p:bldP spid="11" grpId="0" animBg="1"/>
      <p:bldP spid="12" grpId="0"/>
      <p:bldP spid="13" grpId="0"/>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46EB1A-5778-064F-A87E-318AEAAE487C}"/>
              </a:ext>
            </a:extLst>
          </p:cNvPr>
          <p:cNvSpPr>
            <a:spLocks noGrp="1"/>
          </p:cNvSpPr>
          <p:nvPr>
            <p:ph type="ftr" sz="quarter" idx="11"/>
          </p:nvPr>
        </p:nvSpPr>
        <p:spPr>
          <a:xfrm>
            <a:off x="2806337" y="6609385"/>
            <a:ext cx="2895600" cy="365125"/>
          </a:xfrm>
        </p:spPr>
        <p:txBody>
          <a:bodyPr/>
          <a:lstStyle/>
          <a:p>
            <a:r>
              <a:rPr lang="en-US"/>
              <a:t>©PE STUDIES RESOURCES</a:t>
            </a:r>
          </a:p>
        </p:txBody>
      </p:sp>
      <p:sp>
        <p:nvSpPr>
          <p:cNvPr id="5" name="Slide Number Placeholder 4">
            <a:extLst>
              <a:ext uri="{FF2B5EF4-FFF2-40B4-BE49-F238E27FC236}">
                <a16:creationId xmlns:a16="http://schemas.microsoft.com/office/drawing/2014/main" id="{1BCF1208-8135-034A-AAE6-6DDBCF2B7010}"/>
              </a:ext>
            </a:extLst>
          </p:cNvPr>
          <p:cNvSpPr>
            <a:spLocks noGrp="1"/>
          </p:cNvSpPr>
          <p:nvPr>
            <p:ph type="sldNum" sz="quarter" idx="12"/>
          </p:nvPr>
        </p:nvSpPr>
        <p:spPr>
          <a:xfrm>
            <a:off x="7010400" y="6500041"/>
            <a:ext cx="2133600" cy="365125"/>
          </a:xfrm>
        </p:spPr>
        <p:txBody>
          <a:bodyPr/>
          <a:lstStyle/>
          <a:p>
            <a:fld id="{9B5CFCF4-B172-4E71-8694-052B86E59B98}" type="slidenum">
              <a:rPr lang="en-US" smtClean="0"/>
              <a:pPr/>
              <a:t>87</a:t>
            </a:fld>
            <a:endParaRPr lang="en-US"/>
          </a:p>
        </p:txBody>
      </p:sp>
      <p:sp>
        <p:nvSpPr>
          <p:cNvPr id="6" name="Title 1">
            <a:extLst>
              <a:ext uri="{FF2B5EF4-FFF2-40B4-BE49-F238E27FC236}">
                <a16:creationId xmlns:a16="http://schemas.microsoft.com/office/drawing/2014/main" id="{A82106EE-690A-044B-965D-49E101D50ECC}"/>
              </a:ext>
            </a:extLst>
          </p:cNvPr>
          <p:cNvSpPr txBox="1">
            <a:spLocks/>
          </p:cNvSpPr>
          <p:nvPr/>
        </p:nvSpPr>
        <p:spPr>
          <a:xfrm>
            <a:off x="0" y="1"/>
            <a:ext cx="9144000" cy="477742"/>
          </a:xfrm>
          <a:prstGeom prst="rect">
            <a:avLst/>
          </a:prstGeom>
          <a:solidFill>
            <a:srgbClr val="FB40FF"/>
          </a:solidFill>
          <a:ln w="9525" cap="flat" cmpd="sng" algn="ctr">
            <a:solidFill>
              <a:schemeClr val="bg1"/>
            </a:solidFill>
            <a:prstDash val="solid"/>
          </a:ln>
        </p:spPr>
        <p:style>
          <a:lnRef idx="1">
            <a:schemeClr val="dk1"/>
          </a:lnRef>
          <a:fillRef idx="2">
            <a:schemeClr val="dk1"/>
          </a:fillRef>
          <a:effectRef idx="1">
            <a:schemeClr val="dk1"/>
          </a:effectRef>
          <a:fontRef idx="minor">
            <a:schemeClr val="dk1"/>
          </a:fontRef>
        </p:style>
        <p:txBody>
          <a:bodyPr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b="1" dirty="0">
                <a:solidFill>
                  <a:schemeClr val="bg1"/>
                </a:solidFill>
              </a:rPr>
              <a:t>BALANCE</a:t>
            </a:r>
          </a:p>
        </p:txBody>
      </p:sp>
      <p:pic>
        <p:nvPicPr>
          <p:cNvPr id="7" name="Picture 2" descr="C:\Program Files\Microsoft Office\MEDIA\CAGCAT10\j0185604.wmf">
            <a:hlinkClick r:id="rId2" action="ppaction://hlinksldjump"/>
            <a:extLst>
              <a:ext uri="{FF2B5EF4-FFF2-40B4-BE49-F238E27FC236}">
                <a16:creationId xmlns:a16="http://schemas.microsoft.com/office/drawing/2014/main" id="{DC4672E4-104B-6F42-8238-49B070218B91}"/>
              </a:ext>
            </a:extLst>
          </p:cNvPr>
          <p:cNvPicPr>
            <a:picLocks noChangeAspect="1" noChangeArrowheads="1"/>
          </p:cNvPicPr>
          <p:nvPr/>
        </p:nvPicPr>
        <p:blipFill>
          <a:blip r:embed="rId3" cstate="print"/>
          <a:srcRect/>
          <a:stretch>
            <a:fillRect/>
          </a:stretch>
        </p:blipFill>
        <p:spPr bwMode="auto">
          <a:xfrm>
            <a:off x="57763" y="6193815"/>
            <a:ext cx="440724" cy="441161"/>
          </a:xfrm>
          <a:prstGeom prst="rect">
            <a:avLst/>
          </a:prstGeom>
          <a:noFill/>
        </p:spPr>
      </p:pic>
      <p:sp>
        <p:nvSpPr>
          <p:cNvPr id="8" name="TextBox 7">
            <a:hlinkClick r:id="rId2" action="ppaction://hlinksldjump"/>
            <a:extLst>
              <a:ext uri="{FF2B5EF4-FFF2-40B4-BE49-F238E27FC236}">
                <a16:creationId xmlns:a16="http://schemas.microsoft.com/office/drawing/2014/main" id="{288F3356-B339-CC40-B857-595F2C8583F5}"/>
              </a:ext>
            </a:extLst>
          </p:cNvPr>
          <p:cNvSpPr txBox="1"/>
          <p:nvPr/>
        </p:nvSpPr>
        <p:spPr>
          <a:xfrm>
            <a:off x="-94638" y="6639546"/>
            <a:ext cx="807462" cy="215444"/>
          </a:xfrm>
          <a:prstGeom prst="rect">
            <a:avLst/>
          </a:prstGeom>
          <a:noFill/>
        </p:spPr>
        <p:txBody>
          <a:bodyPr wrap="square" rtlCol="0">
            <a:spAutoFit/>
          </a:bodyPr>
          <a:lstStyle/>
          <a:p>
            <a:pPr algn="ctr"/>
            <a:r>
              <a:rPr lang="en-AU" sz="800"/>
              <a:t>Home</a:t>
            </a:r>
            <a:endParaRPr lang="en-US" sz="800"/>
          </a:p>
        </p:txBody>
      </p:sp>
      <p:pic>
        <p:nvPicPr>
          <p:cNvPr id="7170" name="Picture 2" descr="Image result for baseball pitch">
            <a:extLst>
              <a:ext uri="{FF2B5EF4-FFF2-40B4-BE49-F238E27FC236}">
                <a16:creationId xmlns:a16="http://schemas.microsoft.com/office/drawing/2014/main" id="{114A1C97-D55E-1A43-AA17-BDFE802440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734" y="1501573"/>
            <a:ext cx="3590867" cy="23917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6BED4DE-B916-A24C-8A75-DFBEB3A4F558}"/>
              </a:ext>
            </a:extLst>
          </p:cNvPr>
          <p:cNvSpPr txBox="1"/>
          <p:nvPr/>
        </p:nvSpPr>
        <p:spPr>
          <a:xfrm>
            <a:off x="249259" y="732514"/>
            <a:ext cx="8571411" cy="646331"/>
          </a:xfrm>
          <a:prstGeom prst="rect">
            <a:avLst/>
          </a:prstGeom>
          <a:solidFill>
            <a:srgbClr val="FFC000"/>
          </a:solidFill>
          <a:ln>
            <a:solidFill>
              <a:schemeClr val="tx1"/>
            </a:solidFill>
          </a:ln>
        </p:spPr>
        <p:txBody>
          <a:bodyPr wrap="square" rtlCol="0">
            <a:spAutoFit/>
          </a:bodyPr>
          <a:lstStyle/>
          <a:p>
            <a:r>
              <a:rPr lang="en-US"/>
              <a:t>Other sports require athletes to be more stable. Discuss how these athletes might manipulate their base of support, </a:t>
            </a:r>
            <a:r>
              <a:rPr lang="en-US" err="1"/>
              <a:t>centre</a:t>
            </a:r>
            <a:r>
              <a:rPr lang="en-US"/>
              <a:t> of gravity and line of gravity to improve stability?</a:t>
            </a:r>
          </a:p>
        </p:txBody>
      </p:sp>
      <p:sp>
        <p:nvSpPr>
          <p:cNvPr id="2" name="Rectangle 1">
            <a:extLst>
              <a:ext uri="{FF2B5EF4-FFF2-40B4-BE49-F238E27FC236}">
                <a16:creationId xmlns:a16="http://schemas.microsoft.com/office/drawing/2014/main" id="{8492853D-A782-484E-B67E-2C2D84D58E03}"/>
              </a:ext>
            </a:extLst>
          </p:cNvPr>
          <p:cNvSpPr/>
          <p:nvPr/>
        </p:nvSpPr>
        <p:spPr>
          <a:xfrm>
            <a:off x="583474" y="3919221"/>
            <a:ext cx="4572000" cy="184666"/>
          </a:xfrm>
          <a:prstGeom prst="rect">
            <a:avLst/>
          </a:prstGeom>
        </p:spPr>
        <p:txBody>
          <a:bodyPr>
            <a:spAutoFit/>
          </a:bodyPr>
          <a:lstStyle/>
          <a:p>
            <a:r>
              <a:rPr lang="en-US" sz="600"/>
              <a:t>https://</a:t>
            </a:r>
            <a:r>
              <a:rPr lang="en-US" sz="600" err="1"/>
              <a:t>www.pexels.com</a:t>
            </a:r>
            <a:r>
              <a:rPr lang="en-US" sz="600"/>
              <a:t>/photo/selective-focus-of-baseball-pitcher-in-20-jersey-about-to-throw-ball-163487/</a:t>
            </a:r>
          </a:p>
        </p:txBody>
      </p:sp>
      <p:pic>
        <p:nvPicPr>
          <p:cNvPr id="7174" name="Picture 6" descr="TOKYO -- Ushiomaru Motoyasu (front) faces of in his final sumo match at the Ryogoku Kokugikan Jan. 31. Amzumazwki-beya, a local Japanese sumo-training center, invited more than 600 students, parents and teachers from Yokota Air Base to experience this Japanese tradition. (U.S. Air Force photo/Airman 1st Class Katrina)">
            <a:extLst>
              <a:ext uri="{FF2B5EF4-FFF2-40B4-BE49-F238E27FC236}">
                <a16:creationId xmlns:a16="http://schemas.microsoft.com/office/drawing/2014/main" id="{F2CCB2CA-B780-B847-A24C-1BDFF3B39F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0674" y="1526554"/>
            <a:ext cx="3594106" cy="23917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78B1758-5CB3-E647-989A-D11D4E7ED790}"/>
              </a:ext>
            </a:extLst>
          </p:cNvPr>
          <p:cNvSpPr/>
          <p:nvPr/>
        </p:nvSpPr>
        <p:spPr>
          <a:xfrm>
            <a:off x="5630092" y="3880290"/>
            <a:ext cx="2930434" cy="184666"/>
          </a:xfrm>
          <a:prstGeom prst="rect">
            <a:avLst/>
          </a:prstGeom>
        </p:spPr>
        <p:txBody>
          <a:bodyPr wrap="square">
            <a:spAutoFit/>
          </a:bodyPr>
          <a:lstStyle/>
          <a:p>
            <a:r>
              <a:rPr lang="en-US" sz="600"/>
              <a:t>https://</a:t>
            </a:r>
            <a:r>
              <a:rPr lang="en-US" sz="600" err="1"/>
              <a:t>www.yokota.af.mil</a:t>
            </a:r>
            <a:r>
              <a:rPr lang="en-US" sz="600"/>
              <a:t>/News/Article-Display/Article/412002/</a:t>
            </a:r>
            <a:r>
              <a:rPr lang="en-US" sz="600" err="1"/>
              <a:t>yokota</a:t>
            </a:r>
            <a:r>
              <a:rPr lang="en-US" sz="600"/>
              <a:t>-goes-sumo/</a:t>
            </a:r>
          </a:p>
        </p:txBody>
      </p:sp>
      <p:pic>
        <p:nvPicPr>
          <p:cNvPr id="7176" name="Picture 8" descr="sport game action soccer professional runner football stadium goal player all star competition american team american football sports ball players nfl touchdown tackle football player ball carrier running back ball game canadian football sport venue arena football gridiron football pro bowl">
            <a:extLst>
              <a:ext uri="{FF2B5EF4-FFF2-40B4-BE49-F238E27FC236}">
                <a16:creationId xmlns:a16="http://schemas.microsoft.com/office/drawing/2014/main" id="{97F64978-AC4D-334C-9270-BD622645853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50674" y="4066828"/>
            <a:ext cx="3594106" cy="238983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CAD6256-3EB2-1D4A-A054-8F0B3D922E92}"/>
              </a:ext>
            </a:extLst>
          </p:cNvPr>
          <p:cNvSpPr/>
          <p:nvPr/>
        </p:nvSpPr>
        <p:spPr>
          <a:xfrm>
            <a:off x="7175210" y="6407708"/>
            <a:ext cx="1385316" cy="184666"/>
          </a:xfrm>
          <a:prstGeom prst="rect">
            <a:avLst/>
          </a:prstGeom>
        </p:spPr>
        <p:txBody>
          <a:bodyPr wrap="none">
            <a:spAutoFit/>
          </a:bodyPr>
          <a:lstStyle/>
          <a:p>
            <a:r>
              <a:rPr lang="en-US" sz="600"/>
              <a:t>https://</a:t>
            </a:r>
            <a:r>
              <a:rPr lang="en-US" sz="600" err="1"/>
              <a:t>pxhere.com</a:t>
            </a:r>
            <a:r>
              <a:rPr lang="en-US" sz="600"/>
              <a:t>/</a:t>
            </a:r>
            <a:r>
              <a:rPr lang="en-US" sz="600" err="1"/>
              <a:t>en</a:t>
            </a:r>
            <a:r>
              <a:rPr lang="en-US" sz="600"/>
              <a:t>/photo/910168</a:t>
            </a:r>
          </a:p>
        </p:txBody>
      </p:sp>
      <p:pic>
        <p:nvPicPr>
          <p:cNvPr id="4098" name="Picture 2" descr="Weights, Lifting, Power, Female, Gym, Fitness, Young">
            <a:extLst>
              <a:ext uri="{FF2B5EF4-FFF2-40B4-BE49-F238E27FC236}">
                <a16:creationId xmlns:a16="http://schemas.microsoft.com/office/drawing/2014/main" id="{F75CB598-77AB-4946-9EE4-2D85AF957C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0734" y="4102958"/>
            <a:ext cx="3590866" cy="23175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675610E-0307-2046-B1E7-7FDCCA28B5F2}"/>
              </a:ext>
            </a:extLst>
          </p:cNvPr>
          <p:cNvSpPr/>
          <p:nvPr/>
        </p:nvSpPr>
        <p:spPr>
          <a:xfrm>
            <a:off x="2259416" y="6372020"/>
            <a:ext cx="2076994" cy="169277"/>
          </a:xfrm>
          <a:prstGeom prst="rect">
            <a:avLst/>
          </a:prstGeom>
        </p:spPr>
        <p:txBody>
          <a:bodyPr wrap="square">
            <a:spAutoFit/>
          </a:bodyPr>
          <a:lstStyle/>
          <a:p>
            <a:r>
              <a:rPr lang="en-US" sz="500"/>
              <a:t>https://</a:t>
            </a:r>
            <a:r>
              <a:rPr lang="en-US" sz="500" err="1"/>
              <a:t>pixabay.com</a:t>
            </a:r>
            <a:r>
              <a:rPr lang="en-US" sz="500"/>
              <a:t>/photos/weights-lifting-power-female-gym-646502/</a:t>
            </a:r>
          </a:p>
        </p:txBody>
      </p:sp>
      <p:sp>
        <p:nvSpPr>
          <p:cNvPr id="16" name="Doughnut 15">
            <a:extLst>
              <a:ext uri="{FF2B5EF4-FFF2-40B4-BE49-F238E27FC236}">
                <a16:creationId xmlns:a16="http://schemas.microsoft.com/office/drawing/2014/main" id="{4C6972AC-A292-EC4C-8196-777BD1DA5089}"/>
              </a:ext>
            </a:extLst>
          </p:cNvPr>
          <p:cNvSpPr/>
          <p:nvPr/>
        </p:nvSpPr>
        <p:spPr>
          <a:xfrm>
            <a:off x="6884584" y="4811599"/>
            <a:ext cx="1711569" cy="1645059"/>
          </a:xfrm>
          <a:prstGeom prst="donut">
            <a:avLst>
              <a:gd name="adj" fmla="val 457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2208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P spid="9" grpId="0"/>
      <p:bldP spid="1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9B5CFCF4-B172-4E71-8694-052B86E59B98}" type="slidenum">
              <a:rPr lang="en-US" smtClean="0"/>
              <a:pPr/>
              <a:t>88</a:t>
            </a:fld>
            <a:endParaRPr lang="en-US"/>
          </a:p>
        </p:txBody>
      </p:sp>
      <p:pic>
        <p:nvPicPr>
          <p:cNvPr id="15" name="Picture 2" descr="C:\Program Files\Microsoft Office\MEDIA\CAGCAT10\j0185604.wmf">
            <a:hlinkClick r:id="rId3" action="ppaction://hlinksldjump"/>
            <a:extLst>
              <a:ext uri="{FF2B5EF4-FFF2-40B4-BE49-F238E27FC236}">
                <a16:creationId xmlns:a16="http://schemas.microsoft.com/office/drawing/2014/main" id="{0B076DE1-3822-4D6C-8B4E-8A997BA341C0}"/>
              </a:ext>
            </a:extLst>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16" name="TextBox 15">
            <a:hlinkClick r:id="rId3" action="ppaction://hlinksldjump"/>
            <a:extLst>
              <a:ext uri="{FF2B5EF4-FFF2-40B4-BE49-F238E27FC236}">
                <a16:creationId xmlns:a16="http://schemas.microsoft.com/office/drawing/2014/main" id="{35626A66-431E-4AB1-BC4E-DD5017C3B85E}"/>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11" name="TextBox 10">
            <a:extLst>
              <a:ext uri="{FF2B5EF4-FFF2-40B4-BE49-F238E27FC236}">
                <a16:creationId xmlns:a16="http://schemas.microsoft.com/office/drawing/2014/main" id="{93D30500-A001-4F99-8856-98C43397EFFE}"/>
              </a:ext>
            </a:extLst>
          </p:cNvPr>
          <p:cNvSpPr txBox="1"/>
          <p:nvPr/>
        </p:nvSpPr>
        <p:spPr>
          <a:xfrm>
            <a:off x="419100" y="744271"/>
            <a:ext cx="8473380" cy="2031325"/>
          </a:xfrm>
          <a:prstGeom prst="rect">
            <a:avLst/>
          </a:prstGeom>
          <a:ln>
            <a:solidFill>
              <a:srgbClr val="FFC00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AU" dirty="0">
                <a:highlight>
                  <a:srgbClr val="FFFF00"/>
                </a:highlight>
              </a:rPr>
              <a:t>Definition of the three classes of levers</a:t>
            </a:r>
          </a:p>
          <a:p>
            <a:pPr marL="742950" lvl="1" indent="-285750">
              <a:buFont typeface="Arial" panose="020B0604020202020204" pitchFamily="34" charset="0"/>
              <a:buChar char="•"/>
            </a:pPr>
            <a:r>
              <a:rPr lang="en-AU" dirty="0">
                <a:highlight>
                  <a:srgbClr val="FFFF00"/>
                </a:highlight>
              </a:rPr>
              <a:t>1</a:t>
            </a:r>
            <a:r>
              <a:rPr lang="en-AU" baseline="30000" dirty="0">
                <a:highlight>
                  <a:srgbClr val="FFFF00"/>
                </a:highlight>
              </a:rPr>
              <a:t>st</a:t>
            </a:r>
            <a:r>
              <a:rPr lang="en-AU" dirty="0">
                <a:highlight>
                  <a:srgbClr val="FFFF00"/>
                </a:highlight>
              </a:rPr>
              <a:t> class</a:t>
            </a:r>
          </a:p>
          <a:p>
            <a:pPr marL="742950" lvl="1" indent="-285750">
              <a:buFont typeface="Arial" panose="020B0604020202020204" pitchFamily="34" charset="0"/>
              <a:buChar char="•"/>
            </a:pPr>
            <a:r>
              <a:rPr lang="en-AU" dirty="0">
                <a:highlight>
                  <a:srgbClr val="FFFF00"/>
                </a:highlight>
              </a:rPr>
              <a:t>2</a:t>
            </a:r>
            <a:r>
              <a:rPr lang="en-AU" baseline="30000" dirty="0">
                <a:highlight>
                  <a:srgbClr val="FFFF00"/>
                </a:highlight>
              </a:rPr>
              <a:t>nd</a:t>
            </a:r>
            <a:r>
              <a:rPr lang="en-AU" dirty="0">
                <a:highlight>
                  <a:srgbClr val="FFFF00"/>
                </a:highlight>
              </a:rPr>
              <a:t> class</a:t>
            </a:r>
          </a:p>
          <a:p>
            <a:pPr marL="742950" lvl="1" indent="-285750">
              <a:buFont typeface="Arial" panose="020B0604020202020204" pitchFamily="34" charset="0"/>
              <a:buChar char="•"/>
            </a:pPr>
            <a:r>
              <a:rPr lang="en-AU" dirty="0">
                <a:highlight>
                  <a:srgbClr val="FFFF00"/>
                </a:highlight>
              </a:rPr>
              <a:t>3</a:t>
            </a:r>
            <a:r>
              <a:rPr lang="en-AU" baseline="30000" dirty="0">
                <a:highlight>
                  <a:srgbClr val="FFFF00"/>
                </a:highlight>
              </a:rPr>
              <a:t>rd</a:t>
            </a:r>
            <a:r>
              <a:rPr lang="en-AU" dirty="0">
                <a:highlight>
                  <a:srgbClr val="FFFF00"/>
                </a:highlight>
              </a:rPr>
              <a:t> class</a:t>
            </a:r>
          </a:p>
          <a:p>
            <a:pPr marL="285750" indent="-285750">
              <a:buFont typeface="Arial" panose="020B0604020202020204" pitchFamily="34" charset="0"/>
              <a:buChar char="•"/>
            </a:pPr>
            <a:r>
              <a:rPr lang="en-AU" dirty="0">
                <a:highlight>
                  <a:srgbClr val="FFFF00"/>
                </a:highlight>
              </a:rPr>
              <a:t>Definition of axis (fulcrum) resistance (load) and force (effort)</a:t>
            </a:r>
          </a:p>
          <a:p>
            <a:pPr marL="285750" indent="-285750">
              <a:buFont typeface="Arial" panose="020B0604020202020204" pitchFamily="34" charset="0"/>
              <a:buChar char="•"/>
            </a:pPr>
            <a:r>
              <a:rPr lang="en-AU" dirty="0">
                <a:highlight>
                  <a:srgbClr val="FFFF00"/>
                </a:highlight>
              </a:rPr>
              <a:t>Application of levers to sporting contexts</a:t>
            </a:r>
          </a:p>
          <a:p>
            <a:endParaRPr lang="en-AU" dirty="0">
              <a:highlight>
                <a:srgbClr val="FFFF00"/>
              </a:highlight>
            </a:endParaRPr>
          </a:p>
        </p:txBody>
      </p:sp>
      <p:sp>
        <p:nvSpPr>
          <p:cNvPr id="18" name="Rectangle 17">
            <a:extLst>
              <a:ext uri="{FF2B5EF4-FFF2-40B4-BE49-F238E27FC236}">
                <a16:creationId xmlns:a16="http://schemas.microsoft.com/office/drawing/2014/main" id="{42B03F94-C6C5-4299-B1F6-27D105A8711D}"/>
              </a:ext>
            </a:extLst>
          </p:cNvPr>
          <p:cNvSpPr/>
          <p:nvPr/>
        </p:nvSpPr>
        <p:spPr>
          <a:xfrm>
            <a:off x="5590455" y="6166537"/>
            <a:ext cx="3096345" cy="184666"/>
          </a:xfrm>
          <a:prstGeom prst="rect">
            <a:avLst/>
          </a:prstGeom>
        </p:spPr>
        <p:txBody>
          <a:bodyPr wrap="square">
            <a:spAutoFit/>
          </a:bodyPr>
          <a:lstStyle/>
          <a:p>
            <a:r>
              <a:rPr lang="en-AU" sz="600"/>
              <a:t>http://</a:t>
            </a:r>
            <a:r>
              <a:rPr lang="en-AU" sz="600" err="1"/>
              <a:t>www.bloomergirlsblog.com</a:t>
            </a:r>
            <a:r>
              <a:rPr lang="en-AU" sz="600"/>
              <a:t>/?p=676</a:t>
            </a:r>
          </a:p>
        </p:txBody>
      </p:sp>
      <p:sp>
        <p:nvSpPr>
          <p:cNvPr id="19" name="Rectangle 2">
            <a:extLst>
              <a:ext uri="{FF2B5EF4-FFF2-40B4-BE49-F238E27FC236}">
                <a16:creationId xmlns:a16="http://schemas.microsoft.com/office/drawing/2014/main" id="{406BC640-4A20-459E-9581-0F0959861EEF}"/>
              </a:ext>
            </a:extLst>
          </p:cNvPr>
          <p:cNvSpPr txBox="1">
            <a:spLocks noChangeArrowheads="1"/>
          </p:cNvSpPr>
          <p:nvPr/>
        </p:nvSpPr>
        <p:spPr>
          <a:xfrm>
            <a:off x="0" y="1"/>
            <a:ext cx="9144000" cy="457954"/>
          </a:xfrm>
          <a:prstGeom prst="rect">
            <a:avLst/>
          </a:prstGeom>
          <a:solidFill>
            <a:srgbClr val="FFFF00"/>
          </a:solidFill>
        </p:spPr>
        <p:style>
          <a:lnRef idx="3">
            <a:schemeClr val="lt1"/>
          </a:lnRef>
          <a:fillRef idx="1">
            <a:schemeClr val="accent5"/>
          </a:fillRef>
          <a:effectRef idx="1">
            <a:schemeClr val="accent5"/>
          </a:effectRef>
          <a:fontRef idx="minor">
            <a:schemeClr val="lt1"/>
          </a:fontRef>
        </p:style>
        <p:txBody>
          <a:bodyP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2400" b="1" dirty="0">
                <a:solidFill>
                  <a:schemeClr val="tx1"/>
                </a:solidFill>
              </a:rPr>
              <a:t>LEVERS</a:t>
            </a:r>
            <a:endParaRPr lang="en-US" sz="3200" b="1" dirty="0">
              <a:solidFill>
                <a:schemeClr val="tx1"/>
              </a:solidFill>
            </a:endParaRPr>
          </a:p>
        </p:txBody>
      </p:sp>
    </p:spTree>
    <p:extLst>
      <p:ext uri="{BB962C8B-B14F-4D97-AF65-F5344CB8AC3E}">
        <p14:creationId xmlns:p14="http://schemas.microsoft.com/office/powerpoint/2010/main" val="37379327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46786" y="1066800"/>
            <a:ext cx="8098028" cy="1323439"/>
          </a:xfrm>
          <a:prstGeom prst="rect">
            <a:avLst/>
          </a:prstGeom>
          <a:solidFill>
            <a:schemeClr val="bg1"/>
          </a:solidFill>
          <a:ln>
            <a:solidFill>
              <a:srgbClr val="FFFF00"/>
            </a:solidFill>
          </a:ln>
        </p:spPr>
        <p:txBody>
          <a:bodyPr wrap="square">
            <a:spAutoFit/>
          </a:bodyPr>
          <a:lstStyle/>
          <a:p>
            <a:r>
              <a:rPr lang="en-AU" sz="2000" b="1" dirty="0"/>
              <a:t>Levers have 3 main parts;</a:t>
            </a:r>
          </a:p>
          <a:p>
            <a:pPr marL="914400" lvl="1" indent="-457200">
              <a:buFont typeface="+mj-lt"/>
              <a:buAutoNum type="arabicPeriod"/>
            </a:pPr>
            <a:r>
              <a:rPr lang="en-AU" sz="2000" dirty="0"/>
              <a:t>Weight or resistance to be moved</a:t>
            </a:r>
          </a:p>
          <a:p>
            <a:pPr marL="914400" lvl="1" indent="-457200">
              <a:buFont typeface="+mj-lt"/>
              <a:buAutoNum type="arabicPeriod"/>
            </a:pPr>
            <a:r>
              <a:rPr lang="en-AU" sz="2000" dirty="0"/>
              <a:t>Axis or pivot point – also referred to as the fulcrum.</a:t>
            </a:r>
          </a:p>
          <a:p>
            <a:pPr marL="914400" lvl="1" indent="-457200">
              <a:buFont typeface="+mj-lt"/>
              <a:buAutoNum type="arabicPeriod"/>
            </a:pPr>
            <a:r>
              <a:rPr lang="en-AU" sz="2000" dirty="0"/>
              <a:t>Application of force to move the weight or resistance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786" y="2957512"/>
            <a:ext cx="8098028" cy="2681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52400" y="4113489"/>
            <a:ext cx="1676400" cy="646331"/>
          </a:xfrm>
          <a:prstGeom prst="rect">
            <a:avLst/>
          </a:prstGeom>
          <a:solidFill>
            <a:srgbClr val="FF0000"/>
          </a:solidFill>
        </p:spPr>
        <p:txBody>
          <a:bodyPr wrap="square" rtlCol="0">
            <a:spAutoFit/>
          </a:bodyPr>
          <a:lstStyle/>
          <a:p>
            <a:pPr algn="ctr"/>
            <a:r>
              <a:rPr lang="en-AU" b="1" dirty="0">
                <a:solidFill>
                  <a:schemeClr val="bg1"/>
                </a:solidFill>
              </a:rPr>
              <a:t>Fulcrum, Axis, Pivot</a:t>
            </a:r>
            <a:endParaRPr lang="en-US" b="1" dirty="0">
              <a:solidFill>
                <a:schemeClr val="bg1"/>
              </a:solidFill>
            </a:endParaRPr>
          </a:p>
        </p:txBody>
      </p:sp>
      <p:sp>
        <p:nvSpPr>
          <p:cNvPr id="13" name="TextBox 12"/>
          <p:cNvSpPr txBox="1"/>
          <p:nvPr/>
        </p:nvSpPr>
        <p:spPr>
          <a:xfrm>
            <a:off x="4407090" y="4298155"/>
            <a:ext cx="1676400" cy="923330"/>
          </a:xfrm>
          <a:prstGeom prst="rect">
            <a:avLst/>
          </a:prstGeom>
          <a:solidFill>
            <a:srgbClr val="FF0000"/>
          </a:solidFill>
        </p:spPr>
        <p:txBody>
          <a:bodyPr wrap="square" rtlCol="0">
            <a:spAutoFit/>
          </a:bodyPr>
          <a:lstStyle/>
          <a:p>
            <a:pPr algn="ctr"/>
            <a:r>
              <a:rPr lang="en-AU" b="1" dirty="0">
                <a:solidFill>
                  <a:schemeClr val="bg1"/>
                </a:solidFill>
              </a:rPr>
              <a:t>Resistance – load to be moved</a:t>
            </a:r>
            <a:endParaRPr lang="en-US" b="1" dirty="0">
              <a:solidFill>
                <a:schemeClr val="bg1"/>
              </a:solidFill>
            </a:endParaRPr>
          </a:p>
        </p:txBody>
      </p:sp>
      <p:sp>
        <p:nvSpPr>
          <p:cNvPr id="14" name="TextBox 13"/>
          <p:cNvSpPr txBox="1"/>
          <p:nvPr/>
        </p:nvSpPr>
        <p:spPr>
          <a:xfrm>
            <a:off x="4499992" y="3124200"/>
            <a:ext cx="1676400" cy="646331"/>
          </a:xfrm>
          <a:prstGeom prst="rect">
            <a:avLst/>
          </a:prstGeom>
          <a:solidFill>
            <a:srgbClr val="FF0000"/>
          </a:solidFill>
        </p:spPr>
        <p:txBody>
          <a:bodyPr wrap="square" rtlCol="0">
            <a:spAutoFit/>
          </a:bodyPr>
          <a:lstStyle/>
          <a:p>
            <a:pPr algn="ctr"/>
            <a:r>
              <a:rPr lang="en-AU" b="1" dirty="0">
                <a:solidFill>
                  <a:schemeClr val="bg1"/>
                </a:solidFill>
              </a:rPr>
              <a:t>Force – muscle contracts</a:t>
            </a:r>
            <a:endParaRPr lang="en-US" b="1" dirty="0">
              <a:solidFill>
                <a:schemeClr val="bg1"/>
              </a:solidFill>
            </a:endParaRPr>
          </a:p>
        </p:txBody>
      </p:sp>
      <p:sp>
        <p:nvSpPr>
          <p:cNvPr id="15" name="TextBox 14"/>
          <p:cNvSpPr txBox="1"/>
          <p:nvPr/>
        </p:nvSpPr>
        <p:spPr>
          <a:xfrm>
            <a:off x="152400" y="3124200"/>
            <a:ext cx="1676400" cy="369332"/>
          </a:xfrm>
          <a:prstGeom prst="rect">
            <a:avLst/>
          </a:prstGeom>
          <a:solidFill>
            <a:srgbClr val="FF0000"/>
          </a:solidFill>
        </p:spPr>
        <p:txBody>
          <a:bodyPr wrap="square" rtlCol="0">
            <a:spAutoFit/>
          </a:bodyPr>
          <a:lstStyle/>
          <a:p>
            <a:pPr algn="ctr"/>
            <a:r>
              <a:rPr lang="en-AU" b="1" dirty="0">
                <a:solidFill>
                  <a:schemeClr val="bg1"/>
                </a:solidFill>
              </a:rPr>
              <a:t>Lever - bone</a:t>
            </a:r>
            <a:endParaRPr lang="en-US" b="1" dirty="0">
              <a:solidFill>
                <a:schemeClr val="bg1"/>
              </a:solidFill>
            </a:endParaRPr>
          </a:p>
        </p:txBody>
      </p:sp>
      <p:sp>
        <p:nvSpPr>
          <p:cNvPr id="9" name="Rectangle 2"/>
          <p:cNvSpPr txBox="1">
            <a:spLocks noChangeArrowheads="1"/>
          </p:cNvSpPr>
          <p:nvPr/>
        </p:nvSpPr>
        <p:spPr>
          <a:xfrm>
            <a:off x="0" y="0"/>
            <a:ext cx="9144000" cy="676275"/>
          </a:xfrm>
          <a:prstGeom prst="rect">
            <a:avLst/>
          </a:prstGeom>
          <a:solidFill>
            <a:srgbClr val="FFFF00"/>
          </a:solidFill>
        </p:spPr>
        <p:style>
          <a:lnRef idx="3">
            <a:schemeClr val="lt1"/>
          </a:lnRef>
          <a:fillRef idx="1">
            <a:schemeClr val="accent5"/>
          </a:fillRef>
          <a:effectRef idx="1">
            <a:schemeClr val="accent5"/>
          </a:effectRef>
          <a:fontRef idx="minor">
            <a:schemeClr val="lt1"/>
          </a:fontRef>
        </p:style>
        <p:txBody>
          <a:bodyP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3200" b="1">
                <a:solidFill>
                  <a:schemeClr val="tx1"/>
                </a:solidFill>
              </a:rPr>
              <a:t>LEVERS - ANATOMY</a:t>
            </a:r>
            <a:endParaRPr lang="en-US" sz="3200" b="1" dirty="0">
              <a:solidFill>
                <a:schemeClr val="tx1"/>
              </a:solidFill>
            </a:endParaRPr>
          </a:p>
        </p:txBody>
      </p:sp>
      <p:pic>
        <p:nvPicPr>
          <p:cNvPr id="10"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12" name="TextBox 11">
            <a:hlinkClick r:id="rId3" action="ppaction://hlinksldjump"/>
          </p:cNvPr>
          <p:cNvSpPr txBox="1"/>
          <p:nvPr/>
        </p:nvSpPr>
        <p:spPr>
          <a:xfrm>
            <a:off x="0" y="6571142"/>
            <a:ext cx="838200" cy="215444"/>
          </a:xfrm>
          <a:prstGeom prst="rect">
            <a:avLst/>
          </a:prstGeom>
          <a:noFill/>
        </p:spPr>
        <p:txBody>
          <a:bodyPr wrap="square" rtlCol="0">
            <a:spAutoFit/>
          </a:bodyPr>
          <a:lstStyle/>
          <a:p>
            <a:pPr algn="ctr"/>
            <a:r>
              <a:rPr lang="en-AU" sz="800" dirty="0"/>
              <a:t>Home</a:t>
            </a:r>
            <a:endParaRPr lang="en-US" sz="800" dirty="0"/>
          </a:p>
        </p:txBody>
      </p:sp>
      <p:sp>
        <p:nvSpPr>
          <p:cNvPr id="16" name="Footer Placeholder 1"/>
          <p:cNvSpPr>
            <a:spLocks noGrp="1"/>
          </p:cNvSpPr>
          <p:nvPr>
            <p:ph type="ftr" sz="quarter" idx="11"/>
          </p:nvPr>
        </p:nvSpPr>
        <p:spPr>
          <a:xfrm>
            <a:off x="3332584" y="6453336"/>
            <a:ext cx="2895600" cy="365125"/>
          </a:xfrm>
        </p:spPr>
        <p:txBody>
          <a:bodyPr/>
          <a:lstStyle/>
          <a:p>
            <a:r>
              <a:rPr lang="en-US"/>
              <a:t>© PE STUDIES RESOURCES</a:t>
            </a:r>
            <a:endParaRPr lang="en-US" dirty="0"/>
          </a:p>
        </p:txBody>
      </p:sp>
      <p:sp>
        <p:nvSpPr>
          <p:cNvPr id="17" name="Slide Number Placeholder 7"/>
          <p:cNvSpPr>
            <a:spLocks noGrp="1"/>
          </p:cNvSpPr>
          <p:nvPr>
            <p:ph type="sldNum" sz="quarter" idx="12"/>
          </p:nvPr>
        </p:nvSpPr>
        <p:spPr>
          <a:xfrm>
            <a:off x="6682527" y="6421461"/>
            <a:ext cx="2133600" cy="365125"/>
          </a:xfrm>
        </p:spPr>
        <p:txBody>
          <a:bodyPr/>
          <a:lstStyle/>
          <a:p>
            <a:r>
              <a:rPr lang="en-US" dirty="0"/>
              <a:t>74</a:t>
            </a:r>
          </a:p>
        </p:txBody>
      </p:sp>
    </p:spTree>
    <p:extLst>
      <p:ext uri="{BB962C8B-B14F-4D97-AF65-F5344CB8AC3E}">
        <p14:creationId xmlns:p14="http://schemas.microsoft.com/office/powerpoint/2010/main" val="3284670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6C1184E-D538-C04F-9186-78B5919D6119}"/>
              </a:ext>
            </a:extLst>
          </p:cNvPr>
          <p:cNvSpPr>
            <a:spLocks noGrp="1"/>
          </p:cNvSpPr>
          <p:nvPr>
            <p:ph type="ftr" sz="quarter" idx="11"/>
          </p:nvPr>
        </p:nvSpPr>
        <p:spPr/>
        <p:txBody>
          <a:bodyPr/>
          <a:lstStyle/>
          <a:p>
            <a:r>
              <a:rPr lang="en-US"/>
              <a:t>©PE STUDIES RESOURCES</a:t>
            </a:r>
          </a:p>
        </p:txBody>
      </p:sp>
      <p:sp>
        <p:nvSpPr>
          <p:cNvPr id="5" name="Slide Number Placeholder 4">
            <a:extLst>
              <a:ext uri="{FF2B5EF4-FFF2-40B4-BE49-F238E27FC236}">
                <a16:creationId xmlns:a16="http://schemas.microsoft.com/office/drawing/2014/main" id="{35CD3B61-64C4-1843-9FCD-FD27463E0A11}"/>
              </a:ext>
            </a:extLst>
          </p:cNvPr>
          <p:cNvSpPr>
            <a:spLocks noGrp="1"/>
          </p:cNvSpPr>
          <p:nvPr>
            <p:ph type="sldNum" sz="quarter" idx="12"/>
          </p:nvPr>
        </p:nvSpPr>
        <p:spPr/>
        <p:txBody>
          <a:bodyPr/>
          <a:lstStyle/>
          <a:p>
            <a:fld id="{9B5CFCF4-B172-4E71-8694-052B86E59B98}" type="slidenum">
              <a:rPr lang="en-US" smtClean="0"/>
              <a:pPr/>
              <a:t>9</a:t>
            </a:fld>
            <a:endParaRPr lang="en-US"/>
          </a:p>
        </p:txBody>
      </p:sp>
      <p:grpSp>
        <p:nvGrpSpPr>
          <p:cNvPr id="6" name="Group 22">
            <a:extLst>
              <a:ext uri="{FF2B5EF4-FFF2-40B4-BE49-F238E27FC236}">
                <a16:creationId xmlns:a16="http://schemas.microsoft.com/office/drawing/2014/main" id="{CE09B547-3EBD-5343-A606-FFF6CA8A3133}"/>
              </a:ext>
            </a:extLst>
          </p:cNvPr>
          <p:cNvGrpSpPr>
            <a:grpSpLocks/>
          </p:cNvGrpSpPr>
          <p:nvPr/>
        </p:nvGrpSpPr>
        <p:grpSpPr bwMode="auto">
          <a:xfrm>
            <a:off x="513387" y="3352381"/>
            <a:ext cx="7472373" cy="2299484"/>
            <a:chOff x="1372" y="1966"/>
            <a:chExt cx="3034" cy="842"/>
          </a:xfrm>
        </p:grpSpPr>
        <p:sp>
          <p:nvSpPr>
            <p:cNvPr id="7" name="Rectangle 4">
              <a:extLst>
                <a:ext uri="{FF2B5EF4-FFF2-40B4-BE49-F238E27FC236}">
                  <a16:creationId xmlns:a16="http://schemas.microsoft.com/office/drawing/2014/main" id="{4A6115DF-D696-3B46-835A-91D7486823E1}"/>
                </a:ext>
              </a:extLst>
            </p:cNvPr>
            <p:cNvSpPr>
              <a:spLocks noChangeArrowheads="1"/>
            </p:cNvSpPr>
            <p:nvPr/>
          </p:nvSpPr>
          <p:spPr bwMode="auto">
            <a:xfrm>
              <a:off x="1573" y="2395"/>
              <a:ext cx="2833" cy="75"/>
            </a:xfrm>
            <a:prstGeom prst="rect">
              <a:avLst/>
            </a:prstGeom>
            <a:solidFill>
              <a:srgbClr val="FB40FF"/>
            </a:solidFill>
            <a:ln w="9525">
              <a:solidFill>
                <a:schemeClr val="tx1"/>
              </a:solidFill>
              <a:miter lim="800000"/>
              <a:headEnd/>
              <a:tailEnd/>
            </a:ln>
            <a:effectLst/>
          </p:spPr>
          <p:txBody>
            <a:bodyPr wrap="none" anchor="ctr"/>
            <a:lstStyle/>
            <a:p>
              <a:endParaRPr lang="en-US"/>
            </a:p>
          </p:txBody>
        </p:sp>
        <p:sp>
          <p:nvSpPr>
            <p:cNvPr id="8" name="AutoShape 5">
              <a:extLst>
                <a:ext uri="{FF2B5EF4-FFF2-40B4-BE49-F238E27FC236}">
                  <a16:creationId xmlns:a16="http://schemas.microsoft.com/office/drawing/2014/main" id="{7E628251-45CB-F740-A7ED-86B4E950D59B}"/>
                </a:ext>
              </a:extLst>
            </p:cNvPr>
            <p:cNvSpPr>
              <a:spLocks noChangeArrowheads="1"/>
            </p:cNvSpPr>
            <p:nvPr/>
          </p:nvSpPr>
          <p:spPr bwMode="auto">
            <a:xfrm>
              <a:off x="1960" y="2491"/>
              <a:ext cx="275" cy="317"/>
            </a:xfrm>
            <a:prstGeom prst="triangle">
              <a:avLst>
                <a:gd name="adj" fmla="val 50000"/>
              </a:avLst>
            </a:prstGeom>
            <a:solidFill>
              <a:srgbClr val="FFFF00"/>
            </a:solidFill>
            <a:ln w="9525">
              <a:solidFill>
                <a:schemeClr val="tx1"/>
              </a:solidFill>
              <a:miter lim="800000"/>
              <a:headEnd/>
              <a:tailEnd/>
            </a:ln>
            <a:effectLst/>
          </p:spPr>
          <p:txBody>
            <a:bodyPr wrap="none" anchor="ctr"/>
            <a:lstStyle/>
            <a:p>
              <a:endParaRPr lang="en-US"/>
            </a:p>
          </p:txBody>
        </p:sp>
        <p:sp>
          <p:nvSpPr>
            <p:cNvPr id="13" name="Rectangle 10">
              <a:extLst>
                <a:ext uri="{FF2B5EF4-FFF2-40B4-BE49-F238E27FC236}">
                  <a16:creationId xmlns:a16="http://schemas.microsoft.com/office/drawing/2014/main" id="{25DD74D8-866B-EB45-8002-60C836778C74}"/>
                </a:ext>
              </a:extLst>
            </p:cNvPr>
            <p:cNvSpPr>
              <a:spLocks noChangeArrowheads="1"/>
            </p:cNvSpPr>
            <p:nvPr/>
          </p:nvSpPr>
          <p:spPr bwMode="auto">
            <a:xfrm rot="19667919">
              <a:off x="1372" y="1966"/>
              <a:ext cx="2943" cy="83"/>
            </a:xfrm>
            <a:prstGeom prst="rect">
              <a:avLst/>
            </a:prstGeom>
            <a:solidFill>
              <a:srgbClr val="FB40FF"/>
            </a:solidFill>
            <a:ln w="9525">
              <a:solidFill>
                <a:schemeClr val="tx1"/>
              </a:solidFill>
              <a:prstDash val="solid"/>
              <a:miter lim="800000"/>
              <a:headEnd/>
              <a:tailEnd/>
            </a:ln>
            <a:effectLst/>
          </p:spPr>
          <p:txBody>
            <a:bodyPr wrap="none" anchor="ctr"/>
            <a:lstStyle/>
            <a:p>
              <a:endParaRPr lang="en-US"/>
            </a:p>
          </p:txBody>
        </p:sp>
      </p:grpSp>
      <p:sp>
        <p:nvSpPr>
          <p:cNvPr id="14" name="Rectangle 2">
            <a:extLst>
              <a:ext uri="{FF2B5EF4-FFF2-40B4-BE49-F238E27FC236}">
                <a16:creationId xmlns:a16="http://schemas.microsoft.com/office/drawing/2014/main" id="{B3AAFC67-EC9B-2C42-B28D-29821F1E38EE}"/>
              </a:ext>
            </a:extLst>
          </p:cNvPr>
          <p:cNvSpPr>
            <a:spLocks noGrp="1" noChangeArrowheads="1"/>
          </p:cNvSpPr>
          <p:nvPr>
            <p:ph type="title"/>
          </p:nvPr>
        </p:nvSpPr>
        <p:spPr>
          <a:xfrm>
            <a:off x="0" y="1"/>
            <a:ext cx="9144000" cy="457955"/>
          </a:xfrm>
          <a:solidFill>
            <a:srgbClr val="FFC000"/>
          </a:solidFill>
          <a:ln>
            <a:solidFill>
              <a:schemeClr val="bg1"/>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2400" b="1">
                <a:solidFill>
                  <a:schemeClr val="bg1"/>
                </a:solidFill>
              </a:rPr>
              <a:t>TYPES OF MOTION ⎯ ANGULAR MOTION</a:t>
            </a:r>
          </a:p>
        </p:txBody>
      </p:sp>
      <p:pic>
        <p:nvPicPr>
          <p:cNvPr id="15" name="Picture 2" descr="C:\Program Files\Microsoft Office\MEDIA\CAGCAT10\j0185604.wmf">
            <a:hlinkClick r:id="rId2" action="ppaction://hlinksldjump"/>
            <a:extLst>
              <a:ext uri="{FF2B5EF4-FFF2-40B4-BE49-F238E27FC236}">
                <a16:creationId xmlns:a16="http://schemas.microsoft.com/office/drawing/2014/main" id="{008E2B59-CE02-3343-B19D-162021E4C68C}"/>
              </a:ext>
            </a:extLst>
          </p:cNvPr>
          <p:cNvPicPr>
            <a:picLocks noChangeAspect="1" noChangeArrowheads="1"/>
          </p:cNvPicPr>
          <p:nvPr/>
        </p:nvPicPr>
        <p:blipFill>
          <a:blip r:embed="rId3" cstate="print"/>
          <a:srcRect/>
          <a:stretch>
            <a:fillRect/>
          </a:stretch>
        </p:blipFill>
        <p:spPr bwMode="auto">
          <a:xfrm>
            <a:off x="0" y="6260801"/>
            <a:ext cx="457501" cy="457955"/>
          </a:xfrm>
          <a:prstGeom prst="rect">
            <a:avLst/>
          </a:prstGeom>
          <a:noFill/>
        </p:spPr>
      </p:pic>
      <p:sp>
        <p:nvSpPr>
          <p:cNvPr id="16" name="TextBox 15">
            <a:hlinkClick r:id="rId2" action="ppaction://hlinksldjump"/>
            <a:extLst>
              <a:ext uri="{FF2B5EF4-FFF2-40B4-BE49-F238E27FC236}">
                <a16:creationId xmlns:a16="http://schemas.microsoft.com/office/drawing/2014/main" id="{221C4739-9E3B-8B46-AE2C-48BBE12CF191}"/>
              </a:ext>
            </a:extLst>
          </p:cNvPr>
          <p:cNvSpPr txBox="1"/>
          <p:nvPr/>
        </p:nvSpPr>
        <p:spPr>
          <a:xfrm>
            <a:off x="-152400" y="6642556"/>
            <a:ext cx="838200" cy="215444"/>
          </a:xfrm>
          <a:prstGeom prst="rect">
            <a:avLst/>
          </a:prstGeom>
          <a:noFill/>
        </p:spPr>
        <p:txBody>
          <a:bodyPr wrap="square" rtlCol="0">
            <a:spAutoFit/>
          </a:bodyPr>
          <a:lstStyle/>
          <a:p>
            <a:pPr algn="ctr"/>
            <a:r>
              <a:rPr lang="en-AU" sz="800"/>
              <a:t>Home</a:t>
            </a:r>
            <a:endParaRPr lang="en-US" sz="800"/>
          </a:p>
        </p:txBody>
      </p:sp>
      <p:sp>
        <p:nvSpPr>
          <p:cNvPr id="25" name="Rectangle 24">
            <a:extLst>
              <a:ext uri="{FF2B5EF4-FFF2-40B4-BE49-F238E27FC236}">
                <a16:creationId xmlns:a16="http://schemas.microsoft.com/office/drawing/2014/main" id="{0754B308-6C7A-EE43-9C06-0517B32E5D53}"/>
              </a:ext>
            </a:extLst>
          </p:cNvPr>
          <p:cNvSpPr/>
          <p:nvPr/>
        </p:nvSpPr>
        <p:spPr>
          <a:xfrm>
            <a:off x="352851" y="1160949"/>
            <a:ext cx="4572000" cy="1200329"/>
          </a:xfrm>
          <a:prstGeom prst="rect">
            <a:avLst/>
          </a:prstGeom>
          <a:solidFill>
            <a:srgbClr val="00B0F0"/>
          </a:solidFill>
          <a:ln>
            <a:solidFill>
              <a:schemeClr val="tx1"/>
            </a:solidFill>
          </a:ln>
        </p:spPr>
        <p:txBody>
          <a:bodyPr>
            <a:spAutoFit/>
          </a:bodyPr>
          <a:lstStyle/>
          <a:p>
            <a:r>
              <a:rPr lang="en-AU">
                <a:solidFill>
                  <a:schemeClr val="bg1"/>
                </a:solidFill>
              </a:rPr>
              <a:t>When objects move through an angular pathway, all body parts do not move through the same angular distance with the most distal point (L2) covering the greatest distance.</a:t>
            </a:r>
          </a:p>
        </p:txBody>
      </p:sp>
      <p:sp>
        <p:nvSpPr>
          <p:cNvPr id="18" name="Oval 17">
            <a:extLst>
              <a:ext uri="{FF2B5EF4-FFF2-40B4-BE49-F238E27FC236}">
                <a16:creationId xmlns:a16="http://schemas.microsoft.com/office/drawing/2014/main" id="{15E5F736-DE28-1443-AC1F-95E61F220CF6}"/>
              </a:ext>
            </a:extLst>
          </p:cNvPr>
          <p:cNvSpPr/>
          <p:nvPr/>
        </p:nvSpPr>
        <p:spPr>
          <a:xfrm>
            <a:off x="4245830" y="3203306"/>
            <a:ext cx="251262" cy="2256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A67986C-A954-0345-93DA-2EAB23DA03BF}"/>
              </a:ext>
            </a:extLst>
          </p:cNvPr>
          <p:cNvSpPr/>
          <p:nvPr/>
        </p:nvSpPr>
        <p:spPr>
          <a:xfrm>
            <a:off x="6964949" y="1479571"/>
            <a:ext cx="251262" cy="2256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FFE3BC8-6E5A-744B-824C-87257A978AF6}"/>
              </a:ext>
            </a:extLst>
          </p:cNvPr>
          <p:cNvSpPr/>
          <p:nvPr/>
        </p:nvSpPr>
        <p:spPr>
          <a:xfrm>
            <a:off x="4497092" y="4513534"/>
            <a:ext cx="251262" cy="2256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3A02632-1BB8-CC4E-9D47-88580077724E}"/>
              </a:ext>
            </a:extLst>
          </p:cNvPr>
          <p:cNvSpPr/>
          <p:nvPr/>
        </p:nvSpPr>
        <p:spPr>
          <a:xfrm>
            <a:off x="7763669" y="4503100"/>
            <a:ext cx="251262" cy="2256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B002E55-F8D8-8149-A6AF-586A642AD872}"/>
              </a:ext>
            </a:extLst>
          </p:cNvPr>
          <p:cNvSpPr txBox="1"/>
          <p:nvPr/>
        </p:nvSpPr>
        <p:spPr>
          <a:xfrm>
            <a:off x="4024350" y="2981695"/>
            <a:ext cx="326572" cy="276999"/>
          </a:xfrm>
          <a:prstGeom prst="rect">
            <a:avLst/>
          </a:prstGeom>
          <a:noFill/>
        </p:spPr>
        <p:txBody>
          <a:bodyPr wrap="square" rtlCol="0">
            <a:spAutoFit/>
          </a:bodyPr>
          <a:lstStyle/>
          <a:p>
            <a:r>
              <a:rPr lang="en-US" sz="1200" b="1"/>
              <a:t>L1</a:t>
            </a:r>
          </a:p>
        </p:txBody>
      </p:sp>
      <p:sp>
        <p:nvSpPr>
          <p:cNvPr id="23" name="TextBox 22">
            <a:extLst>
              <a:ext uri="{FF2B5EF4-FFF2-40B4-BE49-F238E27FC236}">
                <a16:creationId xmlns:a16="http://schemas.microsoft.com/office/drawing/2014/main" id="{C3933BFD-F667-5D47-9BE2-B0C738FC1698}"/>
              </a:ext>
            </a:extLst>
          </p:cNvPr>
          <p:cNvSpPr txBox="1"/>
          <p:nvPr/>
        </p:nvSpPr>
        <p:spPr>
          <a:xfrm>
            <a:off x="6750535" y="1252939"/>
            <a:ext cx="326572" cy="276999"/>
          </a:xfrm>
          <a:prstGeom prst="rect">
            <a:avLst/>
          </a:prstGeom>
          <a:noFill/>
        </p:spPr>
        <p:txBody>
          <a:bodyPr wrap="square" rtlCol="0">
            <a:spAutoFit/>
          </a:bodyPr>
          <a:lstStyle/>
          <a:p>
            <a:r>
              <a:rPr lang="en-US" sz="1200" b="1"/>
              <a:t>L2</a:t>
            </a:r>
          </a:p>
        </p:txBody>
      </p:sp>
      <p:sp>
        <p:nvSpPr>
          <p:cNvPr id="26" name="Freeform 25">
            <a:extLst>
              <a:ext uri="{FF2B5EF4-FFF2-40B4-BE49-F238E27FC236}">
                <a16:creationId xmlns:a16="http://schemas.microsoft.com/office/drawing/2014/main" id="{0A8D53E7-80D1-804D-BA85-24F351521838}"/>
              </a:ext>
            </a:extLst>
          </p:cNvPr>
          <p:cNvSpPr/>
          <p:nvPr/>
        </p:nvSpPr>
        <p:spPr>
          <a:xfrm>
            <a:off x="7296309" y="1824960"/>
            <a:ext cx="832433" cy="2537574"/>
          </a:xfrm>
          <a:custGeom>
            <a:avLst/>
            <a:gdLst>
              <a:gd name="connsiteX0" fmla="*/ 0 w 52754"/>
              <a:gd name="connsiteY0" fmla="*/ 0 h 2092569"/>
              <a:gd name="connsiteX1" fmla="*/ 52754 w 52754"/>
              <a:gd name="connsiteY1" fmla="*/ 2092569 h 2092569"/>
              <a:gd name="connsiteX0" fmla="*/ 0 w 168785"/>
              <a:gd name="connsiteY0" fmla="*/ 0 h 2092569"/>
              <a:gd name="connsiteX1" fmla="*/ 52754 w 168785"/>
              <a:gd name="connsiteY1" fmla="*/ 2092569 h 2092569"/>
              <a:gd name="connsiteX0" fmla="*/ 0 w 219380"/>
              <a:gd name="connsiteY0" fmla="*/ 0 h 2092569"/>
              <a:gd name="connsiteX1" fmla="*/ 52754 w 219380"/>
              <a:gd name="connsiteY1" fmla="*/ 2092569 h 2092569"/>
              <a:gd name="connsiteX0" fmla="*/ 0 w 340033"/>
              <a:gd name="connsiteY0" fmla="*/ 0 h 2066192"/>
              <a:gd name="connsiteX1" fmla="*/ 202223 w 340033"/>
              <a:gd name="connsiteY1" fmla="*/ 2066192 h 2066192"/>
              <a:gd name="connsiteX0" fmla="*/ 0 w 430487"/>
              <a:gd name="connsiteY0" fmla="*/ 0 h 2004646"/>
              <a:gd name="connsiteX1" fmla="*/ 307731 w 430487"/>
              <a:gd name="connsiteY1" fmla="*/ 2004646 h 2004646"/>
              <a:gd name="connsiteX0" fmla="*/ 0 w 470629"/>
              <a:gd name="connsiteY0" fmla="*/ 0 h 2004646"/>
              <a:gd name="connsiteX1" fmla="*/ 307731 w 470629"/>
              <a:gd name="connsiteY1" fmla="*/ 2004646 h 2004646"/>
              <a:gd name="connsiteX0" fmla="*/ 0 w 458443"/>
              <a:gd name="connsiteY0" fmla="*/ 0 h 2004646"/>
              <a:gd name="connsiteX1" fmla="*/ 307731 w 458443"/>
              <a:gd name="connsiteY1" fmla="*/ 2004646 h 2004646"/>
            </a:gdLst>
            <a:ahLst/>
            <a:cxnLst>
              <a:cxn ang="0">
                <a:pos x="connsiteX0" y="connsiteY0"/>
              </a:cxn>
              <a:cxn ang="0">
                <a:pos x="connsiteX1" y="connsiteY1"/>
              </a:cxn>
            </a:cxnLst>
            <a:rect l="l" t="t" r="r" b="b"/>
            <a:pathLst>
              <a:path w="458443" h="2004646">
                <a:moveTo>
                  <a:pt x="0" y="0"/>
                </a:moveTo>
                <a:cubicBezTo>
                  <a:pt x="219808" y="372208"/>
                  <a:pt x="703385" y="674076"/>
                  <a:pt x="307731" y="2004646"/>
                </a:cubicBezTo>
              </a:path>
            </a:pathLst>
          </a:custGeom>
          <a:noFill/>
          <a:ln w="50800">
            <a:solidFill>
              <a:schemeClr val="tx1"/>
            </a:solidFill>
            <a:prstDash val="dash"/>
            <a:headEnd type="triangle" w="lg"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72E07CC3-6951-CF42-8BF9-AFE592FC1C86}"/>
              </a:ext>
            </a:extLst>
          </p:cNvPr>
          <p:cNvSpPr/>
          <p:nvPr/>
        </p:nvSpPr>
        <p:spPr>
          <a:xfrm rot="171230">
            <a:off x="4469898" y="3447030"/>
            <a:ext cx="333354" cy="1033180"/>
          </a:xfrm>
          <a:custGeom>
            <a:avLst/>
            <a:gdLst>
              <a:gd name="connsiteX0" fmla="*/ 0 w 52754"/>
              <a:gd name="connsiteY0" fmla="*/ 0 h 2092569"/>
              <a:gd name="connsiteX1" fmla="*/ 52754 w 52754"/>
              <a:gd name="connsiteY1" fmla="*/ 2092569 h 2092569"/>
              <a:gd name="connsiteX0" fmla="*/ 0 w 168785"/>
              <a:gd name="connsiteY0" fmla="*/ 0 h 2092569"/>
              <a:gd name="connsiteX1" fmla="*/ 52754 w 168785"/>
              <a:gd name="connsiteY1" fmla="*/ 2092569 h 2092569"/>
              <a:gd name="connsiteX0" fmla="*/ 0 w 219380"/>
              <a:gd name="connsiteY0" fmla="*/ 0 h 2092569"/>
              <a:gd name="connsiteX1" fmla="*/ 52754 w 219380"/>
              <a:gd name="connsiteY1" fmla="*/ 2092569 h 2092569"/>
              <a:gd name="connsiteX0" fmla="*/ 0 w 340033"/>
              <a:gd name="connsiteY0" fmla="*/ 0 h 2066192"/>
              <a:gd name="connsiteX1" fmla="*/ 202223 w 340033"/>
              <a:gd name="connsiteY1" fmla="*/ 2066192 h 2066192"/>
              <a:gd name="connsiteX0" fmla="*/ 0 w 430487"/>
              <a:gd name="connsiteY0" fmla="*/ 0 h 2004646"/>
              <a:gd name="connsiteX1" fmla="*/ 307731 w 430487"/>
              <a:gd name="connsiteY1" fmla="*/ 2004646 h 2004646"/>
              <a:gd name="connsiteX0" fmla="*/ 0 w 470629"/>
              <a:gd name="connsiteY0" fmla="*/ 0 h 2004646"/>
              <a:gd name="connsiteX1" fmla="*/ 307731 w 470629"/>
              <a:gd name="connsiteY1" fmla="*/ 2004646 h 2004646"/>
              <a:gd name="connsiteX0" fmla="*/ 0 w 458443"/>
              <a:gd name="connsiteY0" fmla="*/ 0 h 2004646"/>
              <a:gd name="connsiteX1" fmla="*/ 307731 w 458443"/>
              <a:gd name="connsiteY1" fmla="*/ 2004646 h 2004646"/>
            </a:gdLst>
            <a:ahLst/>
            <a:cxnLst>
              <a:cxn ang="0">
                <a:pos x="connsiteX0" y="connsiteY0"/>
              </a:cxn>
              <a:cxn ang="0">
                <a:pos x="connsiteX1" y="connsiteY1"/>
              </a:cxn>
            </a:cxnLst>
            <a:rect l="l" t="t" r="r" b="b"/>
            <a:pathLst>
              <a:path w="458443" h="2004646">
                <a:moveTo>
                  <a:pt x="0" y="0"/>
                </a:moveTo>
                <a:cubicBezTo>
                  <a:pt x="219808" y="372208"/>
                  <a:pt x="703385" y="674076"/>
                  <a:pt x="307731" y="2004646"/>
                </a:cubicBezTo>
              </a:path>
            </a:pathLst>
          </a:custGeom>
          <a:noFill/>
          <a:ln w="41275">
            <a:solidFill>
              <a:schemeClr val="tx1"/>
            </a:solidFill>
            <a:prstDash val="dash"/>
            <a:headEnd type="triangle" w="lg"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49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0" y="0"/>
            <a:ext cx="9144000" cy="676275"/>
          </a:xfrm>
          <a:solidFill>
            <a:srgbClr val="FFFF00"/>
          </a:solidFill>
        </p:spPr>
        <p:style>
          <a:lnRef idx="3">
            <a:schemeClr val="lt1"/>
          </a:lnRef>
          <a:fillRef idx="1">
            <a:schemeClr val="accent5"/>
          </a:fillRef>
          <a:effectRef idx="1">
            <a:schemeClr val="accent5"/>
          </a:effectRef>
          <a:fontRef idx="minor">
            <a:schemeClr val="lt1"/>
          </a:fontRef>
        </p:style>
        <p:txBody>
          <a:bodyPr>
            <a:normAutofit/>
          </a:bodyPr>
          <a:lstStyle/>
          <a:p>
            <a:pPr fontAlgn="auto">
              <a:spcAft>
                <a:spcPts val="0"/>
              </a:spcAft>
              <a:defRPr/>
            </a:pPr>
            <a:r>
              <a:rPr lang="en-US" sz="3200" b="1" dirty="0">
                <a:solidFill>
                  <a:schemeClr val="tx1"/>
                </a:solidFill>
              </a:rPr>
              <a:t>LEVERS - ANATOMY</a:t>
            </a:r>
          </a:p>
        </p:txBody>
      </p:sp>
      <p:sp>
        <p:nvSpPr>
          <p:cNvPr id="55300" name="Rectangle 4"/>
          <p:cNvSpPr>
            <a:spLocks noGrp="1" noChangeArrowheads="1"/>
          </p:cNvSpPr>
          <p:nvPr>
            <p:ph idx="1"/>
          </p:nvPr>
        </p:nvSpPr>
        <p:spPr>
          <a:xfrm>
            <a:off x="251520" y="1052736"/>
            <a:ext cx="8511330" cy="2736304"/>
          </a:xfrm>
        </p:spPr>
        <p:style>
          <a:lnRef idx="2">
            <a:schemeClr val="accent2"/>
          </a:lnRef>
          <a:fillRef idx="1">
            <a:schemeClr val="lt1"/>
          </a:fillRef>
          <a:effectRef idx="0">
            <a:schemeClr val="accent2"/>
          </a:effectRef>
          <a:fontRef idx="minor">
            <a:schemeClr val="dk1"/>
          </a:fontRef>
        </p:style>
        <p:txBody>
          <a:bodyPr lIns="0" tIns="0" rIns="0" bIns="0">
            <a:normAutofit fontScale="92500"/>
          </a:bodyPr>
          <a:lstStyle/>
          <a:p>
            <a:pPr marL="0" indent="0">
              <a:buClr>
                <a:schemeClr val="accent3"/>
              </a:buClr>
              <a:buNone/>
              <a:defRPr/>
            </a:pPr>
            <a:r>
              <a:rPr lang="en-US" sz="2400" b="1" dirty="0">
                <a:solidFill>
                  <a:srgbClr val="FF0000"/>
                </a:solidFill>
              </a:rPr>
              <a:t>Fulcrum/axis</a:t>
            </a:r>
            <a:r>
              <a:rPr lang="en-US" sz="2400" dirty="0"/>
              <a:t> – point around which the lever rotates</a:t>
            </a:r>
          </a:p>
          <a:p>
            <a:pPr marL="0" indent="0">
              <a:buClr>
                <a:schemeClr val="accent3"/>
              </a:buClr>
              <a:buNone/>
              <a:defRPr/>
            </a:pPr>
            <a:r>
              <a:rPr lang="en-US" sz="2400" b="1" dirty="0">
                <a:solidFill>
                  <a:srgbClr val="FF0000"/>
                </a:solidFill>
              </a:rPr>
              <a:t>Effort/force arm </a:t>
            </a:r>
            <a:r>
              <a:rPr lang="en-US" sz="2400" dirty="0"/>
              <a:t>– the distance between the fulcrum and the point at  </a:t>
            </a:r>
          </a:p>
          <a:p>
            <a:pPr marL="0" indent="0">
              <a:buClr>
                <a:schemeClr val="accent3"/>
              </a:buClr>
              <a:buNone/>
              <a:defRPr/>
            </a:pPr>
            <a:r>
              <a:rPr lang="en-US" sz="2400" dirty="0"/>
              <a:t> which the force is applied. </a:t>
            </a:r>
          </a:p>
          <a:p>
            <a:pPr marL="0" indent="0">
              <a:buClr>
                <a:schemeClr val="accent3"/>
              </a:buClr>
              <a:buNone/>
              <a:defRPr/>
            </a:pPr>
            <a:r>
              <a:rPr lang="en-US" sz="2400" b="1" dirty="0">
                <a:solidFill>
                  <a:srgbClr val="FF0000"/>
                </a:solidFill>
              </a:rPr>
              <a:t>Resistance arm </a:t>
            </a:r>
            <a:r>
              <a:rPr lang="en-US" sz="2400" dirty="0"/>
              <a:t>– the distance between the fulcrum and the </a:t>
            </a:r>
            <a:r>
              <a:rPr lang="en-US" sz="2400" dirty="0" err="1"/>
              <a:t>centre</a:t>
            </a:r>
            <a:r>
              <a:rPr lang="en-US" sz="2400" dirty="0"/>
              <a:t> of the              resistance </a:t>
            </a:r>
          </a:p>
          <a:p>
            <a:pPr marL="0" indent="0">
              <a:buClr>
                <a:schemeClr val="accent3"/>
              </a:buClr>
              <a:buNone/>
              <a:defRPr/>
            </a:pPr>
            <a:r>
              <a:rPr lang="en-US" sz="2400" b="1" dirty="0">
                <a:solidFill>
                  <a:srgbClr val="FF0000"/>
                </a:solidFill>
              </a:rPr>
              <a:t>Input (Effort) Force </a:t>
            </a:r>
            <a:r>
              <a:rPr lang="en-US" sz="2400" dirty="0"/>
              <a:t>– Force exerted </a:t>
            </a:r>
            <a:r>
              <a:rPr lang="en-US" sz="2400" u="sng" dirty="0"/>
              <a:t>ON</a:t>
            </a:r>
            <a:r>
              <a:rPr lang="en-US" sz="2400" dirty="0"/>
              <a:t> the lever</a:t>
            </a:r>
          </a:p>
          <a:p>
            <a:pPr marL="0" indent="0">
              <a:buClr>
                <a:schemeClr val="accent3"/>
              </a:buClr>
              <a:buNone/>
              <a:defRPr/>
            </a:pPr>
            <a:r>
              <a:rPr lang="en-US" sz="2400" b="1" dirty="0">
                <a:solidFill>
                  <a:srgbClr val="FF0000"/>
                </a:solidFill>
              </a:rPr>
              <a:t>Output (Resistance) Force </a:t>
            </a:r>
            <a:r>
              <a:rPr lang="en-US" sz="2400" dirty="0"/>
              <a:t>– Force exerted </a:t>
            </a:r>
            <a:r>
              <a:rPr lang="en-US" sz="2400" u="sng" dirty="0"/>
              <a:t>BY</a:t>
            </a:r>
            <a:r>
              <a:rPr lang="en-US" sz="2400" dirty="0"/>
              <a:t> the lever</a:t>
            </a:r>
          </a:p>
        </p:txBody>
      </p:sp>
      <p:sp>
        <p:nvSpPr>
          <p:cNvPr id="5" name="AutoShape 14"/>
          <p:cNvSpPr>
            <a:spLocks noChangeArrowheads="1"/>
          </p:cNvSpPr>
          <p:nvPr/>
        </p:nvSpPr>
        <p:spPr bwMode="auto">
          <a:xfrm>
            <a:off x="3786182" y="5857892"/>
            <a:ext cx="1071570" cy="528639"/>
          </a:xfrm>
          <a:prstGeom prst="triangle">
            <a:avLst>
              <a:gd name="adj" fmla="val 50000"/>
            </a:avLst>
          </a:prstGeom>
          <a:solidFill>
            <a:srgbClr val="FF0000"/>
          </a:solidFill>
          <a:ln w="9525">
            <a:solidFill>
              <a:srgbClr val="FF0000"/>
            </a:solidFill>
            <a:miter lim="800000"/>
            <a:headEnd/>
            <a:tailEnd/>
          </a:ln>
          <a:effectLst/>
        </p:spPr>
        <p:txBody>
          <a:bodyPr wrap="none" anchor="ctr"/>
          <a:lstStyle/>
          <a:p>
            <a:endParaRPr lang="en-US"/>
          </a:p>
        </p:txBody>
      </p:sp>
      <p:sp>
        <p:nvSpPr>
          <p:cNvPr id="6" name="Rectangle 13"/>
          <p:cNvSpPr>
            <a:spLocks noChangeArrowheads="1"/>
          </p:cNvSpPr>
          <p:nvPr/>
        </p:nvSpPr>
        <p:spPr bwMode="auto">
          <a:xfrm>
            <a:off x="928662" y="5786454"/>
            <a:ext cx="6858048" cy="45719"/>
          </a:xfrm>
          <a:prstGeom prst="rect">
            <a:avLst/>
          </a:prstGeom>
          <a:solidFill>
            <a:srgbClr val="FFFF00"/>
          </a:solidFill>
          <a:ln w="63500" cmpd="sng">
            <a:solidFill>
              <a:srgbClr val="FFFF00"/>
            </a:solidFill>
            <a:miter lim="800000"/>
            <a:headEnd/>
            <a:tailEnd/>
          </a:ln>
          <a:effectLst/>
        </p:spPr>
        <p:txBody>
          <a:bodyPr wrap="none" anchor="ctr"/>
          <a:lstStyle/>
          <a:p>
            <a:endParaRPr lang="en-US"/>
          </a:p>
        </p:txBody>
      </p:sp>
      <p:sp>
        <p:nvSpPr>
          <p:cNvPr id="7" name="Down Arrow 6"/>
          <p:cNvSpPr/>
          <p:nvPr/>
        </p:nvSpPr>
        <p:spPr>
          <a:xfrm>
            <a:off x="7000892" y="4725144"/>
            <a:ext cx="698946" cy="968148"/>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p:cNvSpPr/>
          <p:nvPr/>
        </p:nvSpPr>
        <p:spPr>
          <a:xfrm>
            <a:off x="928662" y="4725144"/>
            <a:ext cx="785818" cy="1039586"/>
          </a:xfrm>
          <a:prstGeom prst="up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714744" y="6488668"/>
            <a:ext cx="1214446" cy="369332"/>
          </a:xfrm>
          <a:prstGeom prst="rect">
            <a:avLst/>
          </a:prstGeom>
          <a:solidFill>
            <a:srgbClr val="FF0000"/>
          </a:solidFill>
        </p:spPr>
        <p:txBody>
          <a:bodyPr wrap="square" rtlCol="0">
            <a:spAutoFit/>
          </a:bodyPr>
          <a:lstStyle/>
          <a:p>
            <a:pPr algn="ctr"/>
            <a:r>
              <a:rPr lang="en-AU" b="1" dirty="0">
                <a:solidFill>
                  <a:schemeClr val="bg1"/>
                </a:solidFill>
              </a:rPr>
              <a:t>FULCRUM</a:t>
            </a:r>
            <a:endParaRPr lang="en-US" b="1" dirty="0">
              <a:solidFill>
                <a:schemeClr val="bg1"/>
              </a:solidFill>
            </a:endParaRPr>
          </a:p>
        </p:txBody>
      </p:sp>
      <p:sp>
        <p:nvSpPr>
          <p:cNvPr id="10" name="TextBox 9"/>
          <p:cNvSpPr txBox="1"/>
          <p:nvPr/>
        </p:nvSpPr>
        <p:spPr>
          <a:xfrm>
            <a:off x="683568" y="4077072"/>
            <a:ext cx="1214446" cy="646331"/>
          </a:xfrm>
          <a:prstGeom prst="rect">
            <a:avLst/>
          </a:prstGeom>
          <a:solidFill>
            <a:srgbClr val="00B0F0"/>
          </a:solidFill>
        </p:spPr>
        <p:txBody>
          <a:bodyPr wrap="square" rtlCol="0">
            <a:spAutoFit/>
          </a:bodyPr>
          <a:lstStyle/>
          <a:p>
            <a:pPr algn="ctr"/>
            <a:r>
              <a:rPr lang="en-AU" b="1" dirty="0">
                <a:solidFill>
                  <a:schemeClr val="bg1"/>
                </a:solidFill>
              </a:rPr>
              <a:t>EFFORT FORCE</a:t>
            </a:r>
            <a:endParaRPr lang="en-US" b="1" dirty="0">
              <a:solidFill>
                <a:schemeClr val="bg1"/>
              </a:solidFill>
            </a:endParaRPr>
          </a:p>
        </p:txBody>
      </p:sp>
      <p:sp>
        <p:nvSpPr>
          <p:cNvPr id="11" name="TextBox 10"/>
          <p:cNvSpPr txBox="1"/>
          <p:nvPr/>
        </p:nvSpPr>
        <p:spPr>
          <a:xfrm>
            <a:off x="6599624" y="4077072"/>
            <a:ext cx="1428760" cy="646331"/>
          </a:xfrm>
          <a:prstGeom prst="rect">
            <a:avLst/>
          </a:prstGeom>
          <a:solidFill>
            <a:srgbClr val="00B050"/>
          </a:solidFill>
        </p:spPr>
        <p:txBody>
          <a:bodyPr wrap="square" rtlCol="0">
            <a:spAutoFit/>
          </a:bodyPr>
          <a:lstStyle/>
          <a:p>
            <a:pPr algn="ctr"/>
            <a:r>
              <a:rPr lang="en-AU" b="1" dirty="0">
                <a:solidFill>
                  <a:schemeClr val="bg1"/>
                </a:solidFill>
              </a:rPr>
              <a:t>RESISTANCE FORCE</a:t>
            </a:r>
            <a:endParaRPr lang="en-US" b="1" dirty="0">
              <a:solidFill>
                <a:schemeClr val="bg1"/>
              </a:solidFill>
            </a:endParaRPr>
          </a:p>
        </p:txBody>
      </p:sp>
      <p:cxnSp>
        <p:nvCxnSpPr>
          <p:cNvPr id="13" name="Straight Arrow Connector 12"/>
          <p:cNvCxnSpPr/>
          <p:nvPr/>
        </p:nvCxnSpPr>
        <p:spPr>
          <a:xfrm>
            <a:off x="4500562" y="6000768"/>
            <a:ext cx="2928958" cy="1588"/>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57818" y="6072206"/>
            <a:ext cx="1571636" cy="646331"/>
          </a:xfrm>
          <a:prstGeom prst="rect">
            <a:avLst/>
          </a:prstGeom>
          <a:solidFill>
            <a:schemeClr val="accent1"/>
          </a:solidFill>
        </p:spPr>
        <p:txBody>
          <a:bodyPr wrap="square" rtlCol="0">
            <a:spAutoFit/>
          </a:bodyPr>
          <a:lstStyle/>
          <a:p>
            <a:pPr algn="ctr"/>
            <a:r>
              <a:rPr lang="en-AU" b="1" dirty="0">
                <a:solidFill>
                  <a:schemeClr val="bg1"/>
                </a:solidFill>
              </a:rPr>
              <a:t>RESISTANCE ARM</a:t>
            </a:r>
            <a:endParaRPr lang="en-US" b="1" dirty="0">
              <a:solidFill>
                <a:schemeClr val="bg1"/>
              </a:solidFill>
            </a:endParaRPr>
          </a:p>
        </p:txBody>
      </p:sp>
      <p:cxnSp>
        <p:nvCxnSpPr>
          <p:cNvPr id="16" name="Straight Arrow Connector 15"/>
          <p:cNvCxnSpPr/>
          <p:nvPr/>
        </p:nvCxnSpPr>
        <p:spPr>
          <a:xfrm>
            <a:off x="1214414" y="6000768"/>
            <a:ext cx="2928958" cy="1588"/>
          </a:xfrm>
          <a:prstGeom prst="straightConnector1">
            <a:avLst/>
          </a:prstGeom>
          <a:ln w="50800">
            <a:solidFill>
              <a:srgbClr val="00206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714480" y="6072206"/>
            <a:ext cx="1357322" cy="646331"/>
          </a:xfrm>
          <a:prstGeom prst="rect">
            <a:avLst/>
          </a:prstGeom>
          <a:solidFill>
            <a:srgbClr val="002060"/>
          </a:solidFill>
        </p:spPr>
        <p:txBody>
          <a:bodyPr wrap="square" rtlCol="0">
            <a:spAutoFit/>
          </a:bodyPr>
          <a:lstStyle/>
          <a:p>
            <a:pPr algn="ctr"/>
            <a:r>
              <a:rPr lang="en-AU" b="1" dirty="0">
                <a:solidFill>
                  <a:schemeClr val="bg1"/>
                </a:solidFill>
              </a:rPr>
              <a:t>EFFORT ARM</a:t>
            </a:r>
            <a:endParaRPr lang="en-US" b="1" dirty="0">
              <a:solidFill>
                <a:schemeClr val="bg1"/>
              </a:solidFill>
            </a:endParaRPr>
          </a:p>
        </p:txBody>
      </p:sp>
      <p:pic>
        <p:nvPicPr>
          <p:cNvPr id="18"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19" name="TextBox 18">
            <a:hlinkClick r:id="rId3" action="ppaction://hlinksldjump"/>
          </p:cNvPr>
          <p:cNvSpPr txBox="1"/>
          <p:nvPr/>
        </p:nvSpPr>
        <p:spPr>
          <a:xfrm>
            <a:off x="0" y="6571142"/>
            <a:ext cx="838200" cy="215444"/>
          </a:xfrm>
          <a:prstGeom prst="rect">
            <a:avLst/>
          </a:prstGeom>
          <a:noFill/>
        </p:spPr>
        <p:txBody>
          <a:bodyPr wrap="square" rtlCol="0">
            <a:spAutoFit/>
          </a:bodyPr>
          <a:lstStyle/>
          <a:p>
            <a:pPr algn="ctr"/>
            <a:r>
              <a:rPr lang="en-AU" sz="800" dirty="0"/>
              <a:t>Home</a:t>
            </a:r>
            <a:endParaRPr lang="en-US" sz="800" dirty="0"/>
          </a:p>
        </p:txBody>
      </p:sp>
      <p:sp>
        <p:nvSpPr>
          <p:cNvPr id="2" name="Footer Placeholder 1"/>
          <p:cNvSpPr>
            <a:spLocks noGrp="1"/>
          </p:cNvSpPr>
          <p:nvPr>
            <p:ph type="ftr" sz="quarter" idx="11"/>
          </p:nvPr>
        </p:nvSpPr>
        <p:spPr>
          <a:xfrm>
            <a:off x="1109967" y="6594629"/>
            <a:ext cx="2895600" cy="365125"/>
          </a:xfrm>
        </p:spPr>
        <p:txBody>
          <a:bodyPr/>
          <a:lstStyle/>
          <a:p>
            <a:r>
              <a:rPr lang="en-US"/>
              <a:t>© PE STUDIES RESOURCES</a:t>
            </a:r>
            <a:endParaRPr lang="en-US" dirty="0"/>
          </a:p>
        </p:txBody>
      </p:sp>
      <p:sp>
        <p:nvSpPr>
          <p:cNvPr id="3" name="Slide Number Placeholder 2"/>
          <p:cNvSpPr>
            <a:spLocks noGrp="1"/>
          </p:cNvSpPr>
          <p:nvPr>
            <p:ph type="sldNum" sz="quarter" idx="12"/>
          </p:nvPr>
        </p:nvSpPr>
        <p:spPr/>
        <p:txBody>
          <a:bodyPr/>
          <a:lstStyle/>
          <a:p>
            <a:fld id="{9B5CFCF4-B172-4E71-8694-052B86E59B98}" type="slidenum">
              <a:rPr lang="en-US" smtClean="0"/>
              <a:pPr/>
              <a:t>90</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0" y="0"/>
            <a:ext cx="9144000" cy="584775"/>
          </a:xfrm>
          <a:prstGeom prst="rect">
            <a:avLst/>
          </a:prstGeom>
          <a:solidFill>
            <a:srgbClr val="FFFF00"/>
          </a:solidFill>
          <a:ln>
            <a:headEnd/>
            <a:tailEnd/>
          </a:ln>
        </p:spPr>
        <p:style>
          <a:lnRef idx="3">
            <a:schemeClr val="lt1"/>
          </a:lnRef>
          <a:fillRef idx="1">
            <a:schemeClr val="accent5"/>
          </a:fillRef>
          <a:effectRef idx="1">
            <a:schemeClr val="accent5"/>
          </a:effectRef>
          <a:fontRef idx="minor">
            <a:schemeClr val="lt1"/>
          </a:fontRef>
        </p:style>
        <p:txBody>
          <a:bodyPr wrap="square">
            <a:spAutoFit/>
          </a:bodyPr>
          <a:lstStyle/>
          <a:p>
            <a:pPr algn="ctr">
              <a:spcBef>
                <a:spcPct val="50000"/>
              </a:spcBef>
            </a:pPr>
            <a:r>
              <a:rPr lang="en-AU" sz="3200" b="1" dirty="0">
                <a:solidFill>
                  <a:schemeClr val="tx1"/>
                </a:solidFill>
              </a:rPr>
              <a:t>LEVERS</a:t>
            </a:r>
            <a:endParaRPr lang="en-US" sz="3200" b="1" dirty="0">
              <a:solidFill>
                <a:schemeClr val="tx1"/>
              </a:solidFill>
            </a:endParaRPr>
          </a:p>
        </p:txBody>
      </p:sp>
      <p:sp>
        <p:nvSpPr>
          <p:cNvPr id="4" name="Content Placeholder 3"/>
          <p:cNvSpPr>
            <a:spLocks noGrp="1"/>
          </p:cNvSpPr>
          <p:nvPr>
            <p:ph idx="1"/>
          </p:nvPr>
        </p:nvSpPr>
        <p:spPr>
          <a:xfrm>
            <a:off x="285720" y="1028471"/>
            <a:ext cx="8401080" cy="1872208"/>
          </a:xfrm>
        </p:spPr>
        <p:style>
          <a:lnRef idx="2">
            <a:schemeClr val="accent2"/>
          </a:lnRef>
          <a:fillRef idx="1">
            <a:schemeClr val="lt1"/>
          </a:fillRef>
          <a:effectRef idx="0">
            <a:schemeClr val="accent2"/>
          </a:effectRef>
          <a:fontRef idx="minor">
            <a:schemeClr val="dk1"/>
          </a:fontRef>
        </p:style>
        <p:txBody>
          <a:bodyPr>
            <a:normAutofit/>
          </a:bodyPr>
          <a:lstStyle/>
          <a:p>
            <a:pPr marL="57150" indent="0">
              <a:buNone/>
            </a:pPr>
            <a:r>
              <a:rPr lang="en-AU" sz="2400" b="1" dirty="0">
                <a:solidFill>
                  <a:srgbClr val="FF0000"/>
                </a:solidFill>
              </a:rPr>
              <a:t>FUNCTIONS</a:t>
            </a:r>
          </a:p>
          <a:p>
            <a:pPr marL="914400" lvl="1" indent="-457200">
              <a:buFont typeface="+mj-lt"/>
              <a:buAutoNum type="arabicPeriod"/>
            </a:pPr>
            <a:r>
              <a:rPr lang="en-US" sz="2000" dirty="0"/>
              <a:t>Increase application of force by making the FORCE ARM longer than the RESISTANCE ARM</a:t>
            </a:r>
          </a:p>
          <a:p>
            <a:pPr marL="914400" lvl="1" indent="-457200">
              <a:buFont typeface="+mj-lt"/>
              <a:buAutoNum type="arabicPeriod"/>
            </a:pPr>
            <a:r>
              <a:rPr lang="en-US" sz="2000" dirty="0"/>
              <a:t>Increase speed of movement by making the FORCE ARM shorter than the RESISTANCE ARM</a:t>
            </a:r>
          </a:p>
        </p:txBody>
      </p:sp>
      <p:sp>
        <p:nvSpPr>
          <p:cNvPr id="6" name="Footer Placeholder 5"/>
          <p:cNvSpPr>
            <a:spLocks noGrp="1"/>
          </p:cNvSpPr>
          <p:nvPr>
            <p:ph type="ftr" sz="quarter" idx="11"/>
          </p:nvPr>
        </p:nvSpPr>
        <p:spPr/>
        <p:txBody>
          <a:bodyPr/>
          <a:lstStyle/>
          <a:p>
            <a:r>
              <a:rPr lang="en-US"/>
              <a:t>© PE STUDIES RESOURCES</a:t>
            </a:r>
          </a:p>
        </p:txBody>
      </p:sp>
      <p:pic>
        <p:nvPicPr>
          <p:cNvPr id="7"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8" name="TextBox 7">
            <a:hlinkClick r:id="rId3" action="ppaction://hlinksldjump"/>
          </p:cNvPr>
          <p:cNvSpPr txBox="1"/>
          <p:nvPr/>
        </p:nvSpPr>
        <p:spPr>
          <a:xfrm>
            <a:off x="0" y="6571142"/>
            <a:ext cx="838200" cy="215444"/>
          </a:xfrm>
          <a:prstGeom prst="rect">
            <a:avLst/>
          </a:prstGeom>
          <a:noFill/>
        </p:spPr>
        <p:txBody>
          <a:bodyPr wrap="square" rtlCol="0">
            <a:spAutoFit/>
          </a:bodyPr>
          <a:lstStyle/>
          <a:p>
            <a:pPr algn="ctr"/>
            <a:r>
              <a:rPr lang="en-AU" sz="800" dirty="0"/>
              <a:t>Home</a:t>
            </a:r>
            <a:endParaRPr lang="en-US" sz="800" dirty="0"/>
          </a:p>
        </p:txBody>
      </p:sp>
      <p:sp>
        <p:nvSpPr>
          <p:cNvPr id="3" name="Slide Number Placeholder 2"/>
          <p:cNvSpPr>
            <a:spLocks noGrp="1"/>
          </p:cNvSpPr>
          <p:nvPr>
            <p:ph type="sldNum" sz="quarter" idx="12"/>
          </p:nvPr>
        </p:nvSpPr>
        <p:spPr/>
        <p:txBody>
          <a:bodyPr/>
          <a:lstStyle/>
          <a:p>
            <a:fld id="{9B5CFCF4-B172-4E71-8694-052B86E59B98}" type="slidenum">
              <a:rPr lang="en-US" smtClean="0"/>
              <a:pPr/>
              <a:t>91</a:t>
            </a:fld>
            <a:endParaRPr lang="en-US"/>
          </a:p>
        </p:txBody>
      </p:sp>
      <p:pic>
        <p:nvPicPr>
          <p:cNvPr id="6146" name="Picture 2" descr="https://upload.wikimedia.org/wikipedia/commons/thumb/1/15/Stephen_Strasburg_pitching_motion.jpg/1330px-Stephen_Strasburg_pitching_moti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78" y="3212976"/>
            <a:ext cx="8382232" cy="23888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4762" y="5594709"/>
            <a:ext cx="4572000" cy="184666"/>
          </a:xfrm>
          <a:prstGeom prst="rect">
            <a:avLst/>
          </a:prstGeom>
        </p:spPr>
        <p:txBody>
          <a:bodyPr>
            <a:spAutoFit/>
          </a:bodyPr>
          <a:lstStyle/>
          <a:p>
            <a:r>
              <a:rPr lang="en-AU" sz="600" dirty="0"/>
              <a:t>https://en.wikipedia.org/wiki/Stephen_Strasburg</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281733"/>
            <a:ext cx="8812087" cy="1815882"/>
          </a:xfrm>
          <a:prstGeom prst="rect">
            <a:avLst/>
          </a:prstGeom>
          <a:solidFill>
            <a:schemeClr val="bg1"/>
          </a:solidFill>
          <a:ln>
            <a:solidFill>
              <a:srgbClr val="FFFF00"/>
            </a:solidFill>
          </a:ln>
        </p:spPr>
        <p:txBody>
          <a:bodyPr wrap="square">
            <a:spAutoFit/>
          </a:bodyPr>
          <a:lstStyle/>
          <a:p>
            <a:pPr indent="-190500"/>
            <a:r>
              <a:rPr lang="en-US" sz="2000" u="sng" dirty="0"/>
              <a:t>Increase application of force </a:t>
            </a:r>
            <a:r>
              <a:rPr lang="en-US" sz="2000" dirty="0"/>
              <a:t>by making the FORCE ARM </a:t>
            </a:r>
            <a:r>
              <a:rPr lang="en-US" sz="2000" b="1" dirty="0"/>
              <a:t>longer</a:t>
            </a:r>
            <a:r>
              <a:rPr lang="en-US" sz="2000" dirty="0"/>
              <a:t> than the RESISTANCE ARM</a:t>
            </a:r>
          </a:p>
          <a:p>
            <a:endParaRPr lang="en-AU" dirty="0"/>
          </a:p>
          <a:p>
            <a:r>
              <a:rPr lang="en-AU" dirty="0"/>
              <a:t>This can be achieved in 2 different ways</a:t>
            </a:r>
          </a:p>
          <a:p>
            <a:pPr marL="342900" indent="-342900">
              <a:buFont typeface="+mj-lt"/>
              <a:buAutoNum type="arabicPeriod"/>
            </a:pPr>
            <a:r>
              <a:rPr lang="en-AU" dirty="0"/>
              <a:t>Moving the axis on a 1</a:t>
            </a:r>
            <a:r>
              <a:rPr lang="en-AU" baseline="30000" dirty="0"/>
              <a:t>st</a:t>
            </a:r>
            <a:r>
              <a:rPr lang="en-AU" dirty="0"/>
              <a:t> class lever to increase the size of the force arm</a:t>
            </a:r>
          </a:p>
          <a:p>
            <a:pPr marL="342900" indent="-342900">
              <a:buFont typeface="+mj-lt"/>
              <a:buAutoNum type="arabicPeriod"/>
            </a:pPr>
            <a:r>
              <a:rPr lang="en-AU" dirty="0"/>
              <a:t>Creating a 2</a:t>
            </a:r>
            <a:r>
              <a:rPr lang="en-AU" baseline="30000" dirty="0"/>
              <a:t>nd</a:t>
            </a:r>
            <a:r>
              <a:rPr lang="en-AU" dirty="0"/>
              <a:t> class lever which naturally has a longer force arm</a:t>
            </a:r>
            <a:endParaRPr lang="en-US" dirty="0"/>
          </a:p>
        </p:txBody>
      </p:sp>
      <p:sp>
        <p:nvSpPr>
          <p:cNvPr id="32" name="Rectangle 13"/>
          <p:cNvSpPr>
            <a:spLocks noChangeArrowheads="1"/>
          </p:cNvSpPr>
          <p:nvPr/>
        </p:nvSpPr>
        <p:spPr bwMode="auto">
          <a:xfrm>
            <a:off x="2610496" y="4344308"/>
            <a:ext cx="6353992" cy="45719"/>
          </a:xfrm>
          <a:prstGeom prst="rect">
            <a:avLst/>
          </a:prstGeom>
          <a:solidFill>
            <a:srgbClr val="FFFF00"/>
          </a:solidFill>
          <a:ln w="63500" cmpd="sng">
            <a:solidFill>
              <a:srgbClr val="FFFF00"/>
            </a:solidFill>
            <a:miter lim="800000"/>
            <a:headEnd/>
            <a:tailEnd/>
          </a:ln>
          <a:effectLst/>
        </p:spPr>
        <p:txBody>
          <a:bodyPr wrap="none" anchor="ctr"/>
          <a:lstStyle/>
          <a:p>
            <a:endParaRPr lang="en-US"/>
          </a:p>
        </p:txBody>
      </p:sp>
      <p:sp>
        <p:nvSpPr>
          <p:cNvPr id="33" name="AutoShape 14"/>
          <p:cNvSpPr>
            <a:spLocks noChangeArrowheads="1"/>
          </p:cNvSpPr>
          <p:nvPr/>
        </p:nvSpPr>
        <p:spPr bwMode="auto">
          <a:xfrm>
            <a:off x="3905896" y="4402851"/>
            <a:ext cx="685800" cy="452439"/>
          </a:xfrm>
          <a:prstGeom prst="triangle">
            <a:avLst>
              <a:gd name="adj" fmla="val 50000"/>
            </a:avLst>
          </a:prstGeom>
          <a:solidFill>
            <a:srgbClr val="FF0000"/>
          </a:solidFill>
          <a:ln w="9525">
            <a:solidFill>
              <a:srgbClr val="FF0000"/>
            </a:solidFill>
            <a:miter lim="800000"/>
            <a:headEnd/>
            <a:tailEnd/>
          </a:ln>
          <a:effectLst/>
        </p:spPr>
        <p:txBody>
          <a:bodyPr wrap="none" anchor="ctr"/>
          <a:lstStyle/>
          <a:p>
            <a:endParaRPr lang="en-US"/>
          </a:p>
        </p:txBody>
      </p:sp>
      <p:sp>
        <p:nvSpPr>
          <p:cNvPr id="34" name="TextBox 33"/>
          <p:cNvSpPr txBox="1"/>
          <p:nvPr/>
        </p:nvSpPr>
        <p:spPr>
          <a:xfrm>
            <a:off x="5463327" y="3212976"/>
            <a:ext cx="243840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AU" b="1" dirty="0"/>
              <a:t>EFFORT / FORCE ARM</a:t>
            </a:r>
            <a:endParaRPr lang="en-US" b="1" dirty="0"/>
          </a:p>
        </p:txBody>
      </p:sp>
      <p:sp>
        <p:nvSpPr>
          <p:cNvPr id="35" name="TextBox 34"/>
          <p:cNvSpPr txBox="1"/>
          <p:nvPr/>
        </p:nvSpPr>
        <p:spPr>
          <a:xfrm>
            <a:off x="2000895" y="3397642"/>
            <a:ext cx="2691775"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AU" b="1" dirty="0">
                <a:solidFill>
                  <a:schemeClr val="bg1"/>
                </a:solidFill>
              </a:rPr>
              <a:t>RESISTANCE ARM</a:t>
            </a:r>
            <a:endParaRPr lang="en-US" b="1" dirty="0">
              <a:solidFill>
                <a:schemeClr val="bg1"/>
              </a:solidFill>
            </a:endParaRPr>
          </a:p>
        </p:txBody>
      </p:sp>
      <p:cxnSp>
        <p:nvCxnSpPr>
          <p:cNvPr id="36" name="Straight Arrow Connector 35"/>
          <p:cNvCxnSpPr/>
          <p:nvPr/>
        </p:nvCxnSpPr>
        <p:spPr>
          <a:xfrm flipH="1">
            <a:off x="4248796" y="3582308"/>
            <a:ext cx="2171700" cy="76653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370096" y="3593704"/>
            <a:ext cx="2594392" cy="71949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32" idx="1"/>
          </p:cNvCxnSpPr>
          <p:nvPr/>
        </p:nvCxnSpPr>
        <p:spPr>
          <a:xfrm flipH="1">
            <a:off x="2610496" y="3753536"/>
            <a:ext cx="736286" cy="61363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5" idx="2"/>
          </p:cNvCxnSpPr>
          <p:nvPr/>
        </p:nvCxnSpPr>
        <p:spPr>
          <a:xfrm>
            <a:off x="3346783" y="3766974"/>
            <a:ext cx="840540" cy="54622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202557" y="773157"/>
            <a:ext cx="5817243" cy="369332"/>
          </a:xfrm>
          <a:prstGeom prst="rect">
            <a:avLst/>
          </a:prstGeom>
          <a:solidFill>
            <a:srgbClr val="FC1239"/>
          </a:solidFill>
        </p:spPr>
        <p:style>
          <a:lnRef idx="2">
            <a:schemeClr val="accent3"/>
          </a:lnRef>
          <a:fillRef idx="1">
            <a:schemeClr val="lt1"/>
          </a:fillRef>
          <a:effectRef idx="0">
            <a:schemeClr val="accent3"/>
          </a:effectRef>
          <a:fontRef idx="minor">
            <a:schemeClr val="dk1"/>
          </a:fontRef>
        </p:style>
        <p:txBody>
          <a:bodyPr wrap="square">
            <a:spAutoFit/>
          </a:bodyPr>
          <a:lstStyle/>
          <a:p>
            <a:pPr marL="531812"/>
            <a:r>
              <a:rPr lang="en-US" b="1" dirty="0">
                <a:solidFill>
                  <a:schemeClr val="bg1"/>
                </a:solidFill>
              </a:rPr>
              <a:t>Function - To increase or magnify the force applied</a:t>
            </a:r>
          </a:p>
        </p:txBody>
      </p:sp>
      <p:sp>
        <p:nvSpPr>
          <p:cNvPr id="15" name="Text Box 2"/>
          <p:cNvSpPr txBox="1">
            <a:spLocks noChangeArrowheads="1"/>
          </p:cNvSpPr>
          <p:nvPr/>
        </p:nvSpPr>
        <p:spPr bwMode="auto">
          <a:xfrm>
            <a:off x="0" y="0"/>
            <a:ext cx="9144000" cy="584775"/>
          </a:xfrm>
          <a:prstGeom prst="rect">
            <a:avLst/>
          </a:prstGeom>
          <a:solidFill>
            <a:srgbClr val="FFFF00"/>
          </a:solidFill>
          <a:ln>
            <a:headEnd/>
            <a:tailEnd/>
          </a:ln>
        </p:spPr>
        <p:style>
          <a:lnRef idx="3">
            <a:schemeClr val="lt1"/>
          </a:lnRef>
          <a:fillRef idx="1">
            <a:schemeClr val="accent5"/>
          </a:fillRef>
          <a:effectRef idx="1">
            <a:schemeClr val="accent5"/>
          </a:effectRef>
          <a:fontRef idx="minor">
            <a:schemeClr val="lt1"/>
          </a:fontRef>
        </p:style>
        <p:txBody>
          <a:bodyPr wrap="square">
            <a:spAutoFit/>
          </a:bodyPr>
          <a:lstStyle/>
          <a:p>
            <a:pPr algn="ctr">
              <a:spcBef>
                <a:spcPct val="50000"/>
              </a:spcBef>
            </a:pPr>
            <a:r>
              <a:rPr lang="en-AU" sz="3200" b="1" dirty="0">
                <a:solidFill>
                  <a:schemeClr val="tx1"/>
                </a:solidFill>
              </a:rPr>
              <a:t>LEVERS</a:t>
            </a:r>
            <a:endParaRPr lang="en-US" sz="3200" b="1" dirty="0">
              <a:solidFill>
                <a:schemeClr val="tx1"/>
              </a:solidFill>
            </a:endParaRPr>
          </a:p>
        </p:txBody>
      </p:sp>
      <p:sp>
        <p:nvSpPr>
          <p:cNvPr id="16" name="Footer Placeholder 5"/>
          <p:cNvSpPr>
            <a:spLocks noGrp="1"/>
          </p:cNvSpPr>
          <p:nvPr>
            <p:ph type="ftr" sz="quarter" idx="11"/>
          </p:nvPr>
        </p:nvSpPr>
        <p:spPr>
          <a:xfrm>
            <a:off x="3124200" y="6592267"/>
            <a:ext cx="2895600" cy="365125"/>
          </a:xfrm>
        </p:spPr>
        <p:txBody>
          <a:bodyPr/>
          <a:lstStyle/>
          <a:p>
            <a:r>
              <a:rPr lang="en-US"/>
              <a:t>© PE STUDIES RESOURCES</a:t>
            </a:r>
          </a:p>
        </p:txBody>
      </p:sp>
      <p:pic>
        <p:nvPicPr>
          <p:cNvPr id="1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8" name="TextBox 17">
            <a:hlinkClick r:id="rId2" action="ppaction://hlinksldjump"/>
          </p:cNvPr>
          <p:cNvSpPr txBox="1"/>
          <p:nvPr/>
        </p:nvSpPr>
        <p:spPr>
          <a:xfrm>
            <a:off x="0" y="6571142"/>
            <a:ext cx="838200" cy="215444"/>
          </a:xfrm>
          <a:prstGeom prst="rect">
            <a:avLst/>
          </a:prstGeom>
          <a:noFill/>
        </p:spPr>
        <p:txBody>
          <a:bodyPr wrap="square" rtlCol="0">
            <a:spAutoFit/>
          </a:bodyPr>
          <a:lstStyle/>
          <a:p>
            <a:pPr algn="ctr"/>
            <a:r>
              <a:rPr lang="en-AU" sz="800" dirty="0"/>
              <a:t>Home</a:t>
            </a:r>
            <a:endParaRPr lang="en-US" sz="800" dirty="0"/>
          </a:p>
        </p:txBody>
      </p:sp>
      <p:sp>
        <p:nvSpPr>
          <p:cNvPr id="21" name="Rectangle 13"/>
          <p:cNvSpPr>
            <a:spLocks noChangeArrowheads="1"/>
          </p:cNvSpPr>
          <p:nvPr/>
        </p:nvSpPr>
        <p:spPr bwMode="auto">
          <a:xfrm>
            <a:off x="2610496" y="5885150"/>
            <a:ext cx="6353992" cy="45719"/>
          </a:xfrm>
          <a:prstGeom prst="rect">
            <a:avLst/>
          </a:prstGeom>
          <a:solidFill>
            <a:srgbClr val="FFFF00"/>
          </a:solidFill>
          <a:ln w="63500" cmpd="sng">
            <a:solidFill>
              <a:srgbClr val="FFFF00"/>
            </a:solidFill>
            <a:miter lim="800000"/>
            <a:headEnd/>
            <a:tailEnd/>
          </a:ln>
          <a:effectLst/>
        </p:spPr>
        <p:txBody>
          <a:bodyPr wrap="none" anchor="ctr"/>
          <a:lstStyle/>
          <a:p>
            <a:endParaRPr lang="en-US"/>
          </a:p>
        </p:txBody>
      </p:sp>
      <p:sp>
        <p:nvSpPr>
          <p:cNvPr id="22" name="AutoShape 14"/>
          <p:cNvSpPr>
            <a:spLocks noChangeArrowheads="1"/>
          </p:cNvSpPr>
          <p:nvPr/>
        </p:nvSpPr>
        <p:spPr bwMode="auto">
          <a:xfrm>
            <a:off x="2267596" y="5965925"/>
            <a:ext cx="685800" cy="452439"/>
          </a:xfrm>
          <a:prstGeom prst="triangle">
            <a:avLst>
              <a:gd name="adj" fmla="val 50000"/>
            </a:avLst>
          </a:prstGeom>
          <a:solidFill>
            <a:srgbClr val="FF0000"/>
          </a:solidFill>
          <a:ln w="9525">
            <a:solidFill>
              <a:srgbClr val="FF0000"/>
            </a:solidFill>
            <a:miter lim="800000"/>
            <a:headEnd/>
            <a:tailEnd/>
          </a:ln>
          <a:effectLst/>
        </p:spPr>
        <p:txBody>
          <a:bodyPr wrap="none" anchor="ctr"/>
          <a:lstStyle/>
          <a:p>
            <a:endParaRPr lang="en-US"/>
          </a:p>
        </p:txBody>
      </p:sp>
      <p:sp>
        <p:nvSpPr>
          <p:cNvPr id="23" name="TextBox 22"/>
          <p:cNvSpPr txBox="1"/>
          <p:nvPr/>
        </p:nvSpPr>
        <p:spPr>
          <a:xfrm>
            <a:off x="5463327" y="4753818"/>
            <a:ext cx="243840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AU" b="1" dirty="0"/>
              <a:t>EFFORT / FORCE ARM</a:t>
            </a:r>
            <a:endParaRPr lang="en-US" b="1" dirty="0"/>
          </a:p>
        </p:txBody>
      </p:sp>
      <p:sp>
        <p:nvSpPr>
          <p:cNvPr id="24" name="TextBox 23"/>
          <p:cNvSpPr txBox="1"/>
          <p:nvPr/>
        </p:nvSpPr>
        <p:spPr>
          <a:xfrm>
            <a:off x="2000895" y="4938484"/>
            <a:ext cx="2691775"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AU" b="1" dirty="0">
                <a:solidFill>
                  <a:schemeClr val="bg1"/>
                </a:solidFill>
              </a:rPr>
              <a:t>RESISTANCE ARM</a:t>
            </a:r>
            <a:endParaRPr lang="en-US" b="1" dirty="0">
              <a:solidFill>
                <a:schemeClr val="bg1"/>
              </a:solidFill>
            </a:endParaRPr>
          </a:p>
        </p:txBody>
      </p:sp>
      <p:cxnSp>
        <p:nvCxnSpPr>
          <p:cNvPr id="25" name="Straight Arrow Connector 24"/>
          <p:cNvCxnSpPr>
            <a:endCxn id="21" idx="1"/>
          </p:cNvCxnSpPr>
          <p:nvPr/>
        </p:nvCxnSpPr>
        <p:spPr>
          <a:xfrm flipH="1">
            <a:off x="2610496" y="5123150"/>
            <a:ext cx="3810000" cy="78486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370096" y="5134546"/>
            <a:ext cx="2594392" cy="71949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1" idx="1"/>
          </p:cNvCxnSpPr>
          <p:nvPr/>
        </p:nvCxnSpPr>
        <p:spPr>
          <a:xfrm flipH="1">
            <a:off x="2610496" y="5294378"/>
            <a:ext cx="736286" cy="61363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2"/>
          </p:cNvCxnSpPr>
          <p:nvPr/>
        </p:nvCxnSpPr>
        <p:spPr>
          <a:xfrm>
            <a:off x="3346783" y="5307816"/>
            <a:ext cx="840540" cy="54622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30" name="Content Placeholder 3"/>
          <p:cNvSpPr txBox="1">
            <a:spLocks/>
          </p:cNvSpPr>
          <p:nvPr/>
        </p:nvSpPr>
        <p:spPr>
          <a:xfrm>
            <a:off x="64736" y="3172794"/>
            <a:ext cx="1698952" cy="904278"/>
          </a:xfrm>
          <a:prstGeom prst="rect">
            <a:avLst/>
          </a:prstGeom>
          <a:solidFill>
            <a:srgbClr val="FC1239"/>
          </a:solidFill>
        </p:spPr>
        <p:style>
          <a:lnRef idx="2">
            <a:schemeClr val="accent2"/>
          </a:lnRef>
          <a:fillRef idx="1">
            <a:schemeClr val="lt1"/>
          </a:fillRef>
          <a:effectRef idx="0">
            <a:schemeClr val="accent2"/>
          </a:effectRef>
          <a:fontRef idx="minor">
            <a:schemeClr val="dk1"/>
          </a:fontRef>
        </p:style>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57150" indent="0" algn="ctr">
              <a:buFont typeface="Arial" pitchFamily="34" charset="0"/>
              <a:buNone/>
            </a:pPr>
            <a:r>
              <a:rPr lang="en-US" sz="1600" b="1" dirty="0">
                <a:solidFill>
                  <a:schemeClr val="bg1"/>
                </a:solidFill>
              </a:rPr>
              <a:t>1</a:t>
            </a:r>
            <a:r>
              <a:rPr lang="en-US" sz="1600" b="1" baseline="30000" dirty="0">
                <a:solidFill>
                  <a:schemeClr val="bg1"/>
                </a:solidFill>
              </a:rPr>
              <a:t>st</a:t>
            </a:r>
            <a:r>
              <a:rPr lang="en-US" sz="1600" b="1" dirty="0">
                <a:solidFill>
                  <a:schemeClr val="bg1"/>
                </a:solidFill>
              </a:rPr>
              <a:t> class lever with long force arm</a:t>
            </a:r>
          </a:p>
        </p:txBody>
      </p:sp>
      <p:sp>
        <p:nvSpPr>
          <p:cNvPr id="39" name="Content Placeholder 3"/>
          <p:cNvSpPr txBox="1">
            <a:spLocks/>
          </p:cNvSpPr>
          <p:nvPr/>
        </p:nvSpPr>
        <p:spPr>
          <a:xfrm>
            <a:off x="87140" y="5015795"/>
            <a:ext cx="1698952" cy="390320"/>
          </a:xfrm>
          <a:prstGeom prst="rect">
            <a:avLst/>
          </a:prstGeom>
          <a:solidFill>
            <a:srgbClr val="FC1239"/>
          </a:solidFill>
        </p:spPr>
        <p:style>
          <a:lnRef idx="2">
            <a:schemeClr val="accent2"/>
          </a:lnRef>
          <a:fillRef idx="1">
            <a:schemeClr val="lt1"/>
          </a:fillRef>
          <a:effectRef idx="0">
            <a:schemeClr val="accent2"/>
          </a:effectRef>
          <a:fontRef idx="minor">
            <a:schemeClr val="dk1"/>
          </a:fontRef>
        </p:style>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57150" indent="0" algn="ctr">
              <a:buFont typeface="Arial" pitchFamily="34" charset="0"/>
              <a:buNone/>
            </a:pPr>
            <a:r>
              <a:rPr lang="en-US" sz="1600" b="1" dirty="0">
                <a:solidFill>
                  <a:schemeClr val="bg1"/>
                </a:solidFill>
              </a:rPr>
              <a:t>2</a:t>
            </a:r>
            <a:r>
              <a:rPr lang="en-US" sz="1600" b="1" baseline="30000" dirty="0">
                <a:solidFill>
                  <a:schemeClr val="bg1"/>
                </a:solidFill>
              </a:rPr>
              <a:t>nd</a:t>
            </a:r>
            <a:r>
              <a:rPr lang="en-US" sz="1600" b="1" dirty="0">
                <a:solidFill>
                  <a:schemeClr val="bg1"/>
                </a:solidFill>
              </a:rPr>
              <a:t> class lever</a:t>
            </a:r>
          </a:p>
        </p:txBody>
      </p:sp>
      <p:sp>
        <p:nvSpPr>
          <p:cNvPr id="27" name="Slide Number Placeholder 7"/>
          <p:cNvSpPr>
            <a:spLocks noGrp="1"/>
          </p:cNvSpPr>
          <p:nvPr>
            <p:ph type="sldNum" sz="quarter" idx="12"/>
          </p:nvPr>
        </p:nvSpPr>
        <p:spPr>
          <a:xfrm>
            <a:off x="6682527" y="6421461"/>
            <a:ext cx="2133600" cy="365125"/>
          </a:xfrm>
        </p:spPr>
        <p:txBody>
          <a:bodyPr/>
          <a:lstStyle/>
          <a:p>
            <a:r>
              <a:rPr lang="en-US" dirty="0"/>
              <a:t>77</a:t>
            </a:r>
          </a:p>
        </p:txBody>
      </p:sp>
    </p:spTree>
    <p:extLst>
      <p:ext uri="{BB962C8B-B14F-4D97-AF65-F5344CB8AC3E}">
        <p14:creationId xmlns:p14="http://schemas.microsoft.com/office/powerpoint/2010/main" val="150903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down)">
                                      <p:cBhvr>
                                        <p:cTn id="12" dur="500"/>
                                        <p:tgtEl>
                                          <p:spTgt spid="2">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down)">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wipe(down)">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
                                            <p:txEl>
                                              <p:pRg st="4" end="4"/>
                                            </p:txEl>
                                          </p:spTgt>
                                        </p:tgtEl>
                                        <p:attrNameLst>
                                          <p:attrName>style.visibility</p:attrName>
                                        </p:attrNameLst>
                                      </p:cBhvr>
                                      <p:to>
                                        <p:strVal val="visible"/>
                                      </p:to>
                                    </p:set>
                                    <p:animEffect transition="in" filter="wipe(down)">
                                      <p:cBhvr>
                                        <p:cTn id="47" dur="500"/>
                                        <p:tgtEl>
                                          <p:spTgt spid="2">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4" grpId="0" animBg="1"/>
      <p:bldP spid="21" grpId="0" animBg="1"/>
      <p:bldP spid="22" grpId="0" animBg="1"/>
      <p:bldP spid="23" grpId="0" animBg="1"/>
      <p:bldP spid="24" grpId="0" animBg="1"/>
      <p:bldP spid="30" grpId="0" animBg="1"/>
      <p:bldP spid="3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1340768"/>
            <a:ext cx="8568952" cy="1477328"/>
          </a:xfrm>
          <a:prstGeom prst="rect">
            <a:avLst/>
          </a:prstGeom>
          <a:solidFill>
            <a:schemeClr val="bg1"/>
          </a:solidFill>
          <a:ln>
            <a:solidFill>
              <a:srgbClr val="FFFF00"/>
            </a:solidFill>
          </a:ln>
        </p:spPr>
        <p:txBody>
          <a:bodyPr wrap="square">
            <a:spAutoFit/>
          </a:bodyPr>
          <a:lstStyle/>
          <a:p>
            <a:r>
              <a:rPr lang="en-US" u="sng" dirty="0"/>
              <a:t>Increase speed of movement </a:t>
            </a:r>
            <a:r>
              <a:rPr lang="en-US" dirty="0"/>
              <a:t>by making the RESISTANCE ARM longer than the FORCE ARM</a:t>
            </a:r>
          </a:p>
          <a:p>
            <a:endParaRPr lang="en-AU" dirty="0"/>
          </a:p>
          <a:p>
            <a:r>
              <a:rPr lang="en-AU" dirty="0"/>
              <a:t>This can be achieved in 2 different ways</a:t>
            </a:r>
          </a:p>
          <a:p>
            <a:pPr marL="342900" indent="-342900">
              <a:buFont typeface="+mj-lt"/>
              <a:buAutoNum type="arabicPeriod"/>
            </a:pPr>
            <a:r>
              <a:rPr lang="en-AU" dirty="0"/>
              <a:t>Moving the axis on a 1</a:t>
            </a:r>
            <a:r>
              <a:rPr lang="en-AU" baseline="30000" dirty="0"/>
              <a:t>st</a:t>
            </a:r>
            <a:r>
              <a:rPr lang="en-AU" dirty="0"/>
              <a:t> class lever to increase the size of the resistance arm</a:t>
            </a:r>
          </a:p>
          <a:p>
            <a:pPr marL="342900" indent="-342900">
              <a:buFont typeface="+mj-lt"/>
              <a:buAutoNum type="arabicPeriod"/>
            </a:pPr>
            <a:r>
              <a:rPr lang="en-AU" dirty="0"/>
              <a:t>Creating a 3</a:t>
            </a:r>
            <a:r>
              <a:rPr lang="en-AU" baseline="30000" dirty="0"/>
              <a:t>rd</a:t>
            </a:r>
            <a:r>
              <a:rPr lang="en-AU" dirty="0"/>
              <a:t> class lever which naturally has a longer resistance arm</a:t>
            </a:r>
            <a:endParaRPr lang="en-US" dirty="0"/>
          </a:p>
        </p:txBody>
      </p:sp>
      <p:sp>
        <p:nvSpPr>
          <p:cNvPr id="4" name="Rectangle 13"/>
          <p:cNvSpPr>
            <a:spLocks noChangeArrowheads="1"/>
          </p:cNvSpPr>
          <p:nvPr/>
        </p:nvSpPr>
        <p:spPr bwMode="auto">
          <a:xfrm>
            <a:off x="2106440" y="4059560"/>
            <a:ext cx="6858048" cy="45719"/>
          </a:xfrm>
          <a:prstGeom prst="rect">
            <a:avLst/>
          </a:prstGeom>
          <a:solidFill>
            <a:srgbClr val="FFFF00"/>
          </a:solidFill>
          <a:ln w="63500" cmpd="sng">
            <a:solidFill>
              <a:srgbClr val="FFFF00"/>
            </a:solidFill>
            <a:miter lim="800000"/>
            <a:headEnd/>
            <a:tailEnd/>
          </a:ln>
          <a:effectLst/>
        </p:spPr>
        <p:txBody>
          <a:bodyPr wrap="none" anchor="ctr"/>
          <a:lstStyle/>
          <a:p>
            <a:endParaRPr lang="en-US"/>
          </a:p>
        </p:txBody>
      </p:sp>
      <p:sp>
        <p:nvSpPr>
          <p:cNvPr id="5" name="AutoShape 14"/>
          <p:cNvSpPr>
            <a:spLocks noChangeArrowheads="1"/>
          </p:cNvSpPr>
          <p:nvPr/>
        </p:nvSpPr>
        <p:spPr bwMode="auto">
          <a:xfrm>
            <a:off x="3382144" y="4200390"/>
            <a:ext cx="685800" cy="452439"/>
          </a:xfrm>
          <a:prstGeom prst="triangle">
            <a:avLst>
              <a:gd name="adj" fmla="val 50000"/>
            </a:avLst>
          </a:prstGeom>
          <a:solidFill>
            <a:srgbClr val="FF0000"/>
          </a:solidFill>
          <a:ln w="9525">
            <a:solidFill>
              <a:srgbClr val="FF0000"/>
            </a:solidFill>
            <a:miter lim="800000"/>
            <a:headEnd/>
            <a:tailEnd/>
          </a:ln>
          <a:effectLst/>
        </p:spPr>
        <p:txBody>
          <a:bodyPr wrap="none" anchor="ctr"/>
          <a:lstStyle/>
          <a:p>
            <a:endParaRPr lang="en-US"/>
          </a:p>
        </p:txBody>
      </p:sp>
      <p:sp>
        <p:nvSpPr>
          <p:cNvPr id="6" name="TextBox 5"/>
          <p:cNvSpPr txBox="1"/>
          <p:nvPr/>
        </p:nvSpPr>
        <p:spPr>
          <a:xfrm>
            <a:off x="1877841" y="3068960"/>
            <a:ext cx="2438399"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AU" b="1" dirty="0"/>
              <a:t>EFFORT / FORCE ARM</a:t>
            </a:r>
            <a:endParaRPr lang="en-US" b="1" dirty="0"/>
          </a:p>
        </p:txBody>
      </p:sp>
      <p:sp>
        <p:nvSpPr>
          <p:cNvPr id="7" name="TextBox 6"/>
          <p:cNvSpPr txBox="1"/>
          <p:nvPr/>
        </p:nvSpPr>
        <p:spPr>
          <a:xfrm>
            <a:off x="4621040" y="3080628"/>
            <a:ext cx="3581400" cy="369332"/>
          </a:xfrm>
          <a:prstGeom prst="rect">
            <a:avLst/>
          </a:prstGeom>
          <a:solidFill>
            <a:schemeClr val="accent1"/>
          </a:solidFill>
        </p:spPr>
        <p:txBody>
          <a:bodyPr wrap="square" rtlCol="0">
            <a:spAutoFit/>
          </a:bodyPr>
          <a:lstStyle/>
          <a:p>
            <a:pPr algn="ctr"/>
            <a:r>
              <a:rPr lang="en-AU" b="1" dirty="0">
                <a:solidFill>
                  <a:schemeClr val="bg1"/>
                </a:solidFill>
              </a:rPr>
              <a:t>RESISTANCE ARM</a:t>
            </a:r>
            <a:endParaRPr lang="en-US" b="1" dirty="0">
              <a:solidFill>
                <a:schemeClr val="bg1"/>
              </a:solidFill>
            </a:endParaRPr>
          </a:p>
        </p:txBody>
      </p:sp>
      <p:cxnSp>
        <p:nvCxnSpPr>
          <p:cNvPr id="8" name="Straight Arrow Connector 7"/>
          <p:cNvCxnSpPr/>
          <p:nvPr/>
        </p:nvCxnSpPr>
        <p:spPr>
          <a:xfrm flipH="1">
            <a:off x="2106442" y="3482226"/>
            <a:ext cx="990598" cy="51869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097040" y="3482226"/>
            <a:ext cx="514350" cy="60016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2"/>
          </p:cNvCxnSpPr>
          <p:nvPr/>
        </p:nvCxnSpPr>
        <p:spPr>
          <a:xfrm flipH="1">
            <a:off x="3845558" y="3449960"/>
            <a:ext cx="2566182" cy="588498"/>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p:cNvCxnSpPr>
          <p:nvPr/>
        </p:nvCxnSpPr>
        <p:spPr>
          <a:xfrm>
            <a:off x="6411740" y="3449960"/>
            <a:ext cx="2552748" cy="50143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95536" y="826347"/>
            <a:ext cx="5817243" cy="369332"/>
          </a:xfrm>
          <a:prstGeom prst="rect">
            <a:avLst/>
          </a:prstGeom>
          <a:solidFill>
            <a:srgbClr val="FF0000"/>
          </a:solidFill>
        </p:spPr>
        <p:style>
          <a:lnRef idx="2">
            <a:schemeClr val="accent3"/>
          </a:lnRef>
          <a:fillRef idx="1">
            <a:schemeClr val="lt1"/>
          </a:fillRef>
          <a:effectRef idx="0">
            <a:schemeClr val="accent3"/>
          </a:effectRef>
          <a:fontRef idx="minor">
            <a:schemeClr val="dk1"/>
          </a:fontRef>
        </p:style>
        <p:txBody>
          <a:bodyPr wrap="square">
            <a:spAutoFit/>
          </a:bodyPr>
          <a:lstStyle/>
          <a:p>
            <a:pPr marL="531812"/>
            <a:r>
              <a:rPr lang="en-US" b="1" dirty="0">
                <a:solidFill>
                  <a:schemeClr val="bg1"/>
                </a:solidFill>
              </a:rPr>
              <a:t>Function - To increase speed of movement</a:t>
            </a:r>
          </a:p>
        </p:txBody>
      </p:sp>
      <p:sp>
        <p:nvSpPr>
          <p:cNvPr id="16" name="Text Box 2"/>
          <p:cNvSpPr txBox="1">
            <a:spLocks noChangeArrowheads="1"/>
          </p:cNvSpPr>
          <p:nvPr/>
        </p:nvSpPr>
        <p:spPr bwMode="auto">
          <a:xfrm>
            <a:off x="0" y="0"/>
            <a:ext cx="9144000" cy="584775"/>
          </a:xfrm>
          <a:prstGeom prst="rect">
            <a:avLst/>
          </a:prstGeom>
          <a:solidFill>
            <a:srgbClr val="FFFF00"/>
          </a:solidFill>
          <a:ln>
            <a:headEnd/>
            <a:tailEnd/>
          </a:ln>
        </p:spPr>
        <p:style>
          <a:lnRef idx="3">
            <a:schemeClr val="lt1"/>
          </a:lnRef>
          <a:fillRef idx="1">
            <a:schemeClr val="accent5"/>
          </a:fillRef>
          <a:effectRef idx="1">
            <a:schemeClr val="accent5"/>
          </a:effectRef>
          <a:fontRef idx="minor">
            <a:schemeClr val="lt1"/>
          </a:fontRef>
        </p:style>
        <p:txBody>
          <a:bodyPr wrap="square">
            <a:spAutoFit/>
          </a:bodyPr>
          <a:lstStyle/>
          <a:p>
            <a:pPr algn="ctr">
              <a:spcBef>
                <a:spcPct val="50000"/>
              </a:spcBef>
            </a:pPr>
            <a:r>
              <a:rPr lang="en-AU" sz="3200" b="1" dirty="0">
                <a:solidFill>
                  <a:schemeClr val="tx1"/>
                </a:solidFill>
              </a:rPr>
              <a:t>LEVERS</a:t>
            </a:r>
            <a:endParaRPr lang="en-US" sz="3200" b="1" dirty="0">
              <a:solidFill>
                <a:schemeClr val="tx1"/>
              </a:solidFill>
            </a:endParaRPr>
          </a:p>
        </p:txBody>
      </p:sp>
      <p:sp>
        <p:nvSpPr>
          <p:cNvPr id="17" name="Footer Placeholder 5"/>
          <p:cNvSpPr>
            <a:spLocks noGrp="1"/>
          </p:cNvSpPr>
          <p:nvPr>
            <p:ph type="ftr" sz="quarter" idx="11"/>
          </p:nvPr>
        </p:nvSpPr>
        <p:spPr>
          <a:xfrm>
            <a:off x="3124200" y="6356350"/>
            <a:ext cx="2895600" cy="365125"/>
          </a:xfrm>
        </p:spPr>
        <p:txBody>
          <a:bodyPr/>
          <a:lstStyle/>
          <a:p>
            <a:r>
              <a:rPr lang="en-US"/>
              <a:t>© PE STUDIES RESOURCES</a:t>
            </a:r>
          </a:p>
        </p:txBody>
      </p:sp>
      <p:pic>
        <p:nvPicPr>
          <p:cNvPr id="18"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9" name="TextBox 18">
            <a:hlinkClick r:id="rId2" action="ppaction://hlinksldjump"/>
          </p:cNvPr>
          <p:cNvSpPr txBox="1"/>
          <p:nvPr/>
        </p:nvSpPr>
        <p:spPr>
          <a:xfrm>
            <a:off x="0" y="6571142"/>
            <a:ext cx="838200" cy="215444"/>
          </a:xfrm>
          <a:prstGeom prst="rect">
            <a:avLst/>
          </a:prstGeom>
          <a:noFill/>
        </p:spPr>
        <p:txBody>
          <a:bodyPr wrap="square" rtlCol="0">
            <a:spAutoFit/>
          </a:bodyPr>
          <a:lstStyle/>
          <a:p>
            <a:pPr algn="ctr"/>
            <a:r>
              <a:rPr lang="en-AU" sz="800" dirty="0"/>
              <a:t>Home</a:t>
            </a:r>
            <a:endParaRPr lang="en-US" sz="800" dirty="0"/>
          </a:p>
        </p:txBody>
      </p:sp>
      <p:sp>
        <p:nvSpPr>
          <p:cNvPr id="20" name="Rectangle 13"/>
          <p:cNvSpPr>
            <a:spLocks noChangeArrowheads="1"/>
          </p:cNvSpPr>
          <p:nvPr/>
        </p:nvSpPr>
        <p:spPr bwMode="auto">
          <a:xfrm>
            <a:off x="2106439" y="5774749"/>
            <a:ext cx="6858048" cy="45719"/>
          </a:xfrm>
          <a:prstGeom prst="rect">
            <a:avLst/>
          </a:prstGeom>
          <a:solidFill>
            <a:srgbClr val="FFFF00"/>
          </a:solidFill>
          <a:ln w="63500" cmpd="sng">
            <a:solidFill>
              <a:srgbClr val="FFFF00"/>
            </a:solidFill>
            <a:miter lim="800000"/>
            <a:headEnd/>
            <a:tailEnd/>
          </a:ln>
          <a:effectLst/>
        </p:spPr>
        <p:txBody>
          <a:bodyPr wrap="none" anchor="ctr"/>
          <a:lstStyle/>
          <a:p>
            <a:endParaRPr lang="en-US"/>
          </a:p>
        </p:txBody>
      </p:sp>
      <p:sp>
        <p:nvSpPr>
          <p:cNvPr id="21" name="AutoShape 14"/>
          <p:cNvSpPr>
            <a:spLocks noChangeArrowheads="1"/>
          </p:cNvSpPr>
          <p:nvPr/>
        </p:nvSpPr>
        <p:spPr bwMode="auto">
          <a:xfrm>
            <a:off x="1763539" y="5879108"/>
            <a:ext cx="685800" cy="452439"/>
          </a:xfrm>
          <a:prstGeom prst="triangle">
            <a:avLst>
              <a:gd name="adj" fmla="val 50000"/>
            </a:avLst>
          </a:prstGeom>
          <a:solidFill>
            <a:srgbClr val="FF0000"/>
          </a:solidFill>
          <a:ln w="9525">
            <a:solidFill>
              <a:srgbClr val="FF0000"/>
            </a:solidFill>
            <a:miter lim="800000"/>
            <a:headEnd/>
            <a:tailEnd/>
          </a:ln>
          <a:effectLst/>
        </p:spPr>
        <p:txBody>
          <a:bodyPr wrap="none" anchor="ctr"/>
          <a:lstStyle/>
          <a:p>
            <a:endParaRPr lang="en-US"/>
          </a:p>
        </p:txBody>
      </p:sp>
      <p:sp>
        <p:nvSpPr>
          <p:cNvPr id="22" name="TextBox 21"/>
          <p:cNvSpPr txBox="1"/>
          <p:nvPr/>
        </p:nvSpPr>
        <p:spPr>
          <a:xfrm>
            <a:off x="1877840" y="4784149"/>
            <a:ext cx="2438399"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AU" b="1" dirty="0"/>
              <a:t>EFFORT / FORCE ARM</a:t>
            </a:r>
            <a:endParaRPr lang="en-US" b="1" dirty="0"/>
          </a:p>
        </p:txBody>
      </p:sp>
      <p:sp>
        <p:nvSpPr>
          <p:cNvPr id="23" name="TextBox 22"/>
          <p:cNvSpPr txBox="1"/>
          <p:nvPr/>
        </p:nvSpPr>
        <p:spPr>
          <a:xfrm>
            <a:off x="4621039" y="4795817"/>
            <a:ext cx="3581400" cy="369332"/>
          </a:xfrm>
          <a:prstGeom prst="rect">
            <a:avLst/>
          </a:prstGeom>
          <a:solidFill>
            <a:schemeClr val="accent1"/>
          </a:solidFill>
        </p:spPr>
        <p:txBody>
          <a:bodyPr wrap="square" rtlCol="0">
            <a:spAutoFit/>
          </a:bodyPr>
          <a:lstStyle/>
          <a:p>
            <a:pPr algn="ctr"/>
            <a:r>
              <a:rPr lang="en-AU" b="1" dirty="0">
                <a:solidFill>
                  <a:schemeClr val="bg1"/>
                </a:solidFill>
              </a:rPr>
              <a:t>RESISTANCE ARM</a:t>
            </a:r>
            <a:endParaRPr lang="en-US" b="1" dirty="0">
              <a:solidFill>
                <a:schemeClr val="bg1"/>
              </a:solidFill>
            </a:endParaRPr>
          </a:p>
        </p:txBody>
      </p:sp>
      <p:cxnSp>
        <p:nvCxnSpPr>
          <p:cNvPr id="24" name="Straight Arrow Connector 23"/>
          <p:cNvCxnSpPr/>
          <p:nvPr/>
        </p:nvCxnSpPr>
        <p:spPr>
          <a:xfrm flipH="1">
            <a:off x="2106441" y="5197415"/>
            <a:ext cx="990598" cy="51869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097039" y="5197415"/>
            <a:ext cx="748519" cy="57733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3" idx="2"/>
          </p:cNvCxnSpPr>
          <p:nvPr/>
        </p:nvCxnSpPr>
        <p:spPr>
          <a:xfrm flipH="1">
            <a:off x="2071123" y="5165149"/>
            <a:ext cx="4340616" cy="50143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2"/>
          </p:cNvCxnSpPr>
          <p:nvPr/>
        </p:nvCxnSpPr>
        <p:spPr>
          <a:xfrm>
            <a:off x="6411739" y="5165149"/>
            <a:ext cx="2552748" cy="50143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8" name="Content Placeholder 3"/>
          <p:cNvSpPr txBox="1">
            <a:spLocks/>
          </p:cNvSpPr>
          <p:nvPr/>
        </p:nvSpPr>
        <p:spPr>
          <a:xfrm>
            <a:off x="64736" y="3172794"/>
            <a:ext cx="1698952" cy="904278"/>
          </a:xfrm>
          <a:prstGeom prst="rect">
            <a:avLst/>
          </a:prstGeom>
          <a:solidFill>
            <a:srgbClr val="FC1239"/>
          </a:solidFill>
        </p:spPr>
        <p:style>
          <a:lnRef idx="2">
            <a:schemeClr val="accent2"/>
          </a:lnRef>
          <a:fillRef idx="1">
            <a:schemeClr val="lt1"/>
          </a:fillRef>
          <a:effectRef idx="0">
            <a:schemeClr val="accent2"/>
          </a:effectRef>
          <a:fontRef idx="minor">
            <a:schemeClr val="dk1"/>
          </a:fontRef>
        </p:style>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57150" indent="0" algn="ctr">
              <a:buFont typeface="Arial" pitchFamily="34" charset="0"/>
              <a:buNone/>
            </a:pPr>
            <a:r>
              <a:rPr lang="en-US" sz="1600" b="1" dirty="0">
                <a:solidFill>
                  <a:schemeClr val="bg1"/>
                </a:solidFill>
              </a:rPr>
              <a:t>1</a:t>
            </a:r>
            <a:r>
              <a:rPr lang="en-US" sz="1600" b="1" baseline="30000" dirty="0">
                <a:solidFill>
                  <a:schemeClr val="bg1"/>
                </a:solidFill>
              </a:rPr>
              <a:t>st</a:t>
            </a:r>
            <a:r>
              <a:rPr lang="en-US" sz="1600" b="1" dirty="0">
                <a:solidFill>
                  <a:schemeClr val="bg1"/>
                </a:solidFill>
              </a:rPr>
              <a:t> class lever with long resistance arm</a:t>
            </a:r>
          </a:p>
        </p:txBody>
      </p:sp>
      <p:sp>
        <p:nvSpPr>
          <p:cNvPr id="29" name="Content Placeholder 3"/>
          <p:cNvSpPr txBox="1">
            <a:spLocks/>
          </p:cNvSpPr>
          <p:nvPr/>
        </p:nvSpPr>
        <p:spPr>
          <a:xfrm>
            <a:off x="87140" y="5015795"/>
            <a:ext cx="1698952" cy="390320"/>
          </a:xfrm>
          <a:prstGeom prst="rect">
            <a:avLst/>
          </a:prstGeom>
          <a:solidFill>
            <a:srgbClr val="FC1239"/>
          </a:solidFill>
        </p:spPr>
        <p:style>
          <a:lnRef idx="2">
            <a:schemeClr val="accent2"/>
          </a:lnRef>
          <a:fillRef idx="1">
            <a:schemeClr val="lt1"/>
          </a:fillRef>
          <a:effectRef idx="0">
            <a:schemeClr val="accent2"/>
          </a:effectRef>
          <a:fontRef idx="minor">
            <a:schemeClr val="dk1"/>
          </a:fontRef>
        </p:style>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57150" indent="0" algn="ctr">
              <a:buFont typeface="Arial" pitchFamily="34" charset="0"/>
              <a:buNone/>
            </a:pPr>
            <a:r>
              <a:rPr lang="en-US" sz="1600" b="1" dirty="0">
                <a:solidFill>
                  <a:schemeClr val="bg1"/>
                </a:solidFill>
              </a:rPr>
              <a:t>3</a:t>
            </a:r>
            <a:r>
              <a:rPr lang="en-US" sz="1600" b="1" baseline="30000" dirty="0">
                <a:solidFill>
                  <a:schemeClr val="bg1"/>
                </a:solidFill>
              </a:rPr>
              <a:t>rd</a:t>
            </a:r>
            <a:r>
              <a:rPr lang="en-US" sz="1600" b="1" dirty="0">
                <a:solidFill>
                  <a:schemeClr val="bg1"/>
                </a:solidFill>
              </a:rPr>
              <a:t> class lever</a:t>
            </a:r>
          </a:p>
        </p:txBody>
      </p:sp>
      <p:sp>
        <p:nvSpPr>
          <p:cNvPr id="30" name="Slide Number Placeholder 7"/>
          <p:cNvSpPr>
            <a:spLocks noGrp="1"/>
          </p:cNvSpPr>
          <p:nvPr>
            <p:ph type="sldNum" sz="quarter" idx="12"/>
          </p:nvPr>
        </p:nvSpPr>
        <p:spPr>
          <a:xfrm>
            <a:off x="6682527" y="6421461"/>
            <a:ext cx="2133600" cy="365125"/>
          </a:xfrm>
        </p:spPr>
        <p:txBody>
          <a:bodyPr/>
          <a:lstStyle/>
          <a:p>
            <a:r>
              <a:rPr lang="en-US" dirty="0"/>
              <a:t>78</a:t>
            </a:r>
          </a:p>
        </p:txBody>
      </p:sp>
    </p:spTree>
    <p:extLst>
      <p:ext uri="{BB962C8B-B14F-4D97-AF65-F5344CB8AC3E}">
        <p14:creationId xmlns:p14="http://schemas.microsoft.com/office/powerpoint/2010/main" val="134519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4" grpId="0" animBg="1"/>
      <p:bldP spid="20" grpId="0" animBg="1"/>
      <p:bldP spid="21" grpId="0" animBg="1"/>
      <p:bldP spid="22" grpId="0" animBg="1"/>
      <p:bldP spid="23" grpId="0" animBg="1"/>
      <p:bldP spid="28" grpId="0" animBg="1"/>
      <p:bldP spid="2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PE STUDIES RESOURCES</a:t>
            </a:r>
          </a:p>
        </p:txBody>
      </p:sp>
      <p:sp>
        <p:nvSpPr>
          <p:cNvPr id="8" name="Rectangle 7"/>
          <p:cNvSpPr/>
          <p:nvPr/>
        </p:nvSpPr>
        <p:spPr>
          <a:xfrm>
            <a:off x="251520" y="1005696"/>
            <a:ext cx="8640960" cy="193899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buFont typeface="Arial" pitchFamily="34" charset="0"/>
              <a:buChar char="•"/>
            </a:pPr>
            <a:r>
              <a:rPr lang="en-AU" sz="2000" dirty="0"/>
              <a:t>In 1</a:t>
            </a:r>
            <a:r>
              <a:rPr lang="en-AU" sz="2000" baseline="30000" dirty="0"/>
              <a:t>st</a:t>
            </a:r>
            <a:r>
              <a:rPr lang="en-AU" sz="2000" dirty="0"/>
              <a:t> class levers, the axis/fulcrum is located in the middle with the force and resistance either side.</a:t>
            </a:r>
          </a:p>
          <a:p>
            <a:pPr marL="342900" indent="-342900">
              <a:buFont typeface="Arial" pitchFamily="34" charset="0"/>
              <a:buChar char="•"/>
            </a:pPr>
            <a:r>
              <a:rPr lang="en-AU" sz="2000" dirty="0"/>
              <a:t>There are very few examples of first class levers in the human body.</a:t>
            </a:r>
          </a:p>
          <a:p>
            <a:pPr marL="342900" indent="-342900">
              <a:buFont typeface="Arial" pitchFamily="34" charset="0"/>
              <a:buChar char="•"/>
            </a:pPr>
            <a:r>
              <a:rPr lang="en-AU" sz="2000" dirty="0"/>
              <a:t>An example of a 1</a:t>
            </a:r>
            <a:r>
              <a:rPr lang="en-AU" sz="2000" baseline="30000" dirty="0"/>
              <a:t>st</a:t>
            </a:r>
            <a:r>
              <a:rPr lang="en-AU" sz="2000" dirty="0"/>
              <a:t> class lever is a see saw</a:t>
            </a:r>
          </a:p>
          <a:p>
            <a:pPr marL="800100" lvl="1" indent="-342900">
              <a:buFont typeface="Arial" pitchFamily="34" charset="0"/>
              <a:buChar char="•"/>
            </a:pPr>
            <a:r>
              <a:rPr lang="en-AU" sz="2000" dirty="0"/>
              <a:t>The effort comes from the person pushing down whilst the resistance comes from the person on the other end. </a:t>
            </a:r>
          </a:p>
        </p:txBody>
      </p:sp>
      <p:sp>
        <p:nvSpPr>
          <p:cNvPr id="9" name="Rectangle 5"/>
          <p:cNvSpPr>
            <a:spLocks noChangeArrowheads="1"/>
          </p:cNvSpPr>
          <p:nvPr/>
        </p:nvSpPr>
        <p:spPr bwMode="auto">
          <a:xfrm>
            <a:off x="0" y="-138499"/>
            <a:ext cx="30328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cs typeface="Arial" pitchFamily="34" charset="0"/>
              </a:rPr>
              <a:t>  </a:t>
            </a:r>
            <a:r>
              <a:rPr kumimoji="0" lang="en-US" sz="900" b="0" i="0" u="none" strike="noStrike" cap="none" normalizeH="0" baseline="0" dirty="0">
                <a:ln>
                  <a:noFill/>
                </a:ln>
                <a:solidFill>
                  <a:schemeClr val="tx1"/>
                </a:solidFill>
                <a:effectLst/>
                <a:latin typeface="Arial" pitchFamily="34" charset="0"/>
                <a:cs typeface="Arial" pitchFamily="34" charset="0"/>
              </a:rPr>
              <a:t> </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3" name="Rectangle 2"/>
          <p:cNvSpPr>
            <a:spLocks noGrp="1" noChangeArrowheads="1"/>
          </p:cNvSpPr>
          <p:nvPr>
            <p:ph type="title"/>
          </p:nvPr>
        </p:nvSpPr>
        <p:spPr>
          <a:xfrm>
            <a:off x="0" y="0"/>
            <a:ext cx="9144000" cy="620688"/>
          </a:xfrm>
          <a:solidFill>
            <a:srgbClr val="FFFF00"/>
          </a:solidFill>
        </p:spPr>
        <p:style>
          <a:lnRef idx="3">
            <a:schemeClr val="lt1"/>
          </a:lnRef>
          <a:fillRef idx="1">
            <a:schemeClr val="accent5"/>
          </a:fillRef>
          <a:effectRef idx="1">
            <a:schemeClr val="accent5"/>
          </a:effectRef>
          <a:fontRef idx="minor">
            <a:schemeClr val="lt1"/>
          </a:fontRef>
        </p:style>
        <p:txBody>
          <a:bodyPr>
            <a:normAutofit/>
          </a:bodyPr>
          <a:lstStyle/>
          <a:p>
            <a:pPr fontAlgn="auto">
              <a:spcAft>
                <a:spcPts val="0"/>
              </a:spcAft>
              <a:defRPr/>
            </a:pPr>
            <a:r>
              <a:rPr lang="en-AU" sz="3200" b="1" dirty="0">
                <a:solidFill>
                  <a:schemeClr val="tx1"/>
                </a:solidFill>
              </a:rPr>
              <a:t>FIRST CLASS LEVER</a:t>
            </a:r>
          </a:p>
        </p:txBody>
      </p:sp>
      <p:pic>
        <p:nvPicPr>
          <p:cNvPr id="1034" name="Picture 10" descr="http://farm4.static.flickr.com/3063/2788089212_23f2d69764_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0456" y="3051018"/>
            <a:ext cx="3935760" cy="29702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191720" y="5373216"/>
            <a:ext cx="812328" cy="369332"/>
          </a:xfrm>
          <a:prstGeom prst="rect">
            <a:avLst/>
          </a:prstGeom>
          <a:solidFill>
            <a:srgbClr val="FF0000"/>
          </a:solidFill>
        </p:spPr>
        <p:txBody>
          <a:bodyPr wrap="square" rtlCol="0">
            <a:spAutoFit/>
          </a:bodyPr>
          <a:lstStyle/>
          <a:p>
            <a:pPr algn="ctr"/>
            <a:r>
              <a:rPr lang="en-AU" dirty="0">
                <a:solidFill>
                  <a:schemeClr val="bg1"/>
                </a:solidFill>
              </a:rPr>
              <a:t>AXIS</a:t>
            </a:r>
          </a:p>
        </p:txBody>
      </p:sp>
      <p:sp>
        <p:nvSpPr>
          <p:cNvPr id="17" name="TextBox 16"/>
          <p:cNvSpPr txBox="1"/>
          <p:nvPr/>
        </p:nvSpPr>
        <p:spPr>
          <a:xfrm>
            <a:off x="2699792" y="4909810"/>
            <a:ext cx="1316384" cy="369332"/>
          </a:xfrm>
          <a:prstGeom prst="rect">
            <a:avLst/>
          </a:prstGeom>
          <a:solidFill>
            <a:srgbClr val="00B0F0"/>
          </a:solidFill>
        </p:spPr>
        <p:txBody>
          <a:bodyPr wrap="square" rtlCol="0">
            <a:spAutoFit/>
          </a:bodyPr>
          <a:lstStyle/>
          <a:p>
            <a:pPr algn="ctr"/>
            <a:r>
              <a:rPr lang="en-AU" dirty="0">
                <a:solidFill>
                  <a:schemeClr val="bg1"/>
                </a:solidFill>
              </a:rPr>
              <a:t>RESISTANCE</a:t>
            </a:r>
          </a:p>
        </p:txBody>
      </p:sp>
      <p:sp>
        <p:nvSpPr>
          <p:cNvPr id="18" name="TextBox 17"/>
          <p:cNvSpPr txBox="1"/>
          <p:nvPr/>
        </p:nvSpPr>
        <p:spPr>
          <a:xfrm>
            <a:off x="5436096" y="5836622"/>
            <a:ext cx="936104" cy="369332"/>
          </a:xfrm>
          <a:prstGeom prst="rect">
            <a:avLst/>
          </a:prstGeom>
          <a:solidFill>
            <a:srgbClr val="00B050"/>
          </a:solidFill>
        </p:spPr>
        <p:txBody>
          <a:bodyPr wrap="square" rtlCol="0">
            <a:spAutoFit/>
          </a:bodyPr>
          <a:lstStyle/>
          <a:p>
            <a:pPr algn="ctr"/>
            <a:r>
              <a:rPr lang="en-AU" dirty="0">
                <a:solidFill>
                  <a:schemeClr val="bg1"/>
                </a:solidFill>
              </a:rPr>
              <a:t>FORCE</a:t>
            </a:r>
          </a:p>
        </p:txBody>
      </p:sp>
      <p:pic>
        <p:nvPicPr>
          <p:cNvPr id="19"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20" name="TextBox 19">
            <a:hlinkClick r:id="rId3" action="ppaction://hlinksldjump"/>
          </p:cNvPr>
          <p:cNvSpPr txBox="1"/>
          <p:nvPr/>
        </p:nvSpPr>
        <p:spPr>
          <a:xfrm>
            <a:off x="0" y="6571142"/>
            <a:ext cx="838200" cy="215444"/>
          </a:xfrm>
          <a:prstGeom prst="rect">
            <a:avLst/>
          </a:prstGeom>
          <a:noFill/>
        </p:spPr>
        <p:txBody>
          <a:bodyPr wrap="square" rtlCol="0">
            <a:spAutoFit/>
          </a:bodyPr>
          <a:lstStyle/>
          <a:p>
            <a:pPr algn="ctr"/>
            <a:r>
              <a:rPr lang="en-AU" sz="800" dirty="0"/>
              <a:t>Home</a:t>
            </a:r>
            <a:endParaRPr lang="en-US" sz="800" dirty="0"/>
          </a:p>
        </p:txBody>
      </p:sp>
      <p:sp>
        <p:nvSpPr>
          <p:cNvPr id="11" name="Rectangle 10"/>
          <p:cNvSpPr/>
          <p:nvPr/>
        </p:nvSpPr>
        <p:spPr>
          <a:xfrm>
            <a:off x="2580456" y="6021288"/>
            <a:ext cx="4572000" cy="215444"/>
          </a:xfrm>
          <a:prstGeom prst="rect">
            <a:avLst/>
          </a:prstGeom>
        </p:spPr>
        <p:txBody>
          <a:bodyPr>
            <a:spAutoFit/>
          </a:bodyPr>
          <a:lstStyle/>
          <a:p>
            <a:r>
              <a:rPr lang="en-AU" sz="800" dirty="0"/>
              <a:t>http://www.flickr.com/photos/22863752@N06/2788089212/</a:t>
            </a:r>
          </a:p>
        </p:txBody>
      </p:sp>
      <p:sp>
        <p:nvSpPr>
          <p:cNvPr id="2" name="Slide Number Placeholder 1"/>
          <p:cNvSpPr>
            <a:spLocks noGrp="1"/>
          </p:cNvSpPr>
          <p:nvPr>
            <p:ph type="sldNum" sz="quarter" idx="12"/>
          </p:nvPr>
        </p:nvSpPr>
        <p:spPr/>
        <p:txBody>
          <a:bodyPr/>
          <a:lstStyle/>
          <a:p>
            <a:fld id="{9B5CFCF4-B172-4E71-8694-052B86E59B98}" type="slidenum">
              <a:rPr lang="en-US" smtClean="0"/>
              <a:pPr/>
              <a:t>94</a:t>
            </a:fld>
            <a:endParaRPr lang="en-US"/>
          </a:p>
        </p:txBody>
      </p:sp>
    </p:spTree>
    <p:extLst>
      <p:ext uri="{BB962C8B-B14F-4D97-AF65-F5344CB8AC3E}">
        <p14:creationId xmlns:p14="http://schemas.microsoft.com/office/powerpoint/2010/main" val="2073140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a:xfrm>
            <a:off x="204221" y="836713"/>
            <a:ext cx="8675687" cy="2066961"/>
          </a:xfrm>
        </p:spPr>
        <p:style>
          <a:lnRef idx="2">
            <a:schemeClr val="accent2"/>
          </a:lnRef>
          <a:fillRef idx="1">
            <a:schemeClr val="lt1"/>
          </a:fillRef>
          <a:effectRef idx="0">
            <a:schemeClr val="accent2"/>
          </a:effectRef>
          <a:fontRef idx="minor">
            <a:schemeClr val="dk1"/>
          </a:fontRef>
        </p:style>
        <p:txBody>
          <a:bodyPr/>
          <a:lstStyle/>
          <a:p>
            <a:pPr marL="342900" lvl="1" indent="-342900">
              <a:buFont typeface="Arial" pitchFamily="34" charset="0"/>
              <a:buChar char="•"/>
            </a:pPr>
            <a:r>
              <a:rPr lang="en-AU" sz="2000" dirty="0"/>
              <a:t>The point of application of force in relation to the axis/fulcrum will determine the mechanical advantage provided by a 1</a:t>
            </a:r>
            <a:r>
              <a:rPr lang="en-AU" sz="2000" baseline="30000" dirty="0"/>
              <a:t>st</a:t>
            </a:r>
            <a:r>
              <a:rPr lang="en-AU" sz="2000" dirty="0"/>
              <a:t> class lever</a:t>
            </a:r>
          </a:p>
          <a:p>
            <a:pPr marL="685800" lvl="2"/>
            <a:r>
              <a:rPr lang="en-AU" sz="1800" dirty="0"/>
              <a:t>The further one applies force from the fulcrum, the easier it is to move objects. This allows for individuals to move heavy objects as is seen when using a crow bar</a:t>
            </a:r>
          </a:p>
          <a:p>
            <a:pPr marL="685800" lvl="2"/>
            <a:r>
              <a:rPr lang="en-AU" sz="1800" dirty="0"/>
              <a:t>The closer the applied force is to the fulcrum, the greater the effort is needed to move the object.</a:t>
            </a:r>
          </a:p>
          <a:p>
            <a:pPr marL="400050" lvl="1" indent="0">
              <a:buNone/>
            </a:pPr>
            <a:endParaRPr lang="en-US" sz="1800" dirty="0"/>
          </a:p>
          <a:p>
            <a:pPr marL="400050" lvl="1" indent="0">
              <a:buNone/>
            </a:pPr>
            <a:endParaRPr lang="en-US" sz="1800" dirty="0"/>
          </a:p>
        </p:txBody>
      </p:sp>
      <p:pic>
        <p:nvPicPr>
          <p:cNvPr id="2051" name="Picture 3"/>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044549" y="4581852"/>
            <a:ext cx="2135963" cy="1799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6" name="Rectangle 2"/>
          <p:cNvSpPr>
            <a:spLocks noGrp="1" noChangeArrowheads="1"/>
          </p:cNvSpPr>
          <p:nvPr>
            <p:ph type="title"/>
          </p:nvPr>
        </p:nvSpPr>
        <p:spPr>
          <a:xfrm>
            <a:off x="0" y="0"/>
            <a:ext cx="9144000" cy="620688"/>
          </a:xfrm>
          <a:solidFill>
            <a:srgbClr val="FFFF00"/>
          </a:solidFill>
        </p:spPr>
        <p:style>
          <a:lnRef idx="3">
            <a:schemeClr val="lt1"/>
          </a:lnRef>
          <a:fillRef idx="1">
            <a:schemeClr val="accent5"/>
          </a:fillRef>
          <a:effectRef idx="1">
            <a:schemeClr val="accent5"/>
          </a:effectRef>
          <a:fontRef idx="minor">
            <a:schemeClr val="lt1"/>
          </a:fontRef>
        </p:style>
        <p:txBody>
          <a:bodyPr>
            <a:normAutofit/>
          </a:bodyPr>
          <a:lstStyle/>
          <a:p>
            <a:pPr fontAlgn="auto">
              <a:spcAft>
                <a:spcPts val="0"/>
              </a:spcAft>
              <a:defRPr/>
            </a:pPr>
            <a:r>
              <a:rPr lang="en-AU" sz="3200" b="1" dirty="0">
                <a:solidFill>
                  <a:schemeClr val="tx1"/>
                </a:solidFill>
              </a:rPr>
              <a:t>FIRST CLASS LEVER</a:t>
            </a:r>
          </a:p>
        </p:txBody>
      </p:sp>
      <p:grpSp>
        <p:nvGrpSpPr>
          <p:cNvPr id="27" name="Group 28"/>
          <p:cNvGrpSpPr>
            <a:grpSpLocks/>
          </p:cNvGrpSpPr>
          <p:nvPr/>
        </p:nvGrpSpPr>
        <p:grpSpPr bwMode="auto">
          <a:xfrm>
            <a:off x="2339752" y="5134261"/>
            <a:ext cx="5769450" cy="1463093"/>
            <a:chOff x="3662" y="1585"/>
            <a:chExt cx="1668" cy="550"/>
          </a:xfrm>
        </p:grpSpPr>
        <p:sp>
          <p:nvSpPr>
            <p:cNvPr id="29" name="AutoShape 7"/>
            <p:cNvSpPr>
              <a:spLocks noChangeArrowheads="1"/>
            </p:cNvSpPr>
            <p:nvPr/>
          </p:nvSpPr>
          <p:spPr bwMode="auto">
            <a:xfrm>
              <a:off x="4626" y="1808"/>
              <a:ext cx="216" cy="327"/>
            </a:xfrm>
            <a:prstGeom prst="triangle">
              <a:avLst>
                <a:gd name="adj" fmla="val 50000"/>
              </a:avLst>
            </a:prstGeom>
            <a:solidFill>
              <a:srgbClr val="FF0000"/>
            </a:solidFill>
            <a:ln w="9525">
              <a:solidFill>
                <a:srgbClr val="FF0000"/>
              </a:solidFill>
              <a:miter lim="800000"/>
              <a:headEnd/>
              <a:tailEnd/>
            </a:ln>
            <a:effectLst/>
          </p:spPr>
          <p:txBody>
            <a:bodyPr wrap="none" anchor="ctr"/>
            <a:lstStyle/>
            <a:p>
              <a:endParaRPr lang="en-US"/>
            </a:p>
          </p:txBody>
        </p:sp>
        <p:sp>
          <p:nvSpPr>
            <p:cNvPr id="28" name="Rectangle 6"/>
            <p:cNvSpPr>
              <a:spLocks noChangeArrowheads="1"/>
            </p:cNvSpPr>
            <p:nvPr/>
          </p:nvSpPr>
          <p:spPr bwMode="auto">
            <a:xfrm rot="1052661">
              <a:off x="3662" y="1585"/>
              <a:ext cx="1668" cy="113"/>
            </a:xfrm>
            <a:prstGeom prst="rect">
              <a:avLst/>
            </a:prstGeom>
            <a:solidFill>
              <a:srgbClr val="FFFF00"/>
            </a:solidFill>
            <a:ln w="9525">
              <a:solidFill>
                <a:srgbClr val="FFFF00"/>
              </a:solidFill>
              <a:miter lim="800000"/>
              <a:headEnd/>
              <a:tailEnd/>
            </a:ln>
            <a:effectLst/>
          </p:spPr>
          <p:txBody>
            <a:bodyPr wrap="none" anchor="ctr"/>
            <a:lstStyle/>
            <a:p>
              <a:endParaRPr lang="en-US"/>
            </a:p>
          </p:txBody>
        </p:sp>
      </p:grpSp>
      <p:sp>
        <p:nvSpPr>
          <p:cNvPr id="37" name="Footer Placeholder 36"/>
          <p:cNvSpPr>
            <a:spLocks noGrp="1"/>
          </p:cNvSpPr>
          <p:nvPr>
            <p:ph type="ftr" sz="quarter" idx="11"/>
          </p:nvPr>
        </p:nvSpPr>
        <p:spPr>
          <a:xfrm>
            <a:off x="2627784" y="6520259"/>
            <a:ext cx="2895600" cy="365125"/>
          </a:xfrm>
        </p:spPr>
        <p:txBody>
          <a:bodyPr/>
          <a:lstStyle/>
          <a:p>
            <a:r>
              <a:rPr lang="en-US"/>
              <a:t>© PE STUDIES RESOURCES</a:t>
            </a:r>
          </a:p>
        </p:txBody>
      </p:sp>
      <p:sp>
        <p:nvSpPr>
          <p:cNvPr id="4" name="TextBox 3"/>
          <p:cNvSpPr txBox="1"/>
          <p:nvPr/>
        </p:nvSpPr>
        <p:spPr>
          <a:xfrm>
            <a:off x="4567274" y="3299298"/>
            <a:ext cx="4274530" cy="1200329"/>
          </a:xfrm>
          <a:prstGeom prst="rect">
            <a:avLst/>
          </a:prstGeom>
          <a:solidFill>
            <a:srgbClr val="FF0000"/>
          </a:solid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AU" dirty="0">
                <a:solidFill>
                  <a:schemeClr val="bg1"/>
                </a:solidFill>
              </a:rPr>
              <a:t>Q. If you were faced with the difficult task of having to move this boulder, identify where the best place to apply the force would be. Justify your answer.</a:t>
            </a:r>
          </a:p>
        </p:txBody>
      </p:sp>
      <p:sp>
        <p:nvSpPr>
          <p:cNvPr id="2" name="Slide Number Placeholder 1"/>
          <p:cNvSpPr>
            <a:spLocks noGrp="1"/>
          </p:cNvSpPr>
          <p:nvPr>
            <p:ph type="sldNum" sz="quarter" idx="12"/>
          </p:nvPr>
        </p:nvSpPr>
        <p:spPr/>
        <p:txBody>
          <a:bodyPr/>
          <a:lstStyle/>
          <a:p>
            <a:fld id="{9B5CFCF4-B172-4E71-8694-052B86E59B98}" type="slidenum">
              <a:rPr lang="en-US" smtClean="0"/>
              <a:pPr/>
              <a:t>95</a:t>
            </a:fld>
            <a:endParaRPr lang="en-US"/>
          </a:p>
        </p:txBody>
      </p:sp>
      <p:sp>
        <p:nvSpPr>
          <p:cNvPr id="13" name="TextBox 12"/>
          <p:cNvSpPr txBox="1"/>
          <p:nvPr/>
        </p:nvSpPr>
        <p:spPr>
          <a:xfrm>
            <a:off x="5941237" y="5939988"/>
            <a:ext cx="304800" cy="369332"/>
          </a:xfrm>
          <a:prstGeom prst="rect">
            <a:avLst/>
          </a:prstGeom>
          <a:noFill/>
        </p:spPr>
        <p:txBody>
          <a:bodyPr wrap="square" rtlCol="0">
            <a:spAutoFit/>
          </a:bodyPr>
          <a:lstStyle/>
          <a:p>
            <a:r>
              <a:rPr lang="en-US" b="1" dirty="0">
                <a:solidFill>
                  <a:srgbClr val="FFFF00"/>
                </a:solidFill>
              </a:rPr>
              <a:t>A</a:t>
            </a:r>
          </a:p>
        </p:txBody>
      </p:sp>
      <p:sp>
        <p:nvSpPr>
          <p:cNvPr id="14" name="TextBox 13"/>
          <p:cNvSpPr txBox="1"/>
          <p:nvPr/>
        </p:nvSpPr>
        <p:spPr>
          <a:xfrm>
            <a:off x="7846237" y="5291916"/>
            <a:ext cx="304800" cy="369332"/>
          </a:xfrm>
          <a:prstGeom prst="rect">
            <a:avLst/>
          </a:prstGeom>
          <a:noFill/>
        </p:spPr>
        <p:txBody>
          <a:bodyPr wrap="square" rtlCol="0">
            <a:spAutoFit/>
          </a:bodyPr>
          <a:lstStyle/>
          <a:p>
            <a:r>
              <a:rPr lang="en-US" b="1" dirty="0">
                <a:solidFill>
                  <a:srgbClr val="FFFF00"/>
                </a:solidFill>
              </a:rPr>
              <a:t>R</a:t>
            </a:r>
          </a:p>
        </p:txBody>
      </p:sp>
      <p:sp>
        <p:nvSpPr>
          <p:cNvPr id="15" name="Down Arrow 14"/>
          <p:cNvSpPr/>
          <p:nvPr/>
        </p:nvSpPr>
        <p:spPr>
          <a:xfrm>
            <a:off x="2819400" y="3810000"/>
            <a:ext cx="381000" cy="5114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893237" y="3810000"/>
            <a:ext cx="304800" cy="584775"/>
          </a:xfrm>
          <a:prstGeom prst="rect">
            <a:avLst/>
          </a:prstGeom>
          <a:noFill/>
        </p:spPr>
        <p:txBody>
          <a:bodyPr wrap="square" rtlCol="0">
            <a:spAutoFit/>
          </a:bodyPr>
          <a:lstStyle/>
          <a:p>
            <a:r>
              <a:rPr lang="en-US" sz="1600" b="1" dirty="0">
                <a:solidFill>
                  <a:srgbClr val="FFFF00"/>
                </a:solidFill>
              </a:rPr>
              <a:t>F</a:t>
            </a:r>
          </a:p>
          <a:p>
            <a:r>
              <a:rPr lang="en-US" sz="1600" b="1" dirty="0">
                <a:solidFill>
                  <a:srgbClr val="FFFF00"/>
                </a:solidFill>
              </a:rPr>
              <a:t>1</a:t>
            </a:r>
          </a:p>
        </p:txBody>
      </p:sp>
      <p:sp>
        <p:nvSpPr>
          <p:cNvPr id="17" name="Down Arrow 16"/>
          <p:cNvSpPr/>
          <p:nvPr/>
        </p:nvSpPr>
        <p:spPr>
          <a:xfrm>
            <a:off x="4114800" y="4212993"/>
            <a:ext cx="381000" cy="5114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188637" y="4191000"/>
            <a:ext cx="304800" cy="584775"/>
          </a:xfrm>
          <a:prstGeom prst="rect">
            <a:avLst/>
          </a:prstGeom>
          <a:noFill/>
        </p:spPr>
        <p:txBody>
          <a:bodyPr wrap="square" rtlCol="0">
            <a:spAutoFit/>
          </a:bodyPr>
          <a:lstStyle/>
          <a:p>
            <a:r>
              <a:rPr lang="en-US" sz="1600" b="1" dirty="0">
                <a:solidFill>
                  <a:srgbClr val="FFFF00"/>
                </a:solidFill>
              </a:rPr>
              <a:t>F</a:t>
            </a:r>
          </a:p>
          <a:p>
            <a:r>
              <a:rPr lang="en-US" sz="1600" b="1" dirty="0">
                <a:solidFill>
                  <a:srgbClr val="FFFF00"/>
                </a:solidFill>
              </a:rPr>
              <a:t>2</a:t>
            </a:r>
          </a:p>
        </p:txBody>
      </p:sp>
      <p:sp>
        <p:nvSpPr>
          <p:cNvPr id="19" name="Down Arrow 18"/>
          <p:cNvSpPr/>
          <p:nvPr/>
        </p:nvSpPr>
        <p:spPr>
          <a:xfrm>
            <a:off x="5410200" y="4593993"/>
            <a:ext cx="381000" cy="5114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484037" y="4572000"/>
            <a:ext cx="304800" cy="584775"/>
          </a:xfrm>
          <a:prstGeom prst="rect">
            <a:avLst/>
          </a:prstGeom>
          <a:noFill/>
        </p:spPr>
        <p:txBody>
          <a:bodyPr wrap="square" rtlCol="0">
            <a:spAutoFit/>
          </a:bodyPr>
          <a:lstStyle/>
          <a:p>
            <a:r>
              <a:rPr lang="en-US" sz="1600" b="1" dirty="0">
                <a:solidFill>
                  <a:srgbClr val="FFFF00"/>
                </a:solidFill>
              </a:rPr>
              <a:t>F</a:t>
            </a:r>
          </a:p>
          <a:p>
            <a:r>
              <a:rPr lang="en-US" sz="1600" b="1" dirty="0">
                <a:solidFill>
                  <a:srgbClr val="FFFF00"/>
                </a:solidFill>
              </a:rPr>
              <a:t>3</a:t>
            </a:r>
          </a:p>
        </p:txBody>
      </p:sp>
      <p:sp>
        <p:nvSpPr>
          <p:cNvPr id="22" name="TextBox 21"/>
          <p:cNvSpPr txBox="1"/>
          <p:nvPr/>
        </p:nvSpPr>
        <p:spPr>
          <a:xfrm rot="973918">
            <a:off x="3718801" y="4875452"/>
            <a:ext cx="1724723" cy="338554"/>
          </a:xfrm>
          <a:prstGeom prst="rect">
            <a:avLst/>
          </a:prstGeom>
          <a:noFill/>
        </p:spPr>
        <p:txBody>
          <a:bodyPr wrap="square" rtlCol="0">
            <a:spAutoFit/>
          </a:bodyPr>
          <a:lstStyle/>
          <a:p>
            <a:r>
              <a:rPr lang="en-US" sz="1600" dirty="0"/>
              <a:t>Force / Effort arm</a:t>
            </a:r>
          </a:p>
        </p:txBody>
      </p:sp>
      <p:sp>
        <p:nvSpPr>
          <p:cNvPr id="23" name="TextBox 22"/>
          <p:cNvSpPr txBox="1"/>
          <p:nvPr/>
        </p:nvSpPr>
        <p:spPr>
          <a:xfrm>
            <a:off x="64675" y="5120024"/>
            <a:ext cx="4044617" cy="1477328"/>
          </a:xfrm>
          <a:prstGeom prst="rect">
            <a:avLst/>
          </a:prstGeom>
          <a:solidFill>
            <a:srgbClr val="00B0F0"/>
          </a:solidFill>
        </p:spPr>
        <p:txBody>
          <a:bodyPr wrap="square" rtlCol="0">
            <a:spAutoFit/>
          </a:bodyPr>
          <a:lstStyle/>
          <a:p>
            <a:r>
              <a:rPr lang="en-US" sz="1500" dirty="0">
                <a:solidFill>
                  <a:schemeClr val="bg1"/>
                </a:solidFill>
              </a:rPr>
              <a:t>Applying the force at F1, the length of the</a:t>
            </a:r>
          </a:p>
          <a:p>
            <a:r>
              <a:rPr lang="en-US" sz="1500" dirty="0">
                <a:solidFill>
                  <a:schemeClr val="bg1"/>
                </a:solidFill>
              </a:rPr>
              <a:t>force arm is increased which increases the mechanical advantage. Least input force needed.</a:t>
            </a:r>
          </a:p>
          <a:p>
            <a:r>
              <a:rPr lang="en-US" sz="1500" dirty="0">
                <a:solidFill>
                  <a:schemeClr val="bg1"/>
                </a:solidFill>
              </a:rPr>
              <a:t>F3 has shortest force arm and has the smallest mechanical advantage and would require the greatest input force to move the boulder</a:t>
            </a:r>
          </a:p>
        </p:txBody>
      </p:sp>
      <p:sp>
        <p:nvSpPr>
          <p:cNvPr id="3" name="Rectangle 2"/>
          <p:cNvSpPr/>
          <p:nvPr/>
        </p:nvSpPr>
        <p:spPr>
          <a:xfrm rot="1012753">
            <a:off x="6049157" y="5707241"/>
            <a:ext cx="2062913" cy="309251"/>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p:cNvSpPr txBox="1"/>
          <p:nvPr/>
        </p:nvSpPr>
        <p:spPr>
          <a:xfrm rot="991551">
            <a:off x="6310182" y="5733583"/>
            <a:ext cx="1914021" cy="369332"/>
          </a:xfrm>
          <a:prstGeom prst="rect">
            <a:avLst/>
          </a:prstGeom>
          <a:noFill/>
        </p:spPr>
        <p:txBody>
          <a:bodyPr wrap="square" rtlCol="0">
            <a:spAutoFit/>
          </a:bodyPr>
          <a:lstStyle/>
          <a:p>
            <a:r>
              <a:rPr lang="en-US" dirty="0"/>
              <a:t>Resistance arm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circle(in)">
                                      <p:cBhvr>
                                        <p:cTn id="12"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xfrm>
            <a:off x="0" y="0"/>
            <a:ext cx="9144000" cy="714375"/>
          </a:xfrm>
          <a:solidFill>
            <a:srgbClr val="FFFF00"/>
          </a:solidFill>
          <a:ln>
            <a:headEnd/>
            <a:tailEnd/>
          </a:ln>
        </p:spPr>
        <p:style>
          <a:lnRef idx="3">
            <a:schemeClr val="lt1"/>
          </a:lnRef>
          <a:fillRef idx="1">
            <a:schemeClr val="accent4"/>
          </a:fillRef>
          <a:effectRef idx="1">
            <a:schemeClr val="accent4"/>
          </a:effectRef>
          <a:fontRef idx="minor">
            <a:schemeClr val="lt1"/>
          </a:fontRef>
        </p:style>
        <p:txBody>
          <a:bodyPr wrap="square" numCol="1" compatLnSpc="1">
            <a:prstTxWarp prst="textNoShape">
              <a:avLst/>
            </a:prstTxWarp>
          </a:bodyPr>
          <a:lstStyle/>
          <a:p>
            <a:pPr eaLnBrk="1" hangingPunct="1"/>
            <a:r>
              <a:rPr lang="en-AU" sz="3600" b="1" dirty="0">
                <a:solidFill>
                  <a:schemeClr val="tx1"/>
                </a:solidFill>
              </a:rPr>
              <a:t>FIRST CLASS LEVER</a:t>
            </a:r>
          </a:p>
        </p:txBody>
      </p:sp>
      <p:sp>
        <p:nvSpPr>
          <p:cNvPr id="31747" name="Rectangle 3"/>
          <p:cNvSpPr>
            <a:spLocks noGrp="1" noChangeArrowheads="1"/>
          </p:cNvSpPr>
          <p:nvPr>
            <p:ph idx="1"/>
          </p:nvPr>
        </p:nvSpPr>
        <p:spPr bwMode="auto">
          <a:xfrm>
            <a:off x="214313" y="1052513"/>
            <a:ext cx="8675687" cy="648295"/>
          </a:xfrm>
          <a:ln>
            <a:solidFill>
              <a:srgbClr val="FFFF00"/>
            </a:solidFill>
          </a:ln>
        </p:spPr>
        <p:style>
          <a:lnRef idx="2">
            <a:schemeClr val="accent4"/>
          </a:lnRef>
          <a:fillRef idx="1">
            <a:schemeClr val="lt1"/>
          </a:fillRef>
          <a:effectRef idx="0">
            <a:schemeClr val="accent4"/>
          </a:effectRef>
          <a:fontRef idx="minor">
            <a:schemeClr val="dk1"/>
          </a:fontRef>
        </p:style>
        <p:txBody>
          <a:bodyPr wrap="square" numCol="1" anchor="t" anchorCtr="0" compatLnSpc="1">
            <a:prstTxWarp prst="textNoShape">
              <a:avLst/>
            </a:prstTxWarp>
          </a:bodyPr>
          <a:lstStyle/>
          <a:p>
            <a:pPr eaLnBrk="1" hangingPunct="1">
              <a:spcBef>
                <a:spcPts val="0"/>
              </a:spcBef>
              <a:buFont typeface="Arial" pitchFamily="34" charset="0"/>
              <a:buChar char="•"/>
              <a:defRPr/>
            </a:pPr>
            <a:r>
              <a:rPr lang="en-US" sz="1800" dirty="0">
                <a:solidFill>
                  <a:schemeClr val="tx1"/>
                </a:solidFill>
                <a:latin typeface="Calibri" pitchFamily="34" charset="0"/>
                <a:cs typeface="Calibri" pitchFamily="34" charset="0"/>
              </a:rPr>
              <a:t>The axis is located between the resistance and the force </a:t>
            </a:r>
          </a:p>
          <a:p>
            <a:pPr eaLnBrk="1" hangingPunct="1">
              <a:spcBef>
                <a:spcPts val="0"/>
              </a:spcBef>
              <a:buFont typeface="Arial" pitchFamily="34" charset="0"/>
              <a:buChar char="•"/>
              <a:defRPr/>
            </a:pPr>
            <a:r>
              <a:rPr lang="en-US" sz="1800" dirty="0">
                <a:solidFill>
                  <a:schemeClr val="tx1"/>
                </a:solidFill>
                <a:latin typeface="Calibri" pitchFamily="34" charset="0"/>
                <a:cs typeface="Calibri" pitchFamily="34" charset="0"/>
              </a:rPr>
              <a:t>Can be used to generate ↑ speed</a:t>
            </a:r>
          </a:p>
          <a:p>
            <a:pPr marL="400050" lvl="1" indent="0" eaLnBrk="1" hangingPunct="1">
              <a:defRPr/>
            </a:pPr>
            <a:endParaRPr lang="en-AU" sz="1800" dirty="0">
              <a:solidFill>
                <a:schemeClr val="bg1">
                  <a:lumMod val="50000"/>
                </a:schemeClr>
              </a:solidFill>
            </a:endParaRPr>
          </a:p>
          <a:p>
            <a:pPr marL="400050" lvl="1" indent="0" eaLnBrk="1" hangingPunct="1">
              <a:defRPr/>
            </a:pPr>
            <a:endParaRPr lang="en-AU" sz="1800" dirty="0">
              <a:solidFill>
                <a:schemeClr val="bg1">
                  <a:lumMod val="50000"/>
                </a:schemeClr>
              </a:solidFill>
            </a:endParaRPr>
          </a:p>
          <a:p>
            <a:pPr marL="400050" lvl="1" indent="0" eaLnBrk="1" hangingPunct="1">
              <a:defRPr/>
            </a:pPr>
            <a:endParaRPr lang="en-AU" sz="1800" dirty="0">
              <a:solidFill>
                <a:schemeClr val="bg1">
                  <a:lumMod val="50000"/>
                </a:schemeClr>
              </a:solidFill>
            </a:endParaRPr>
          </a:p>
          <a:p>
            <a:pPr marL="0" indent="0" eaLnBrk="1" hangingPunct="1">
              <a:defRPr/>
            </a:pPr>
            <a:endParaRPr lang="en-US" sz="2200" dirty="0">
              <a:solidFill>
                <a:schemeClr val="bg1">
                  <a:lumMod val="50000"/>
                </a:schemeClr>
              </a:solidFill>
            </a:endParaRPr>
          </a:p>
        </p:txBody>
      </p:sp>
      <p:sp>
        <p:nvSpPr>
          <p:cNvPr id="27" name="Footer Placeholder 26"/>
          <p:cNvSpPr>
            <a:spLocks noGrp="1"/>
          </p:cNvSpPr>
          <p:nvPr>
            <p:ph type="ftr" sz="quarter" idx="11"/>
          </p:nvPr>
        </p:nvSpPr>
        <p:spPr>
          <a:xfrm>
            <a:off x="4628728" y="6520259"/>
            <a:ext cx="2895600" cy="365125"/>
          </a:xfrm>
        </p:spPr>
        <p:txBody>
          <a:bodyPr/>
          <a:lstStyle/>
          <a:p>
            <a:pPr>
              <a:defRPr/>
            </a:pPr>
            <a:r>
              <a:rPr lang="en-US">
                <a:solidFill>
                  <a:schemeClr val="bg1">
                    <a:lumMod val="50000"/>
                  </a:schemeClr>
                </a:solidFill>
              </a:rPr>
              <a:t>© PE STUDIES RESOURCES</a:t>
            </a:r>
            <a:endParaRPr lang="en-US" dirty="0">
              <a:solidFill>
                <a:schemeClr val="bg1">
                  <a:lumMod val="50000"/>
                </a:schemeClr>
              </a:solidFill>
            </a:endParaRPr>
          </a:p>
        </p:txBody>
      </p:sp>
      <p:grpSp>
        <p:nvGrpSpPr>
          <p:cNvPr id="40966" name="Group 28"/>
          <p:cNvGrpSpPr>
            <a:grpSpLocks/>
          </p:cNvGrpSpPr>
          <p:nvPr/>
        </p:nvGrpSpPr>
        <p:grpSpPr bwMode="auto">
          <a:xfrm>
            <a:off x="5786438" y="2357438"/>
            <a:ext cx="2647950" cy="1441450"/>
            <a:chOff x="3456" y="1350"/>
            <a:chExt cx="1668" cy="908"/>
          </a:xfrm>
        </p:grpSpPr>
        <p:sp>
          <p:nvSpPr>
            <p:cNvPr id="40982" name="Rectangle 6"/>
            <p:cNvSpPr>
              <a:spLocks noChangeArrowheads="1"/>
            </p:cNvSpPr>
            <p:nvPr/>
          </p:nvSpPr>
          <p:spPr bwMode="auto">
            <a:xfrm>
              <a:off x="3456" y="1740"/>
              <a:ext cx="1668" cy="47"/>
            </a:xfrm>
            <a:prstGeom prst="rect">
              <a:avLst/>
            </a:prstGeom>
            <a:solidFill>
              <a:srgbClr val="FFFF00"/>
            </a:solidFill>
            <a:ln w="9525">
              <a:solidFill>
                <a:srgbClr val="FFFF00"/>
              </a:solidFill>
              <a:miter lim="800000"/>
              <a:headEnd/>
              <a:tailEnd/>
            </a:ln>
          </p:spPr>
          <p:txBody>
            <a:bodyPr wrap="none" anchor="ctr"/>
            <a:lstStyle/>
            <a:p>
              <a:endParaRPr lang="en-US">
                <a:latin typeface="Calibri" pitchFamily="34" charset="0"/>
              </a:endParaRPr>
            </a:p>
          </p:txBody>
        </p:sp>
        <p:sp>
          <p:nvSpPr>
            <p:cNvPr id="40983" name="AutoShape 7"/>
            <p:cNvSpPr>
              <a:spLocks noChangeArrowheads="1"/>
            </p:cNvSpPr>
            <p:nvPr/>
          </p:nvSpPr>
          <p:spPr bwMode="auto">
            <a:xfrm>
              <a:off x="3771" y="1800"/>
              <a:ext cx="162" cy="198"/>
            </a:xfrm>
            <a:prstGeom prst="triangle">
              <a:avLst>
                <a:gd name="adj" fmla="val 50000"/>
              </a:avLst>
            </a:prstGeom>
            <a:solidFill>
              <a:srgbClr val="FF0000"/>
            </a:solidFill>
            <a:ln w="9525">
              <a:solidFill>
                <a:srgbClr val="FF0000"/>
              </a:solidFill>
              <a:miter lim="800000"/>
              <a:headEnd/>
              <a:tailEnd/>
            </a:ln>
          </p:spPr>
          <p:txBody>
            <a:bodyPr wrap="none" anchor="ctr"/>
            <a:lstStyle/>
            <a:p>
              <a:endParaRPr lang="en-US">
                <a:latin typeface="Calibri" pitchFamily="34" charset="0"/>
              </a:endParaRPr>
            </a:p>
          </p:txBody>
        </p:sp>
        <p:sp>
          <p:nvSpPr>
            <p:cNvPr id="40984" name="Line 8"/>
            <p:cNvSpPr>
              <a:spLocks noChangeShapeType="1"/>
            </p:cNvSpPr>
            <p:nvPr/>
          </p:nvSpPr>
          <p:spPr bwMode="auto">
            <a:xfrm>
              <a:off x="3534" y="1428"/>
              <a:ext cx="0" cy="312"/>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40985" name="Line 9"/>
            <p:cNvSpPr>
              <a:spLocks noChangeShapeType="1"/>
            </p:cNvSpPr>
            <p:nvPr/>
          </p:nvSpPr>
          <p:spPr bwMode="auto">
            <a:xfrm>
              <a:off x="5052" y="1428"/>
              <a:ext cx="0" cy="312"/>
            </a:xfrm>
            <a:prstGeom prst="line">
              <a:avLst/>
            </a:prstGeom>
            <a:noFill/>
            <a:ln w="38100">
              <a:solidFill>
                <a:srgbClr val="00B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40986" name="Text Box 10"/>
            <p:cNvSpPr txBox="1">
              <a:spLocks noChangeArrowheads="1"/>
            </p:cNvSpPr>
            <p:nvPr/>
          </p:nvSpPr>
          <p:spPr bwMode="auto">
            <a:xfrm>
              <a:off x="3600" y="1350"/>
              <a:ext cx="255" cy="327"/>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2800">
                  <a:latin typeface="Calibri" pitchFamily="34" charset="0"/>
                </a:rPr>
                <a:t>F</a:t>
              </a:r>
            </a:p>
          </p:txBody>
        </p:sp>
        <p:sp>
          <p:nvSpPr>
            <p:cNvPr id="40987" name="Text Box 11"/>
            <p:cNvSpPr txBox="1">
              <a:spLocks noChangeArrowheads="1"/>
            </p:cNvSpPr>
            <p:nvPr/>
          </p:nvSpPr>
          <p:spPr bwMode="auto">
            <a:xfrm>
              <a:off x="4725" y="1350"/>
              <a:ext cx="234" cy="327"/>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2800">
                  <a:latin typeface="Calibri" pitchFamily="34" charset="0"/>
                </a:rPr>
                <a:t>R</a:t>
              </a:r>
            </a:p>
          </p:txBody>
        </p:sp>
        <p:sp>
          <p:nvSpPr>
            <p:cNvPr id="40988" name="Text Box 12"/>
            <p:cNvSpPr txBox="1">
              <a:spLocks noChangeArrowheads="1"/>
            </p:cNvSpPr>
            <p:nvPr/>
          </p:nvSpPr>
          <p:spPr bwMode="auto">
            <a:xfrm>
              <a:off x="3681" y="2025"/>
              <a:ext cx="1272" cy="23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a:latin typeface="Calibri" pitchFamily="34" charset="0"/>
                </a:rPr>
                <a:t>First class - speed</a:t>
              </a:r>
            </a:p>
          </p:txBody>
        </p:sp>
      </p:grpSp>
      <p:grpSp>
        <p:nvGrpSpPr>
          <p:cNvPr id="40967" name="Group 28"/>
          <p:cNvGrpSpPr>
            <a:grpSpLocks/>
          </p:cNvGrpSpPr>
          <p:nvPr/>
        </p:nvGrpSpPr>
        <p:grpSpPr bwMode="auto">
          <a:xfrm>
            <a:off x="5786438" y="4929188"/>
            <a:ext cx="2647950" cy="1441450"/>
            <a:chOff x="3456" y="1350"/>
            <a:chExt cx="1668" cy="908"/>
          </a:xfrm>
        </p:grpSpPr>
        <p:sp>
          <p:nvSpPr>
            <p:cNvPr id="40975" name="Rectangle 6"/>
            <p:cNvSpPr>
              <a:spLocks noChangeArrowheads="1"/>
            </p:cNvSpPr>
            <p:nvPr/>
          </p:nvSpPr>
          <p:spPr bwMode="auto">
            <a:xfrm>
              <a:off x="3456" y="1740"/>
              <a:ext cx="1668" cy="47"/>
            </a:xfrm>
            <a:prstGeom prst="rect">
              <a:avLst/>
            </a:prstGeom>
            <a:solidFill>
              <a:srgbClr val="FFFF00"/>
            </a:solidFill>
            <a:ln w="9525">
              <a:solidFill>
                <a:srgbClr val="FFFF00"/>
              </a:solidFill>
              <a:miter lim="800000"/>
              <a:headEnd/>
              <a:tailEnd/>
            </a:ln>
          </p:spPr>
          <p:txBody>
            <a:bodyPr wrap="none" anchor="ctr"/>
            <a:lstStyle/>
            <a:p>
              <a:endParaRPr lang="en-US">
                <a:latin typeface="Calibri" pitchFamily="34" charset="0"/>
              </a:endParaRPr>
            </a:p>
          </p:txBody>
        </p:sp>
        <p:sp>
          <p:nvSpPr>
            <p:cNvPr id="40976" name="AutoShape 7"/>
            <p:cNvSpPr>
              <a:spLocks noChangeArrowheads="1"/>
            </p:cNvSpPr>
            <p:nvPr/>
          </p:nvSpPr>
          <p:spPr bwMode="auto">
            <a:xfrm>
              <a:off x="4626" y="1808"/>
              <a:ext cx="162" cy="198"/>
            </a:xfrm>
            <a:prstGeom prst="triangle">
              <a:avLst>
                <a:gd name="adj" fmla="val 50000"/>
              </a:avLst>
            </a:prstGeom>
            <a:solidFill>
              <a:srgbClr val="FF0000"/>
            </a:solidFill>
            <a:ln w="9525">
              <a:solidFill>
                <a:srgbClr val="FF0000"/>
              </a:solidFill>
              <a:miter lim="800000"/>
              <a:headEnd/>
              <a:tailEnd/>
            </a:ln>
          </p:spPr>
          <p:txBody>
            <a:bodyPr wrap="none" anchor="ctr"/>
            <a:lstStyle/>
            <a:p>
              <a:endParaRPr lang="en-US">
                <a:latin typeface="Calibri" pitchFamily="34" charset="0"/>
              </a:endParaRPr>
            </a:p>
          </p:txBody>
        </p:sp>
        <p:sp>
          <p:nvSpPr>
            <p:cNvPr id="40977" name="Line 8"/>
            <p:cNvSpPr>
              <a:spLocks noChangeShapeType="1"/>
            </p:cNvSpPr>
            <p:nvPr/>
          </p:nvSpPr>
          <p:spPr bwMode="auto">
            <a:xfrm>
              <a:off x="3534" y="1428"/>
              <a:ext cx="0" cy="312"/>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40978" name="Line 9"/>
            <p:cNvSpPr>
              <a:spLocks noChangeShapeType="1"/>
            </p:cNvSpPr>
            <p:nvPr/>
          </p:nvSpPr>
          <p:spPr bwMode="auto">
            <a:xfrm>
              <a:off x="5052" y="1428"/>
              <a:ext cx="0" cy="312"/>
            </a:xfrm>
            <a:prstGeom prst="line">
              <a:avLst/>
            </a:prstGeom>
            <a:noFill/>
            <a:ln w="38100">
              <a:solidFill>
                <a:srgbClr val="00B05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AU"/>
            </a:p>
          </p:txBody>
        </p:sp>
        <p:sp>
          <p:nvSpPr>
            <p:cNvPr id="40979" name="Text Box 10"/>
            <p:cNvSpPr txBox="1">
              <a:spLocks noChangeArrowheads="1"/>
            </p:cNvSpPr>
            <p:nvPr/>
          </p:nvSpPr>
          <p:spPr bwMode="auto">
            <a:xfrm>
              <a:off x="3600" y="1350"/>
              <a:ext cx="255" cy="327"/>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2800">
                  <a:latin typeface="Calibri" pitchFamily="34" charset="0"/>
                </a:rPr>
                <a:t>F</a:t>
              </a:r>
            </a:p>
          </p:txBody>
        </p:sp>
        <p:sp>
          <p:nvSpPr>
            <p:cNvPr id="40980" name="Text Box 11"/>
            <p:cNvSpPr txBox="1">
              <a:spLocks noChangeArrowheads="1"/>
            </p:cNvSpPr>
            <p:nvPr/>
          </p:nvSpPr>
          <p:spPr bwMode="auto">
            <a:xfrm>
              <a:off x="4725" y="1350"/>
              <a:ext cx="234" cy="327"/>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2800">
                  <a:latin typeface="Calibri" pitchFamily="34" charset="0"/>
                </a:rPr>
                <a:t>R</a:t>
              </a:r>
            </a:p>
          </p:txBody>
        </p:sp>
        <p:sp>
          <p:nvSpPr>
            <p:cNvPr id="40981" name="Text Box 12"/>
            <p:cNvSpPr txBox="1">
              <a:spLocks noChangeArrowheads="1"/>
            </p:cNvSpPr>
            <p:nvPr/>
          </p:nvSpPr>
          <p:spPr bwMode="auto">
            <a:xfrm>
              <a:off x="3681" y="2025"/>
              <a:ext cx="1272" cy="23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a:latin typeface="Calibri" pitchFamily="34" charset="0"/>
                </a:rPr>
                <a:t>First class - strength</a:t>
              </a:r>
            </a:p>
          </p:txBody>
        </p:sp>
      </p:grpSp>
      <p:cxnSp>
        <p:nvCxnSpPr>
          <p:cNvPr id="36" name="Straight Arrow Connector 35"/>
          <p:cNvCxnSpPr/>
          <p:nvPr/>
        </p:nvCxnSpPr>
        <p:spPr>
          <a:xfrm>
            <a:off x="5857875" y="3213100"/>
            <a:ext cx="500063" cy="1588"/>
          </a:xfrm>
          <a:prstGeom prst="straightConnector1">
            <a:avLst/>
          </a:prstGeom>
          <a:ln w="38100">
            <a:solidFill>
              <a:srgbClr val="00206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5929313" y="5786438"/>
            <a:ext cx="1714500" cy="1587"/>
          </a:xfrm>
          <a:prstGeom prst="straightConnector1">
            <a:avLst/>
          </a:prstGeom>
          <a:ln w="38100">
            <a:solidFill>
              <a:srgbClr val="00206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500813" y="3214688"/>
            <a:ext cx="1785937" cy="1587"/>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929563" y="5786438"/>
            <a:ext cx="442912" cy="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pic>
        <p:nvPicPr>
          <p:cNvPr id="4097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652963"/>
            <a:ext cx="4406900"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Rectangle 1"/>
          <p:cNvSpPr>
            <a:spLocks noChangeArrowheads="1"/>
          </p:cNvSpPr>
          <p:nvPr/>
        </p:nvSpPr>
        <p:spPr bwMode="auto">
          <a:xfrm>
            <a:off x="214313" y="4149725"/>
            <a:ext cx="8605837" cy="400050"/>
          </a:xfrm>
          <a:prstGeom prst="rect">
            <a:avLst/>
          </a:prstGeom>
          <a:ln>
            <a:solidFill>
              <a:srgbClr val="FFFF00"/>
            </a:solidFill>
            <a:headEnd/>
            <a:tailEnd/>
          </a:ln>
        </p:spPr>
        <p:style>
          <a:lnRef idx="2">
            <a:schemeClr val="accent4"/>
          </a:lnRef>
          <a:fillRef idx="1">
            <a:schemeClr val="lt1"/>
          </a:fillRef>
          <a:effectRef idx="0">
            <a:schemeClr val="accent4"/>
          </a:effectRef>
          <a:fontRef idx="minor">
            <a:schemeClr val="dk1"/>
          </a:fontRef>
        </p:style>
        <p:txBody>
          <a:bodyPr>
            <a:spAutoFit/>
          </a:bodyPr>
          <a:lstStyle/>
          <a:p>
            <a:pPr>
              <a:buFont typeface="Arial" charset="0"/>
              <a:buChar char="•"/>
            </a:pPr>
            <a:r>
              <a:rPr lang="en-US" sz="2000">
                <a:solidFill>
                  <a:schemeClr val="tx1"/>
                </a:solidFill>
                <a:latin typeface="Calibri" pitchFamily="34" charset="0"/>
                <a:cs typeface="Calibri" pitchFamily="34" charset="0"/>
              </a:rPr>
              <a:t>Can be used to generate ↑ strength  </a:t>
            </a:r>
          </a:p>
        </p:txBody>
      </p:sp>
      <p:pic>
        <p:nvPicPr>
          <p:cNvPr id="5122"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600" b="95600" l="5667" r="98333"/>
                    </a14:imgEffect>
                  </a14:imgLayer>
                </a14:imgProps>
              </a:ext>
              <a:ext uri="{28A0092B-C50C-407E-A947-70E740481C1C}">
                <a14:useLocalDpi xmlns:a14="http://schemas.microsoft.com/office/drawing/2010/main" val="0"/>
              </a:ext>
            </a:extLst>
          </a:blip>
          <a:srcRect/>
          <a:stretch>
            <a:fillRect/>
          </a:stretch>
        </p:blipFill>
        <p:spPr bwMode="auto">
          <a:xfrm>
            <a:off x="179512" y="1700808"/>
            <a:ext cx="285750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419872" y="2577678"/>
            <a:ext cx="2016224" cy="92333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AU" b="1" dirty="0"/>
              <a:t>Long resistance arm ensures increase speed!</a:t>
            </a:r>
          </a:p>
        </p:txBody>
      </p:sp>
      <p:sp>
        <p:nvSpPr>
          <p:cNvPr id="3" name="Right Arrow 2"/>
          <p:cNvSpPr/>
          <p:nvPr/>
        </p:nvSpPr>
        <p:spPr>
          <a:xfrm rot="10800000">
            <a:off x="2627784" y="2870075"/>
            <a:ext cx="720081" cy="34290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AU"/>
          </a:p>
        </p:txBody>
      </p:sp>
      <p:sp>
        <p:nvSpPr>
          <p:cNvPr id="32" name="TextBox 31"/>
          <p:cNvSpPr txBox="1"/>
          <p:nvPr/>
        </p:nvSpPr>
        <p:spPr>
          <a:xfrm>
            <a:off x="4139952" y="5108991"/>
            <a:ext cx="1560959"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AU" b="1" dirty="0"/>
              <a:t>Long force arm ensures increase strength!</a:t>
            </a:r>
          </a:p>
        </p:txBody>
      </p:sp>
      <p:sp>
        <p:nvSpPr>
          <p:cNvPr id="33" name="Right Arrow 32"/>
          <p:cNvSpPr/>
          <p:nvPr/>
        </p:nvSpPr>
        <p:spPr>
          <a:xfrm rot="9868447">
            <a:off x="2267744" y="5614988"/>
            <a:ext cx="1872208" cy="34290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AU"/>
          </a:p>
        </p:txBody>
      </p:sp>
      <p:sp>
        <p:nvSpPr>
          <p:cNvPr id="4" name="Slide Number Placeholder 3"/>
          <p:cNvSpPr>
            <a:spLocks noGrp="1"/>
          </p:cNvSpPr>
          <p:nvPr>
            <p:ph type="sldNum" sz="quarter" idx="12"/>
          </p:nvPr>
        </p:nvSpPr>
        <p:spPr/>
        <p:txBody>
          <a:bodyPr/>
          <a:lstStyle/>
          <a:p>
            <a:fld id="{9B5CFCF4-B172-4E71-8694-052B86E59B98}" type="slidenum">
              <a:rPr lang="en-US" smtClean="0"/>
              <a:pPr/>
              <a:t>96</a:t>
            </a:fld>
            <a:endParaRPr lang="en-US"/>
          </a:p>
        </p:txBody>
      </p:sp>
    </p:spTree>
    <p:extLst>
      <p:ext uri="{BB962C8B-B14F-4D97-AF65-F5344CB8AC3E}">
        <p14:creationId xmlns:p14="http://schemas.microsoft.com/office/powerpoint/2010/main" val="40550337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Grp="1" noChangeArrowheads="1"/>
          </p:cNvSpPr>
          <p:nvPr>
            <p:ph idx="1"/>
          </p:nvPr>
        </p:nvSpPr>
        <p:spPr>
          <a:xfrm>
            <a:off x="204221" y="980729"/>
            <a:ext cx="8675687" cy="1728191"/>
          </a:xfrm>
        </p:spPr>
        <p:style>
          <a:lnRef idx="3">
            <a:schemeClr val="lt1"/>
          </a:lnRef>
          <a:fillRef idx="1">
            <a:schemeClr val="accent1"/>
          </a:fillRef>
          <a:effectRef idx="1">
            <a:schemeClr val="accent1"/>
          </a:effectRef>
          <a:fontRef idx="minor">
            <a:schemeClr val="lt1"/>
          </a:fontRef>
        </p:style>
        <p:txBody>
          <a:bodyPr>
            <a:normAutofit/>
          </a:bodyPr>
          <a:lstStyle/>
          <a:p>
            <a:pPr marL="342900" lvl="1" indent="-342900">
              <a:buFont typeface="Arial" pitchFamily="34" charset="0"/>
              <a:buChar char="•"/>
            </a:pPr>
            <a:r>
              <a:rPr lang="en-AU" sz="2000" dirty="0"/>
              <a:t>E.g.</a:t>
            </a:r>
          </a:p>
          <a:p>
            <a:pPr marL="685800" lvl="2"/>
            <a:r>
              <a:rPr lang="en-AU" sz="1800" dirty="0"/>
              <a:t>Here we see how a basic understanding of 1</a:t>
            </a:r>
            <a:r>
              <a:rPr lang="en-AU" sz="1800" baseline="30000" dirty="0"/>
              <a:t>st</a:t>
            </a:r>
            <a:r>
              <a:rPr lang="en-AU" sz="1800" dirty="0"/>
              <a:t> class levers allows us to demonstrate how a 5kg weight can balance out a 100kg weight. By placing the 5kg weight 20* further away from the axis/fulcrum than the 100kg weight, the two weights become perfectly balanced.</a:t>
            </a:r>
            <a:endParaRPr lang="en-AU" sz="2200" dirty="0"/>
          </a:p>
        </p:txBody>
      </p:sp>
      <p:sp>
        <p:nvSpPr>
          <p:cNvPr id="4" name="Footer Placeholder 3"/>
          <p:cNvSpPr>
            <a:spLocks noGrp="1"/>
          </p:cNvSpPr>
          <p:nvPr>
            <p:ph type="ftr" sz="quarter" idx="11"/>
          </p:nvPr>
        </p:nvSpPr>
        <p:spPr/>
        <p:txBody>
          <a:bodyPr/>
          <a:lstStyle/>
          <a:p>
            <a:r>
              <a:rPr lang="en-US"/>
              <a:t>© PE STUDIES RESOURCES</a:t>
            </a:r>
          </a:p>
        </p:txBody>
      </p:sp>
      <p:pic>
        <p:nvPicPr>
          <p:cNvPr id="6" name="Picture 5" descr="File:Palanca-ejemplo.jpg">
            <a:hlinkClick r:id="rId2"/>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224408" y="2708920"/>
            <a:ext cx="8668072" cy="367240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Grp="1" noChangeArrowheads="1"/>
          </p:cNvSpPr>
          <p:nvPr>
            <p:ph type="title"/>
          </p:nvPr>
        </p:nvSpPr>
        <p:spPr>
          <a:xfrm>
            <a:off x="0" y="0"/>
            <a:ext cx="9144000" cy="620688"/>
          </a:xfrm>
          <a:solidFill>
            <a:srgbClr val="FFFF00"/>
          </a:solidFill>
        </p:spPr>
        <p:style>
          <a:lnRef idx="3">
            <a:schemeClr val="lt1"/>
          </a:lnRef>
          <a:fillRef idx="1">
            <a:schemeClr val="accent5"/>
          </a:fillRef>
          <a:effectRef idx="1">
            <a:schemeClr val="accent5"/>
          </a:effectRef>
          <a:fontRef idx="minor">
            <a:schemeClr val="lt1"/>
          </a:fontRef>
        </p:style>
        <p:txBody>
          <a:bodyPr>
            <a:normAutofit/>
          </a:bodyPr>
          <a:lstStyle/>
          <a:p>
            <a:pPr fontAlgn="auto">
              <a:spcAft>
                <a:spcPts val="0"/>
              </a:spcAft>
              <a:defRPr/>
            </a:pPr>
            <a:r>
              <a:rPr lang="en-AU" sz="3200" b="1" dirty="0">
                <a:solidFill>
                  <a:schemeClr val="tx1"/>
                </a:solidFill>
              </a:rPr>
              <a:t>FIRST CLASS LEVER</a:t>
            </a:r>
          </a:p>
        </p:txBody>
      </p:sp>
      <p:pic>
        <p:nvPicPr>
          <p:cNvPr id="8" name="Picture 2" descr="C:\Program Files\Microsoft Office\MEDIA\CAGCAT10\j0185604.wmf">
            <a:hlinkClick r:id="rId5" action="ppaction://hlinksldjump"/>
          </p:cNvPr>
          <p:cNvPicPr>
            <a:picLocks noChangeAspect="1" noChangeArrowheads="1"/>
          </p:cNvPicPr>
          <p:nvPr/>
        </p:nvPicPr>
        <p:blipFill>
          <a:blip r:embed="rId6" cstate="print"/>
          <a:srcRect/>
          <a:stretch>
            <a:fillRect/>
          </a:stretch>
        </p:blipFill>
        <p:spPr bwMode="auto">
          <a:xfrm>
            <a:off x="152400" y="6360193"/>
            <a:ext cx="457501" cy="457955"/>
          </a:xfrm>
          <a:prstGeom prst="rect">
            <a:avLst/>
          </a:prstGeom>
          <a:noFill/>
        </p:spPr>
      </p:pic>
      <p:sp>
        <p:nvSpPr>
          <p:cNvPr id="9" name="TextBox 8">
            <a:hlinkClick r:id="rId5" action="ppaction://hlinksldjump"/>
          </p:cNvPr>
          <p:cNvSpPr txBox="1"/>
          <p:nvPr/>
        </p:nvSpPr>
        <p:spPr>
          <a:xfrm>
            <a:off x="0" y="6741948"/>
            <a:ext cx="838200" cy="215444"/>
          </a:xfrm>
          <a:prstGeom prst="rect">
            <a:avLst/>
          </a:prstGeom>
          <a:noFill/>
        </p:spPr>
        <p:txBody>
          <a:bodyPr wrap="square" rtlCol="0">
            <a:spAutoFit/>
          </a:bodyPr>
          <a:lstStyle/>
          <a:p>
            <a:pPr algn="ctr"/>
            <a:r>
              <a:rPr lang="en-AU" sz="800" dirty="0"/>
              <a:t>Home</a:t>
            </a:r>
            <a:endParaRPr lang="en-US" sz="800" dirty="0"/>
          </a:p>
        </p:txBody>
      </p:sp>
      <p:sp>
        <p:nvSpPr>
          <p:cNvPr id="11" name="Rectangle 10"/>
          <p:cNvSpPr/>
          <p:nvPr/>
        </p:nvSpPr>
        <p:spPr>
          <a:xfrm>
            <a:off x="614647" y="6188886"/>
            <a:ext cx="4572000" cy="215444"/>
          </a:xfrm>
          <a:prstGeom prst="rect">
            <a:avLst/>
          </a:prstGeom>
        </p:spPr>
        <p:txBody>
          <a:bodyPr>
            <a:spAutoFit/>
          </a:bodyPr>
          <a:lstStyle/>
          <a:p>
            <a:r>
              <a:rPr lang="en-AU" sz="800" dirty="0"/>
              <a:t>http://en.wikipedia.org/wiki/File:Palanca-ejemplo.jpg</a:t>
            </a:r>
          </a:p>
        </p:txBody>
      </p:sp>
      <p:sp>
        <p:nvSpPr>
          <p:cNvPr id="2" name="Slide Number Placeholder 1"/>
          <p:cNvSpPr>
            <a:spLocks noGrp="1"/>
          </p:cNvSpPr>
          <p:nvPr>
            <p:ph type="sldNum" sz="quarter" idx="12"/>
          </p:nvPr>
        </p:nvSpPr>
        <p:spPr/>
        <p:txBody>
          <a:bodyPr/>
          <a:lstStyle/>
          <a:p>
            <a:fld id="{9B5CFCF4-B172-4E71-8694-052B86E59B98}" type="slidenum">
              <a:rPr lang="en-US" smtClean="0"/>
              <a:pPr/>
              <a:t>97</a:t>
            </a:fld>
            <a:endParaRPr lang="en-US"/>
          </a:p>
        </p:txBody>
      </p:sp>
    </p:spTree>
    <p:extLst>
      <p:ext uri="{BB962C8B-B14F-4D97-AF65-F5344CB8AC3E}">
        <p14:creationId xmlns:p14="http://schemas.microsoft.com/office/powerpoint/2010/main" val="40598976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4703"/>
            <a:ext cx="8812088" cy="2160239"/>
          </a:xfrm>
        </p:spPr>
        <p:style>
          <a:lnRef idx="2">
            <a:schemeClr val="accent2"/>
          </a:lnRef>
          <a:fillRef idx="1">
            <a:schemeClr val="lt1"/>
          </a:fillRef>
          <a:effectRef idx="0">
            <a:schemeClr val="accent2"/>
          </a:effectRef>
          <a:fontRef idx="minor">
            <a:schemeClr val="dk1"/>
          </a:fontRef>
        </p:style>
        <p:txBody>
          <a:bodyPr>
            <a:noAutofit/>
          </a:bodyPr>
          <a:lstStyle/>
          <a:p>
            <a:r>
              <a:rPr lang="en-AU" sz="2000" dirty="0"/>
              <a:t>In 2</a:t>
            </a:r>
            <a:r>
              <a:rPr lang="en-AU" sz="2000" baseline="30000" dirty="0"/>
              <a:t>nd</a:t>
            </a:r>
            <a:r>
              <a:rPr lang="en-AU" sz="2000" dirty="0"/>
              <a:t> class levers the axis/fulcrum is located at the end with the resistance in the middle and force applied at the opposite end</a:t>
            </a:r>
          </a:p>
          <a:p>
            <a:r>
              <a:rPr lang="en-AU" sz="2000" dirty="0"/>
              <a:t>Like 1</a:t>
            </a:r>
            <a:r>
              <a:rPr lang="en-AU" sz="2000" baseline="30000" dirty="0"/>
              <a:t>st</a:t>
            </a:r>
            <a:r>
              <a:rPr lang="en-AU" sz="2000" dirty="0"/>
              <a:t> class levers, 2</a:t>
            </a:r>
            <a:r>
              <a:rPr lang="en-AU" sz="2000" baseline="30000" dirty="0"/>
              <a:t>nd</a:t>
            </a:r>
            <a:r>
              <a:rPr lang="en-AU" sz="2000" dirty="0"/>
              <a:t> class levers are very rare in the human body</a:t>
            </a:r>
          </a:p>
          <a:p>
            <a:r>
              <a:rPr lang="en-AU" sz="2000" dirty="0"/>
              <a:t>An example of a 2</a:t>
            </a:r>
            <a:r>
              <a:rPr lang="en-AU" sz="2000" baseline="30000" dirty="0"/>
              <a:t>nd</a:t>
            </a:r>
            <a:r>
              <a:rPr lang="en-AU" sz="2000" dirty="0"/>
              <a:t> class lever is a wheelbarrow, where a large force arm ensures ↑ strength to an object can be applied</a:t>
            </a:r>
          </a:p>
          <a:p>
            <a:r>
              <a:rPr lang="en-AU" sz="2000" dirty="0"/>
              <a:t>An example in the human body can be seen whilst performing a push up</a:t>
            </a:r>
            <a:endParaRPr lang="en-US" sz="2000" dirty="0"/>
          </a:p>
        </p:txBody>
      </p:sp>
      <p:sp>
        <p:nvSpPr>
          <p:cNvPr id="4" name="Rectangle 2"/>
          <p:cNvSpPr>
            <a:spLocks noGrp="1" noChangeArrowheads="1"/>
          </p:cNvSpPr>
          <p:nvPr>
            <p:ph type="title"/>
          </p:nvPr>
        </p:nvSpPr>
        <p:spPr>
          <a:xfrm>
            <a:off x="0" y="0"/>
            <a:ext cx="9144000" cy="620688"/>
          </a:xfrm>
          <a:solidFill>
            <a:srgbClr val="FFFF00"/>
          </a:solidFill>
        </p:spPr>
        <p:style>
          <a:lnRef idx="3">
            <a:schemeClr val="lt1"/>
          </a:lnRef>
          <a:fillRef idx="1">
            <a:schemeClr val="accent5"/>
          </a:fillRef>
          <a:effectRef idx="1">
            <a:schemeClr val="accent5"/>
          </a:effectRef>
          <a:fontRef idx="minor">
            <a:schemeClr val="lt1"/>
          </a:fontRef>
        </p:style>
        <p:txBody>
          <a:bodyPr>
            <a:normAutofit/>
          </a:bodyPr>
          <a:lstStyle/>
          <a:p>
            <a:pPr fontAlgn="auto">
              <a:spcAft>
                <a:spcPts val="0"/>
              </a:spcAft>
              <a:defRPr/>
            </a:pPr>
            <a:r>
              <a:rPr lang="en-AU" sz="3200" b="1" dirty="0">
                <a:solidFill>
                  <a:schemeClr val="tx1"/>
                </a:solidFill>
              </a:rPr>
              <a:t>SECOND CLASS LEVER</a:t>
            </a:r>
          </a:p>
        </p:txBody>
      </p:sp>
      <p:grpSp>
        <p:nvGrpSpPr>
          <p:cNvPr id="5" name="Group 28"/>
          <p:cNvGrpSpPr>
            <a:grpSpLocks/>
          </p:cNvGrpSpPr>
          <p:nvPr/>
        </p:nvGrpSpPr>
        <p:grpSpPr bwMode="auto">
          <a:xfrm>
            <a:off x="4429125" y="5569146"/>
            <a:ext cx="4392171" cy="1288858"/>
            <a:chOff x="3456" y="2433"/>
            <a:chExt cx="1685" cy="489"/>
          </a:xfrm>
        </p:grpSpPr>
        <p:sp>
          <p:nvSpPr>
            <p:cNvPr id="13" name="Rectangle 13"/>
            <p:cNvSpPr>
              <a:spLocks noChangeArrowheads="1"/>
            </p:cNvSpPr>
            <p:nvPr/>
          </p:nvSpPr>
          <p:spPr bwMode="auto">
            <a:xfrm>
              <a:off x="3456" y="2664"/>
              <a:ext cx="1668" cy="47"/>
            </a:xfrm>
            <a:prstGeom prst="rect">
              <a:avLst/>
            </a:prstGeom>
            <a:solidFill>
              <a:srgbClr val="FFFF00"/>
            </a:solidFill>
            <a:ln w="9525">
              <a:solidFill>
                <a:srgbClr val="FFFF00"/>
              </a:solidFill>
              <a:miter lim="800000"/>
              <a:headEnd/>
              <a:tailEnd/>
            </a:ln>
            <a:effectLst/>
          </p:spPr>
          <p:txBody>
            <a:bodyPr wrap="none" anchor="ctr"/>
            <a:lstStyle/>
            <a:p>
              <a:endParaRPr lang="en-US"/>
            </a:p>
          </p:txBody>
        </p:sp>
        <p:sp>
          <p:nvSpPr>
            <p:cNvPr id="14" name="AutoShape 14"/>
            <p:cNvSpPr>
              <a:spLocks noChangeArrowheads="1"/>
            </p:cNvSpPr>
            <p:nvPr/>
          </p:nvSpPr>
          <p:spPr bwMode="auto">
            <a:xfrm>
              <a:off x="3456" y="2724"/>
              <a:ext cx="162" cy="198"/>
            </a:xfrm>
            <a:prstGeom prst="triangle">
              <a:avLst>
                <a:gd name="adj" fmla="val 50000"/>
              </a:avLst>
            </a:prstGeom>
            <a:solidFill>
              <a:srgbClr val="FF0000"/>
            </a:solidFill>
            <a:ln w="9525">
              <a:solidFill>
                <a:srgbClr val="FF0000"/>
              </a:solidFill>
              <a:miter lim="800000"/>
              <a:headEnd/>
              <a:tailEnd/>
            </a:ln>
            <a:effectLst/>
          </p:spPr>
          <p:txBody>
            <a:bodyPr wrap="none" anchor="ctr"/>
            <a:lstStyle/>
            <a:p>
              <a:endParaRPr lang="en-US"/>
            </a:p>
          </p:txBody>
        </p:sp>
        <p:sp>
          <p:nvSpPr>
            <p:cNvPr id="15" name="Line 15"/>
            <p:cNvSpPr>
              <a:spLocks noChangeShapeType="1"/>
            </p:cNvSpPr>
            <p:nvPr/>
          </p:nvSpPr>
          <p:spPr bwMode="auto">
            <a:xfrm>
              <a:off x="3927" y="2538"/>
              <a:ext cx="0" cy="127"/>
            </a:xfrm>
            <a:prstGeom prst="line">
              <a:avLst/>
            </a:prstGeom>
            <a:noFill/>
            <a:ln w="38100">
              <a:solidFill>
                <a:srgbClr val="00B050"/>
              </a:solidFill>
              <a:round/>
              <a:headEnd/>
              <a:tailEnd type="triangle" w="med" len="med"/>
            </a:ln>
            <a:effectLst/>
          </p:spPr>
          <p:txBody>
            <a:bodyPr wrap="none" anchor="ctr"/>
            <a:lstStyle/>
            <a:p>
              <a:endParaRPr lang="en-US"/>
            </a:p>
          </p:txBody>
        </p:sp>
        <p:sp>
          <p:nvSpPr>
            <p:cNvPr id="16" name="Line 16"/>
            <p:cNvSpPr>
              <a:spLocks noChangeShapeType="1"/>
            </p:cNvSpPr>
            <p:nvPr/>
          </p:nvSpPr>
          <p:spPr bwMode="auto">
            <a:xfrm flipV="1">
              <a:off x="5052" y="2545"/>
              <a:ext cx="0" cy="119"/>
            </a:xfrm>
            <a:prstGeom prst="line">
              <a:avLst/>
            </a:prstGeom>
            <a:noFill/>
            <a:ln w="38100">
              <a:solidFill>
                <a:srgbClr val="00B0F0"/>
              </a:solidFill>
              <a:round/>
              <a:headEnd/>
              <a:tailEnd type="triangle" w="med" len="med"/>
            </a:ln>
            <a:effectLst/>
          </p:spPr>
          <p:txBody>
            <a:bodyPr wrap="none" anchor="ctr"/>
            <a:lstStyle/>
            <a:p>
              <a:endParaRPr lang="en-US"/>
            </a:p>
          </p:txBody>
        </p:sp>
        <p:sp>
          <p:nvSpPr>
            <p:cNvPr id="17" name="Text Box 17"/>
            <p:cNvSpPr txBox="1">
              <a:spLocks noChangeArrowheads="1"/>
            </p:cNvSpPr>
            <p:nvPr/>
          </p:nvSpPr>
          <p:spPr bwMode="auto">
            <a:xfrm>
              <a:off x="3824" y="2433"/>
              <a:ext cx="212" cy="117"/>
            </a:xfrm>
            <a:prstGeom prst="rect">
              <a:avLst/>
            </a:prstGeom>
            <a:solidFill>
              <a:srgbClr val="00B050"/>
            </a:solidFill>
            <a:ln w="9525">
              <a:noFill/>
              <a:miter lim="800000"/>
              <a:headEnd/>
              <a:tailEnd/>
            </a:ln>
            <a:effectLst/>
          </p:spPr>
          <p:txBody>
            <a:bodyPr wrap="square">
              <a:spAutoFit/>
            </a:bodyPr>
            <a:lstStyle/>
            <a:p>
              <a:pPr algn="ctr">
                <a:spcBef>
                  <a:spcPct val="50000"/>
                </a:spcBef>
              </a:pPr>
              <a:r>
                <a:rPr lang="en-US" sz="1400" dirty="0"/>
                <a:t>R</a:t>
              </a:r>
            </a:p>
          </p:txBody>
        </p:sp>
        <p:sp>
          <p:nvSpPr>
            <p:cNvPr id="18" name="Text Box 18"/>
            <p:cNvSpPr txBox="1">
              <a:spLocks noChangeArrowheads="1"/>
            </p:cNvSpPr>
            <p:nvPr/>
          </p:nvSpPr>
          <p:spPr bwMode="auto">
            <a:xfrm>
              <a:off x="4973" y="2440"/>
              <a:ext cx="168" cy="117"/>
            </a:xfrm>
            <a:prstGeom prst="rect">
              <a:avLst/>
            </a:prstGeom>
            <a:solidFill>
              <a:srgbClr val="00B0F0"/>
            </a:solidFill>
            <a:ln w="9525">
              <a:noFill/>
              <a:miter lim="800000"/>
              <a:headEnd/>
              <a:tailEnd/>
            </a:ln>
            <a:effectLst/>
          </p:spPr>
          <p:txBody>
            <a:bodyPr wrap="square">
              <a:spAutoFit/>
            </a:bodyPr>
            <a:lstStyle/>
            <a:p>
              <a:pPr algn="ctr">
                <a:spcBef>
                  <a:spcPct val="50000"/>
                </a:spcBef>
              </a:pPr>
              <a:r>
                <a:rPr lang="en-US" sz="1400" dirty="0"/>
                <a:t>F</a:t>
              </a:r>
            </a:p>
          </p:txBody>
        </p:sp>
      </p:grpSp>
      <p:pic>
        <p:nvPicPr>
          <p:cNvPr id="1026" name="Picture 2" descr="D:\Courses of Study\powerpoints for sale\sports photos\IMG_0662.JPG"/>
          <p:cNvPicPr>
            <a:picLocks noChangeAspect="1" noChangeArrowheads="1"/>
          </p:cNvPicPr>
          <p:nvPr/>
        </p:nvPicPr>
        <p:blipFill>
          <a:blip r:embed="rId2"/>
          <a:srcRect/>
          <a:stretch>
            <a:fillRect/>
          </a:stretch>
        </p:blipFill>
        <p:spPr bwMode="auto">
          <a:xfrm>
            <a:off x="4643438" y="2924942"/>
            <a:ext cx="4000528" cy="2432883"/>
          </a:xfrm>
          <a:prstGeom prst="rect">
            <a:avLst/>
          </a:prstGeom>
          <a:noFill/>
        </p:spPr>
      </p:pic>
      <p:sp>
        <p:nvSpPr>
          <p:cNvPr id="20" name="Footer Placeholder 19"/>
          <p:cNvSpPr>
            <a:spLocks noGrp="1"/>
          </p:cNvSpPr>
          <p:nvPr>
            <p:ph type="ftr" sz="quarter" idx="11"/>
          </p:nvPr>
        </p:nvSpPr>
        <p:spPr>
          <a:xfrm>
            <a:off x="1500166" y="6356350"/>
            <a:ext cx="2895600" cy="365125"/>
          </a:xfrm>
        </p:spPr>
        <p:txBody>
          <a:bodyPr/>
          <a:lstStyle/>
          <a:p>
            <a:r>
              <a:rPr lang="en-US"/>
              <a:t>© PE STUDIES RESOURCES</a:t>
            </a:r>
          </a:p>
        </p:txBody>
      </p:sp>
      <p:pic>
        <p:nvPicPr>
          <p:cNvPr id="21" name="Picture 2" descr="C:\Program Files\Microsoft Office\MEDIA\CAGCAT10\j0185604.wmf">
            <a:hlinkClick r:id="rId3" action="ppaction://hlinksldjump"/>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22" name="TextBox 21">
            <a:hlinkClick r:id="rId3" action="ppaction://hlinksldjump"/>
          </p:cNvPr>
          <p:cNvSpPr txBox="1"/>
          <p:nvPr/>
        </p:nvSpPr>
        <p:spPr>
          <a:xfrm>
            <a:off x="0" y="6571142"/>
            <a:ext cx="838200" cy="215444"/>
          </a:xfrm>
          <a:prstGeom prst="rect">
            <a:avLst/>
          </a:prstGeom>
          <a:noFill/>
        </p:spPr>
        <p:txBody>
          <a:bodyPr wrap="square" rtlCol="0">
            <a:spAutoFit/>
          </a:bodyPr>
          <a:lstStyle/>
          <a:p>
            <a:pPr algn="ctr"/>
            <a:r>
              <a:rPr lang="en-AU" sz="800" dirty="0"/>
              <a:t>Home</a:t>
            </a:r>
            <a:endParaRPr lang="en-US" sz="800" dirty="0"/>
          </a:p>
        </p:txBody>
      </p:sp>
      <p:pic>
        <p:nvPicPr>
          <p:cNvPr id="3074" name="Picture 2" descr="http://upload.wikimedia.org/wikipedia/commons/7/71/Woman_with_wheelbarrow.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150" y="2924943"/>
            <a:ext cx="3374671" cy="2363001"/>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8"/>
          <p:cNvGrpSpPr>
            <a:grpSpLocks/>
          </p:cNvGrpSpPr>
          <p:nvPr/>
        </p:nvGrpSpPr>
        <p:grpSpPr bwMode="auto">
          <a:xfrm>
            <a:off x="1239107" y="5496834"/>
            <a:ext cx="2036788" cy="1172528"/>
            <a:chOff x="3618" y="2302"/>
            <a:chExt cx="1297" cy="620"/>
          </a:xfrm>
        </p:grpSpPr>
        <p:sp>
          <p:nvSpPr>
            <p:cNvPr id="24" name="Rectangle 13"/>
            <p:cNvSpPr>
              <a:spLocks noChangeArrowheads="1"/>
            </p:cNvSpPr>
            <p:nvPr/>
          </p:nvSpPr>
          <p:spPr bwMode="auto">
            <a:xfrm>
              <a:off x="3618" y="2664"/>
              <a:ext cx="1159" cy="24"/>
            </a:xfrm>
            <a:prstGeom prst="rect">
              <a:avLst/>
            </a:prstGeom>
            <a:solidFill>
              <a:srgbClr val="FFFF00"/>
            </a:solidFill>
            <a:ln w="9525">
              <a:solidFill>
                <a:srgbClr val="FFFF00"/>
              </a:solidFill>
              <a:miter lim="800000"/>
              <a:headEnd/>
              <a:tailEnd/>
            </a:ln>
            <a:effectLst/>
          </p:spPr>
          <p:txBody>
            <a:bodyPr wrap="none" anchor="ctr"/>
            <a:lstStyle/>
            <a:p>
              <a:endParaRPr lang="en-US"/>
            </a:p>
          </p:txBody>
        </p:sp>
        <p:sp>
          <p:nvSpPr>
            <p:cNvPr id="25" name="AutoShape 14"/>
            <p:cNvSpPr>
              <a:spLocks noChangeArrowheads="1"/>
            </p:cNvSpPr>
            <p:nvPr/>
          </p:nvSpPr>
          <p:spPr bwMode="auto">
            <a:xfrm>
              <a:off x="3652" y="2724"/>
              <a:ext cx="162" cy="198"/>
            </a:xfrm>
            <a:prstGeom prst="triangle">
              <a:avLst>
                <a:gd name="adj" fmla="val 50000"/>
              </a:avLst>
            </a:prstGeom>
            <a:solidFill>
              <a:srgbClr val="FF0000"/>
            </a:solidFill>
            <a:ln w="9525">
              <a:solidFill>
                <a:srgbClr val="FF0000"/>
              </a:solidFill>
              <a:miter lim="800000"/>
              <a:headEnd/>
              <a:tailEnd/>
            </a:ln>
            <a:effectLst/>
          </p:spPr>
          <p:txBody>
            <a:bodyPr wrap="none" anchor="ctr"/>
            <a:lstStyle/>
            <a:p>
              <a:endParaRPr lang="en-US"/>
            </a:p>
          </p:txBody>
        </p:sp>
        <p:sp>
          <p:nvSpPr>
            <p:cNvPr id="26" name="Line 15"/>
            <p:cNvSpPr>
              <a:spLocks noChangeShapeType="1"/>
            </p:cNvSpPr>
            <p:nvPr/>
          </p:nvSpPr>
          <p:spPr bwMode="auto">
            <a:xfrm>
              <a:off x="4135" y="2464"/>
              <a:ext cx="0" cy="201"/>
            </a:xfrm>
            <a:prstGeom prst="line">
              <a:avLst/>
            </a:prstGeom>
            <a:noFill/>
            <a:ln w="38100">
              <a:solidFill>
                <a:srgbClr val="00B050"/>
              </a:solidFill>
              <a:round/>
              <a:headEnd/>
              <a:tailEnd type="triangle" w="med" len="med"/>
            </a:ln>
            <a:effectLst/>
          </p:spPr>
          <p:txBody>
            <a:bodyPr wrap="none" anchor="ctr"/>
            <a:lstStyle/>
            <a:p>
              <a:endParaRPr lang="en-US"/>
            </a:p>
          </p:txBody>
        </p:sp>
        <p:sp>
          <p:nvSpPr>
            <p:cNvPr id="28" name="Line 16"/>
            <p:cNvSpPr>
              <a:spLocks noChangeShapeType="1"/>
            </p:cNvSpPr>
            <p:nvPr/>
          </p:nvSpPr>
          <p:spPr bwMode="auto">
            <a:xfrm flipV="1">
              <a:off x="4777" y="2440"/>
              <a:ext cx="0" cy="224"/>
            </a:xfrm>
            <a:prstGeom prst="line">
              <a:avLst/>
            </a:prstGeom>
            <a:noFill/>
            <a:ln w="38100">
              <a:solidFill>
                <a:srgbClr val="00B0F0"/>
              </a:solidFill>
              <a:round/>
              <a:headEnd/>
              <a:tailEnd type="triangle" w="med" len="med"/>
            </a:ln>
            <a:effectLst/>
          </p:spPr>
          <p:txBody>
            <a:bodyPr wrap="none" anchor="ctr"/>
            <a:lstStyle/>
            <a:p>
              <a:endParaRPr lang="en-US"/>
            </a:p>
          </p:txBody>
        </p:sp>
        <p:sp>
          <p:nvSpPr>
            <p:cNvPr id="30" name="Text Box 17"/>
            <p:cNvSpPr txBox="1">
              <a:spLocks noChangeArrowheads="1"/>
            </p:cNvSpPr>
            <p:nvPr/>
          </p:nvSpPr>
          <p:spPr bwMode="auto">
            <a:xfrm>
              <a:off x="3977" y="2302"/>
              <a:ext cx="342" cy="163"/>
            </a:xfrm>
            <a:prstGeom prst="rect">
              <a:avLst/>
            </a:prstGeom>
            <a:solidFill>
              <a:srgbClr val="00B050"/>
            </a:solidFill>
            <a:ln w="9525">
              <a:noFill/>
              <a:miter lim="800000"/>
              <a:headEnd/>
              <a:tailEnd/>
            </a:ln>
            <a:effectLst/>
          </p:spPr>
          <p:txBody>
            <a:bodyPr wrap="square">
              <a:spAutoFit/>
            </a:bodyPr>
            <a:lstStyle/>
            <a:p>
              <a:pPr algn="ctr">
                <a:spcBef>
                  <a:spcPct val="50000"/>
                </a:spcBef>
              </a:pPr>
              <a:r>
                <a:rPr lang="en-US" sz="1400" dirty="0"/>
                <a:t>R</a:t>
              </a:r>
            </a:p>
          </p:txBody>
        </p:sp>
        <p:sp>
          <p:nvSpPr>
            <p:cNvPr id="31" name="Text Box 18"/>
            <p:cNvSpPr txBox="1">
              <a:spLocks noChangeArrowheads="1"/>
            </p:cNvSpPr>
            <p:nvPr/>
          </p:nvSpPr>
          <p:spPr bwMode="auto">
            <a:xfrm>
              <a:off x="4645" y="2302"/>
              <a:ext cx="270" cy="163"/>
            </a:xfrm>
            <a:prstGeom prst="rect">
              <a:avLst/>
            </a:prstGeom>
            <a:solidFill>
              <a:srgbClr val="00B0F0"/>
            </a:solidFill>
            <a:ln w="9525">
              <a:noFill/>
              <a:miter lim="800000"/>
              <a:headEnd/>
              <a:tailEnd/>
            </a:ln>
            <a:effectLst/>
          </p:spPr>
          <p:txBody>
            <a:bodyPr wrap="square">
              <a:spAutoFit/>
            </a:bodyPr>
            <a:lstStyle/>
            <a:p>
              <a:pPr algn="ctr">
                <a:spcBef>
                  <a:spcPct val="50000"/>
                </a:spcBef>
              </a:pPr>
              <a:r>
                <a:rPr lang="en-US" sz="1400" dirty="0"/>
                <a:t>F</a:t>
              </a:r>
            </a:p>
          </p:txBody>
        </p:sp>
      </p:grpSp>
      <p:sp>
        <p:nvSpPr>
          <p:cNvPr id="2" name="Rectangle 1"/>
          <p:cNvSpPr/>
          <p:nvPr/>
        </p:nvSpPr>
        <p:spPr>
          <a:xfrm>
            <a:off x="381150" y="5229780"/>
            <a:ext cx="3370846" cy="215444"/>
          </a:xfrm>
          <a:prstGeom prst="rect">
            <a:avLst/>
          </a:prstGeom>
        </p:spPr>
        <p:txBody>
          <a:bodyPr wrap="square">
            <a:spAutoFit/>
          </a:bodyPr>
          <a:lstStyle/>
          <a:p>
            <a:r>
              <a:rPr lang="en-AU" sz="800" dirty="0"/>
              <a:t>http://commons.wikimedia.org/wiki/File:Woman_with_wheelbarrow.jpg</a:t>
            </a:r>
          </a:p>
        </p:txBody>
      </p:sp>
      <p:sp>
        <p:nvSpPr>
          <p:cNvPr id="6" name="Slide Number Placeholder 5"/>
          <p:cNvSpPr>
            <a:spLocks noGrp="1"/>
          </p:cNvSpPr>
          <p:nvPr>
            <p:ph type="sldNum" sz="quarter" idx="12"/>
          </p:nvPr>
        </p:nvSpPr>
        <p:spPr/>
        <p:txBody>
          <a:bodyPr/>
          <a:lstStyle/>
          <a:p>
            <a:fld id="{9B5CFCF4-B172-4E71-8694-052B86E59B98}" type="slidenum">
              <a:rPr lang="en-US" smtClean="0"/>
              <a:pPr/>
              <a:t>98</a:t>
            </a:fld>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052734"/>
            <a:ext cx="4141694" cy="4896546"/>
          </a:xfrm>
        </p:spPr>
        <p:style>
          <a:lnRef idx="2">
            <a:schemeClr val="accent2"/>
          </a:lnRef>
          <a:fillRef idx="1">
            <a:schemeClr val="lt1"/>
          </a:fillRef>
          <a:effectRef idx="0">
            <a:schemeClr val="accent2"/>
          </a:effectRef>
          <a:fontRef idx="minor">
            <a:schemeClr val="dk1"/>
          </a:fontRef>
        </p:style>
        <p:txBody>
          <a:bodyPr>
            <a:normAutofit lnSpcReduction="10000"/>
          </a:bodyPr>
          <a:lstStyle/>
          <a:p>
            <a:r>
              <a:rPr lang="en-AU" sz="2000" dirty="0"/>
              <a:t>In 3</a:t>
            </a:r>
            <a:r>
              <a:rPr lang="en-AU" sz="2000" baseline="30000" dirty="0"/>
              <a:t>rd</a:t>
            </a:r>
            <a:r>
              <a:rPr lang="en-AU" sz="2000" dirty="0"/>
              <a:t> class levers, the axis/fulcrum is located at one end with application of the force in the middle and resistance applied at the opposite end.</a:t>
            </a:r>
          </a:p>
          <a:p>
            <a:r>
              <a:rPr lang="en-AU" sz="2000" dirty="0"/>
              <a:t>This is the most common type of lever in the human body as mechanically we are built for speed</a:t>
            </a:r>
          </a:p>
          <a:p>
            <a:pPr lvl="1"/>
            <a:r>
              <a:rPr lang="en-AU" sz="1600" dirty="0"/>
              <a:t>A large resistance arm ensures ↑ speed can be obtained</a:t>
            </a:r>
          </a:p>
          <a:p>
            <a:r>
              <a:rPr lang="en-AU" sz="2000" dirty="0"/>
              <a:t>When looking at the human body, the muscle attachment represents the application of force, the joint usually represents the axis/fulcrum and the weight/load represents the resistance</a:t>
            </a:r>
          </a:p>
        </p:txBody>
      </p:sp>
      <p:sp>
        <p:nvSpPr>
          <p:cNvPr id="4" name="Rectangle 2"/>
          <p:cNvSpPr>
            <a:spLocks noGrp="1" noChangeArrowheads="1"/>
          </p:cNvSpPr>
          <p:nvPr>
            <p:ph type="title"/>
          </p:nvPr>
        </p:nvSpPr>
        <p:spPr>
          <a:xfrm>
            <a:off x="0" y="0"/>
            <a:ext cx="9144000" cy="620688"/>
          </a:xfrm>
          <a:solidFill>
            <a:srgbClr val="FFFF00"/>
          </a:solidFill>
        </p:spPr>
        <p:style>
          <a:lnRef idx="3">
            <a:schemeClr val="lt1"/>
          </a:lnRef>
          <a:fillRef idx="1">
            <a:schemeClr val="accent5"/>
          </a:fillRef>
          <a:effectRef idx="1">
            <a:schemeClr val="accent5"/>
          </a:effectRef>
          <a:fontRef idx="minor">
            <a:schemeClr val="lt1"/>
          </a:fontRef>
        </p:style>
        <p:txBody>
          <a:bodyPr>
            <a:normAutofit/>
          </a:bodyPr>
          <a:lstStyle/>
          <a:p>
            <a:pPr fontAlgn="auto">
              <a:spcAft>
                <a:spcPts val="0"/>
              </a:spcAft>
              <a:defRPr/>
            </a:pPr>
            <a:r>
              <a:rPr lang="en-AU" sz="3200" b="1" dirty="0">
                <a:solidFill>
                  <a:schemeClr val="tx1"/>
                </a:solidFill>
              </a:rPr>
              <a:t>THIRD CLASS LEVER</a:t>
            </a:r>
          </a:p>
        </p:txBody>
      </p:sp>
      <p:sp>
        <p:nvSpPr>
          <p:cNvPr id="16" name="Footer Placeholder 15"/>
          <p:cNvSpPr>
            <a:spLocks noGrp="1"/>
          </p:cNvSpPr>
          <p:nvPr>
            <p:ph type="ftr" sz="quarter" idx="11"/>
          </p:nvPr>
        </p:nvSpPr>
        <p:spPr>
          <a:xfrm>
            <a:off x="3124200" y="6520259"/>
            <a:ext cx="2895600" cy="365125"/>
          </a:xfrm>
        </p:spPr>
        <p:txBody>
          <a:bodyPr/>
          <a:lstStyle/>
          <a:p>
            <a:r>
              <a:rPr lang="en-US"/>
              <a:t>© PE STUDIES RESOURCES</a:t>
            </a:r>
          </a:p>
        </p:txBody>
      </p:sp>
      <p:pic>
        <p:nvPicPr>
          <p:cNvPr id="17"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8" name="TextBox 17">
            <a:hlinkClick r:id="rId2" action="ppaction://hlinksldjump"/>
          </p:cNvPr>
          <p:cNvSpPr txBox="1"/>
          <p:nvPr/>
        </p:nvSpPr>
        <p:spPr>
          <a:xfrm>
            <a:off x="0" y="6571142"/>
            <a:ext cx="838200" cy="215444"/>
          </a:xfrm>
          <a:prstGeom prst="rect">
            <a:avLst/>
          </a:prstGeom>
          <a:noFill/>
        </p:spPr>
        <p:txBody>
          <a:bodyPr wrap="square" rtlCol="0">
            <a:spAutoFit/>
          </a:bodyPr>
          <a:lstStyle/>
          <a:p>
            <a:pPr algn="ctr"/>
            <a:r>
              <a:rPr lang="en-AU" sz="800" dirty="0"/>
              <a:t>Home</a:t>
            </a:r>
            <a:endParaRPr lang="en-US" sz="800" dirty="0"/>
          </a:p>
        </p:txBody>
      </p:sp>
      <p:pic>
        <p:nvPicPr>
          <p:cNvPr id="7" name="Picture 2" descr="http://www.humankinetics.com/AcuCustom/Sitename/DAM/086/19art_Ma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3670" y="836710"/>
            <a:ext cx="4524375" cy="521343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9B5CFCF4-B172-4E71-8694-052B86E59B98}" type="slidenum">
              <a:rPr lang="en-US" smtClean="0"/>
              <a:pPr/>
              <a:t>99</a:t>
            </a:fld>
            <a:endParaRPr lang="en-US"/>
          </a:p>
        </p:txBody>
      </p:sp>
      <p:sp>
        <p:nvSpPr>
          <p:cNvPr id="5" name="Rectangle 4"/>
          <p:cNvSpPr/>
          <p:nvPr/>
        </p:nvSpPr>
        <p:spPr>
          <a:xfrm>
            <a:off x="4491402" y="6025863"/>
            <a:ext cx="2528870" cy="184666"/>
          </a:xfrm>
          <a:prstGeom prst="rect">
            <a:avLst/>
          </a:prstGeom>
        </p:spPr>
        <p:txBody>
          <a:bodyPr wrap="square">
            <a:spAutoFit/>
          </a:bodyPr>
          <a:lstStyle/>
          <a:p>
            <a:r>
              <a:rPr lang="en-AU" sz="600" dirty="0"/>
              <a:t>http://www.slideshare.net/deanlr55/levers-resistance-and-exercise</a:t>
            </a:r>
          </a:p>
        </p:txBody>
      </p:sp>
    </p:spTree>
  </p:cSld>
  <p:clrMapOvr>
    <a:masterClrMapping/>
  </p:clrMapOvr>
</p:sld>
</file>

<file path=ppt/theme/theme1.xml><?xml version="1.0" encoding="utf-8"?>
<a:theme xmlns:a="http://schemas.openxmlformats.org/drawingml/2006/main" name="Office Them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084F782B44B804491BD47134566B440" ma:contentTypeVersion="9" ma:contentTypeDescription="Create a new document." ma:contentTypeScope="" ma:versionID="cbb2b87b2825260174a3b5acc63b7c5b">
  <xsd:schema xmlns:xsd="http://www.w3.org/2001/XMLSchema" xmlns:xs="http://www.w3.org/2001/XMLSchema" xmlns:p="http://schemas.microsoft.com/office/2006/metadata/properties" xmlns:ns2="f22e39c8-d767-44e9-a8e1-1b226830e9b5" xmlns:ns3="8ac6b644-eb58-4e98-af7c-2261abef3e5f" targetNamespace="http://schemas.microsoft.com/office/2006/metadata/properties" ma:root="true" ma:fieldsID="63ac6f72d8e7f841a8f4b745acc619b8" ns2:_="" ns3:_="">
    <xsd:import namespace="f22e39c8-d767-44e9-a8e1-1b226830e9b5"/>
    <xsd:import namespace="8ac6b644-eb58-4e98-af7c-2261abef3e5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2e39c8-d767-44e9-a8e1-1b226830e9b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c6b644-eb58-4e98-af7c-2261abef3e5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B2E521-AD97-4211-8F28-2286B2566268}">
  <ds:schemaRefs>
    <ds:schemaRef ds:uri="8ac6b644-eb58-4e98-af7c-2261abef3e5f"/>
    <ds:schemaRef ds:uri="f22e39c8-d767-44e9-a8e1-1b226830e9b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9D3B0DF-3D7E-4983-B09B-8C0C2C06C5E3}">
  <ds:schemaRefs>
    <ds:schemaRef ds:uri="http://schemas.microsoft.com/sharepoint/v3/contenttype/forms"/>
  </ds:schemaRefs>
</ds:datastoreItem>
</file>

<file path=customXml/itemProps3.xml><?xml version="1.0" encoding="utf-8"?>
<ds:datastoreItem xmlns:ds="http://schemas.openxmlformats.org/officeDocument/2006/customXml" ds:itemID="{F00AE94C-3A9D-4C2E-9681-199F38240509}">
  <ds:schemaRefs>
    <ds:schemaRef ds:uri="8ac6b644-eb58-4e98-af7c-2261abef3e5f"/>
    <ds:schemaRef ds:uri="f22e39c8-d767-44e9-a8e1-1b226830e9b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67</TotalTime>
  <Words>9858</Words>
  <Application>Microsoft Office PowerPoint</Application>
  <PresentationFormat>On-screen Show (4:3)</PresentationFormat>
  <Paragraphs>1335</Paragraphs>
  <Slides>104</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104</vt:i4>
      </vt:variant>
    </vt:vector>
  </HeadingPairs>
  <TitlesOfParts>
    <vt:vector size="111" baseType="lpstr">
      <vt:lpstr>Arial</vt:lpstr>
      <vt:lpstr>Calibri</vt:lpstr>
      <vt:lpstr>Cambria Math</vt:lpstr>
      <vt:lpstr>Times New Roman</vt:lpstr>
      <vt:lpstr>Wingdings</vt:lpstr>
      <vt:lpstr>Wingdings 2</vt:lpstr>
      <vt:lpstr>Office Theme</vt:lpstr>
      <vt:lpstr>PowerPoint Presentation</vt:lpstr>
      <vt:lpstr>INTRODUCTION TO BIOMECHANICS</vt:lpstr>
      <vt:lpstr>TYPES OF MOTION</vt:lpstr>
      <vt:lpstr>TYPES OF MOTION</vt:lpstr>
      <vt:lpstr>TYPES OF MOTION ⎯ LINEAR MOTION</vt:lpstr>
      <vt:lpstr>TYPES OF MOTION ⎯ LINEAR MOTION</vt:lpstr>
      <vt:lpstr>TYPES OF MOTION ⎯ LINEAR MOTION</vt:lpstr>
      <vt:lpstr>TYPES OF MOTION ⎯ ANGULAR MOTION</vt:lpstr>
      <vt:lpstr>TYPES OF MOTION ⎯ ANGULAR MOTION</vt:lpstr>
      <vt:lpstr>TYPES OF MOTION ⎯ GENERAL MOTION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ANGLE OF RELEASE</vt:lpstr>
      <vt:lpstr>ANGLE OF RELEASE</vt:lpstr>
      <vt:lpstr>ANGLE OF RELEASE</vt:lpstr>
      <vt:lpstr>HEIGHT OF RELEASE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BALANCE</vt:lpstr>
      <vt:lpstr>BALANCE</vt:lpstr>
      <vt:lpstr>BALANCE</vt:lpstr>
      <vt:lpstr>PowerPoint Presentation</vt:lpstr>
      <vt:lpstr>BALANCE</vt:lpstr>
      <vt:lpstr>BALANCE</vt:lpstr>
      <vt:lpstr>BALANCE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LEVERS - ANATOMY</vt:lpstr>
      <vt:lpstr>PowerPoint Presentation</vt:lpstr>
      <vt:lpstr>PowerPoint Presentation</vt:lpstr>
      <vt:lpstr>PowerPoint Presentation</vt:lpstr>
      <vt:lpstr>FIRST CLASS LEVER</vt:lpstr>
      <vt:lpstr>FIRST CLASS LEVER</vt:lpstr>
      <vt:lpstr>FIRST CLASS LEVER</vt:lpstr>
      <vt:lpstr>FIRST CLASS LEVER</vt:lpstr>
      <vt:lpstr>SECOND CLASS LEVER</vt:lpstr>
      <vt:lpstr>THIRD CLASS LEVER</vt:lpstr>
      <vt:lpstr>THIRD CLASS LEVER</vt:lpstr>
      <vt:lpstr>PowerPoint Presentation</vt:lpstr>
      <vt:lpstr>PowerPoint Presentation</vt:lpstr>
      <vt:lpstr>PowerPoint Presentation</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Force</dc:title>
  <dc:creator>.</dc:creator>
  <cp:lastModifiedBy>DALEY Ross [Narrogin Senior High School]</cp:lastModifiedBy>
  <cp:revision>14</cp:revision>
  <cp:lastPrinted>2016-07-22T02:26:01Z</cp:lastPrinted>
  <dcterms:created xsi:type="dcterms:W3CDTF">2008-07-10T09:30:49Z</dcterms:created>
  <dcterms:modified xsi:type="dcterms:W3CDTF">2023-09-15T03:29:03Z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0x0101000084F782B44B804491BD47134566B440</vt:lpwstr>
  </property>
  <property fmtid="{D5CDD505-2E9C-101B-9397-08002B2CF9AE}" pid="3" name="AuthorIds_UIVersion_2048">
    <vt:lpwstr>11</vt:lpwstr>
  </property>
  <property fmtid="{D5CDD505-2E9C-101B-9397-08002B2CF9AE}" pid="4" name="AuthorIds_UIVersion_8192">
    <vt:lpwstr>11</vt:lpwstr>
  </property>
</Properties>
</file>